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9"/>
  </p:notesMasterIdLst>
  <p:handoutMasterIdLst>
    <p:handoutMasterId r:id="rId30"/>
  </p:handoutMasterIdLst>
  <p:sldIdLst>
    <p:sldId id="302" r:id="rId2"/>
    <p:sldId id="304" r:id="rId3"/>
    <p:sldId id="288" r:id="rId4"/>
    <p:sldId id="256" r:id="rId5"/>
    <p:sldId id="301" r:id="rId6"/>
    <p:sldId id="269" r:id="rId7"/>
    <p:sldId id="287" r:id="rId8"/>
    <p:sldId id="267" r:id="rId9"/>
    <p:sldId id="282" r:id="rId10"/>
    <p:sldId id="285" r:id="rId11"/>
    <p:sldId id="295" r:id="rId12"/>
    <p:sldId id="296" r:id="rId13"/>
    <p:sldId id="298" r:id="rId14"/>
    <p:sldId id="297" r:id="rId15"/>
    <p:sldId id="299" r:id="rId16"/>
    <p:sldId id="300" r:id="rId17"/>
    <p:sldId id="294" r:id="rId18"/>
    <p:sldId id="303" r:id="rId19"/>
    <p:sldId id="257" r:id="rId20"/>
    <p:sldId id="274" r:id="rId21"/>
    <p:sldId id="263" r:id="rId22"/>
    <p:sldId id="280" r:id="rId23"/>
    <p:sldId id="264" r:id="rId24"/>
    <p:sldId id="266" r:id="rId25"/>
    <p:sldId id="265" r:id="rId26"/>
    <p:sldId id="290" r:id="rId27"/>
    <p:sldId id="291" r:id="rId28"/>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7" d="100"/>
          <a:sy n="87" d="100"/>
        </p:scale>
        <p:origin x="1795"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90" y="-11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6-20T07:52:10.331"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14393" cy="4656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3" y="2"/>
            <a:ext cx="3014393" cy="465616"/>
          </a:xfrm>
          <a:prstGeom prst="rect">
            <a:avLst/>
          </a:prstGeom>
        </p:spPr>
        <p:txBody>
          <a:bodyPr vert="horz" lIns="91440" tIns="45720" rIns="91440" bIns="45720" rtlCol="0"/>
          <a:lstStyle>
            <a:lvl1pPr algn="r">
              <a:defRPr sz="1200"/>
            </a:lvl1pPr>
          </a:lstStyle>
          <a:p>
            <a:fld id="{8A38244B-2E60-4B23-A0BC-970C1E07C4AE}" type="datetimeFigureOut">
              <a:rPr lang="en-US" smtClean="0"/>
              <a:t>5/31/2018</a:t>
            </a:fld>
            <a:endParaRPr lang="en-US"/>
          </a:p>
        </p:txBody>
      </p:sp>
      <p:sp>
        <p:nvSpPr>
          <p:cNvPr id="4" name="Footer Placeholder 3"/>
          <p:cNvSpPr>
            <a:spLocks noGrp="1"/>
          </p:cNvSpPr>
          <p:nvPr>
            <p:ph type="ftr" sz="quarter" idx="2"/>
          </p:nvPr>
        </p:nvSpPr>
        <p:spPr>
          <a:xfrm>
            <a:off x="3" y="8841886"/>
            <a:ext cx="3014393" cy="4656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3" y="8841886"/>
            <a:ext cx="3014393" cy="465616"/>
          </a:xfrm>
          <a:prstGeom prst="rect">
            <a:avLst/>
          </a:prstGeom>
        </p:spPr>
        <p:txBody>
          <a:bodyPr vert="horz" lIns="91440" tIns="45720" rIns="91440" bIns="45720" rtlCol="0" anchor="b"/>
          <a:lstStyle>
            <a:lvl1pPr algn="r">
              <a:defRPr sz="1200"/>
            </a:lvl1pPr>
          </a:lstStyle>
          <a:p>
            <a:fld id="{88E57583-7395-4BF2-B5F1-07DA55980632}" type="slidenum">
              <a:rPr lang="en-US" smtClean="0"/>
              <a:t>‹#›</a:t>
            </a:fld>
            <a:endParaRPr lang="en-US"/>
          </a:p>
        </p:txBody>
      </p:sp>
    </p:spTree>
    <p:extLst>
      <p:ext uri="{BB962C8B-B14F-4D97-AF65-F5344CB8AC3E}">
        <p14:creationId xmlns:p14="http://schemas.microsoft.com/office/powerpoint/2010/main" val="145040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2"/>
            <a:ext cx="3014393"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938873" y="2"/>
            <a:ext cx="3014393"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9350" y="696913"/>
            <a:ext cx="4656138"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8197" name="Rectangle 5"/>
          <p:cNvSpPr>
            <a:spLocks noGrp="1" noChangeArrowheads="1"/>
          </p:cNvSpPr>
          <p:nvPr>
            <p:ph type="body" sz="quarter" idx="3"/>
          </p:nvPr>
        </p:nvSpPr>
        <p:spPr bwMode="auto">
          <a:xfrm>
            <a:off x="696114" y="4422544"/>
            <a:ext cx="5562610" cy="418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3" y="8841886"/>
            <a:ext cx="3014393"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38873" y="8841886"/>
            <a:ext cx="3014393"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atin typeface="Arial" pitchFamily="34" charset="0"/>
              </a:defRPr>
            </a:lvl1pPr>
          </a:lstStyle>
          <a:p>
            <a:pPr>
              <a:defRPr/>
            </a:pPr>
            <a:fld id="{48CE9075-805A-47AD-A6B9-B17DF970E582}" type="slidenum">
              <a:rPr lang="en-US"/>
              <a:pPr>
                <a:defRPr/>
              </a:pPr>
              <a:t>‹#›</a:t>
            </a:fld>
            <a:endParaRPr lang="en-US"/>
          </a:p>
        </p:txBody>
      </p:sp>
    </p:spTree>
    <p:extLst>
      <p:ext uri="{BB962C8B-B14F-4D97-AF65-F5344CB8AC3E}">
        <p14:creationId xmlns:p14="http://schemas.microsoft.com/office/powerpoint/2010/main" val="1217041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23555" name="Notes Placeholder 2"/>
          <p:cNvSpPr>
            <a:spLocks noGrp="1"/>
          </p:cNvSpPr>
          <p:nvPr>
            <p:ph type="body" idx="1"/>
          </p:nvPr>
        </p:nvSpPr>
        <p:spPr>
          <a:noFill/>
        </p:spPr>
        <p:txBody>
          <a:bodyPr/>
          <a:lstStyle/>
          <a:p>
            <a:r>
              <a:rPr lang="en-US">
                <a:ea typeface="ＭＳ Ｐゴシック" pitchFamily="34" charset="-128"/>
              </a:rPr>
              <a:t>Meet terrific colleagues</a:t>
            </a: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7F4F46-03E7-4E2B-A37E-DDFE52178F81}" type="slidenum">
              <a:rPr lang="en-US" smtClean="0"/>
              <a:pPr eaLnBrk="1" hangingPunct="1"/>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6585F35-75FD-49F7-976C-24766190895F}" type="slidenum">
              <a:rPr lang="en-US" sz="1200" smtClean="0"/>
              <a:pPr eaLnBrk="1" hangingPunct="1">
                <a:defRPr/>
              </a:pPr>
              <a:t>23</a:t>
            </a:fld>
            <a:endParaRPr lang="en-US" sz="1200"/>
          </a:p>
        </p:txBody>
      </p:sp>
      <p:sp>
        <p:nvSpPr>
          <p:cNvPr id="30723" name="Rectangle 2"/>
          <p:cNvSpPr>
            <a:spLocks noGrp="1" noRot="1" noChangeAspect="1" noChangeArrowheads="1" noTextEdit="1"/>
          </p:cNvSpPr>
          <p:nvPr>
            <p:ph type="sldImg"/>
          </p:nvPr>
        </p:nvSpPr>
        <p:spPr>
          <a:xfrm>
            <a:off x="1149350" y="696913"/>
            <a:ext cx="4656138" cy="3492500"/>
          </a:xfrm>
          <a:ln/>
        </p:spPr>
      </p:sp>
      <p:sp>
        <p:nvSpPr>
          <p:cNvPr id="30724" name="Rectangle 3"/>
          <p:cNvSpPr>
            <a:spLocks noGrp="1" noChangeArrowheads="1"/>
          </p:cNvSpPr>
          <p:nvPr>
            <p:ph type="body" idx="1"/>
          </p:nvPr>
        </p:nvSpPr>
        <p:spPr>
          <a:xfrm>
            <a:off x="927629" y="4422544"/>
            <a:ext cx="5099585" cy="418893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cs typeface="+mn-cs"/>
              </a:rPr>
              <a:t>We are now in our eighth year of using cases and students consistently point to this as  a very strong feature of our curriculum.  We know that more than 80 other colleges and universities are also using them with good success.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9350" y="696913"/>
            <a:ext cx="4656138" cy="3492500"/>
          </a:xfrm>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solidFill>
                  <a:srgbClr val="000000"/>
                </a:solidFill>
                <a:latin typeface="Arial" pitchFamily="34" charset="0"/>
                <a:ea typeface="ＭＳ Ｐゴシック" pitchFamily="34" charset="-128"/>
              </a:rPr>
              <a:t>We recently did a survey of faculty who had attended our summer institute or workshops and learned a great deal about how our cases are being used.  90% say they used our cases after the institute.  Most faculty use these in single sessions with the students reading the cases in advance. They are being used at all levels—from high schools to graduate schools. </a:t>
            </a:r>
          </a:p>
          <a:p>
            <a:pPr>
              <a:defRPr/>
            </a:pPr>
            <a:endParaRPr lang="en-US" dirty="0">
              <a:latin typeface="Arial" pitchFamily="34" charset="0"/>
              <a:ea typeface="ＭＳ Ｐゴシック" pitchFamily="34" charset="-128"/>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DF0BFD3-5B91-42ED-937A-429C2890F392}" type="slidenum">
              <a:rPr lang="en-US" sz="1200" smtClean="0"/>
              <a:pPr eaLnBrk="1" hangingPunct="1">
                <a:defRPr/>
              </a:pPr>
              <a:t>24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9350" y="696913"/>
            <a:ext cx="4656138" cy="3492500"/>
          </a:xfrm>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pitchFamily="34" charset="0"/>
                <a:ea typeface="ＭＳ Ｐゴシック" pitchFamily="34" charset="-128"/>
              </a:rPr>
              <a:t>There are a small number of Alaska cases at various sites. </a:t>
            </a:r>
          </a:p>
          <a:p>
            <a:pPr>
              <a:defRPr/>
            </a:pPr>
            <a:endParaRPr lang="en-US">
              <a:latin typeface="Arial" pitchFamily="34" charset="0"/>
              <a:ea typeface="ＭＳ Ｐゴシック" pitchFamily="34" charset="-128"/>
            </a:endParaRPr>
          </a:p>
          <a:p>
            <a:pPr>
              <a:defRPr/>
            </a:pPr>
            <a:r>
              <a:rPr lang="en-US">
                <a:latin typeface="Arial" pitchFamily="34" charset="0"/>
                <a:ea typeface="ＭＳ Ｐゴシック" pitchFamily="34" charset="-128"/>
              </a:rPr>
              <a:t>-Electronic Hallway has a case on drilling in the Arctic Wildlife Refuse and the role of the Gwich</a:t>
            </a:r>
            <a:r>
              <a:rPr lang="ja-JP" altLang="en-US">
                <a:latin typeface="Arial" pitchFamily="34" charset="0"/>
                <a:ea typeface="ＭＳ Ｐゴシック" pitchFamily="34" charset="-128"/>
              </a:rPr>
              <a:t>’</a:t>
            </a:r>
            <a:r>
              <a:rPr lang="en-US" altLang="ja-JP">
                <a:latin typeface="Arial" pitchFamily="34" charset="0"/>
                <a:ea typeface="ＭＳ Ｐゴシック" pitchFamily="34" charset="-128"/>
              </a:rPr>
              <a:t>in Tribes in this debate.</a:t>
            </a:r>
          </a:p>
          <a:p>
            <a:pPr>
              <a:defRPr/>
            </a:pPr>
            <a:endParaRPr lang="en-US">
              <a:latin typeface="Arial" pitchFamily="34" charset="0"/>
              <a:ea typeface="ＭＳ Ｐゴシック" pitchFamily="34" charset="-128"/>
            </a:endParaRPr>
          </a:p>
          <a:p>
            <a:pPr>
              <a:defRPr/>
            </a:pPr>
            <a:r>
              <a:rPr lang="en-US">
                <a:latin typeface="Arial" pitchFamily="34" charset="0"/>
                <a:ea typeface="ＭＳ Ｐゴシック" pitchFamily="34" charset="-128"/>
              </a:rPr>
              <a:t>-Caseplace has a case on  the Indian Health Service in Alaska that you may or may not find somewhat dated (1999)</a:t>
            </a:r>
          </a:p>
          <a:p>
            <a:pPr>
              <a:defRPr/>
            </a:pPr>
            <a:endParaRPr lang="en-US">
              <a:latin typeface="Arial" pitchFamily="34" charset="0"/>
              <a:ea typeface="ＭＳ Ｐゴシック" pitchFamily="34" charset="-128"/>
            </a:endParaRPr>
          </a:p>
          <a:p>
            <a:pPr>
              <a:defRPr/>
            </a:pPr>
            <a:r>
              <a:rPr lang="en-US">
                <a:latin typeface="Arial" pitchFamily="34" charset="0"/>
                <a:ea typeface="ＭＳ Ｐゴシック" pitchFamily="34" charset="-128"/>
              </a:rPr>
              <a:t>-Ted has a number of relevant cases including one on Eskimo whale hunting and another on border disputes at Beringian Heritage Intl Park,  a case on the Exxon Valdez, and ones on Alaska salmon</a:t>
            </a: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56FE123-0006-4E8B-8131-0C69A96F10AB}" type="slidenum">
              <a:rPr lang="en-US" sz="1200" smtClean="0"/>
              <a:pPr eaLnBrk="1" hangingPunct="1">
                <a:defRPr/>
              </a:pPr>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2590778-72EC-4183-AE15-7D552AE15516}" type="slidenum">
              <a:rPr lang="en-US" sz="1200" smtClean="0"/>
              <a:pPr eaLnBrk="1" hangingPunct="1">
                <a:defRPr/>
              </a:pPr>
              <a:t>6</a:t>
            </a:fld>
            <a:endParaRPr lang="en-US" sz="1200"/>
          </a:p>
        </p:txBody>
      </p:sp>
      <p:sp>
        <p:nvSpPr>
          <p:cNvPr id="25603" name="Rectangle 2"/>
          <p:cNvSpPr>
            <a:spLocks noGrp="1" noRot="1" noChangeAspect="1" noChangeArrowheads="1" noTextEdit="1"/>
          </p:cNvSpPr>
          <p:nvPr>
            <p:ph type="sldImg"/>
          </p:nvPr>
        </p:nvSpPr>
        <p:spPr>
          <a:xfrm>
            <a:off x="1149350" y="696913"/>
            <a:ext cx="4656138" cy="3492500"/>
          </a:xfrm>
          <a:ln/>
        </p:spPr>
      </p:sp>
      <p:sp>
        <p:nvSpPr>
          <p:cNvPr id="25604" name="Rectangle 3"/>
          <p:cNvSpPr>
            <a:spLocks noGrp="1" noChangeArrowheads="1"/>
          </p:cNvSpPr>
          <p:nvPr>
            <p:ph type="body" idx="1"/>
          </p:nvPr>
        </p:nvSpPr>
        <p:spPr>
          <a:xfrm>
            <a:off x="927629" y="4422544"/>
            <a:ext cx="5099585" cy="418893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pitchFamily="34" charset="0"/>
                <a:ea typeface="ＭＳ Ｐゴシック" pitchFamily="34" charset="-128"/>
              </a:rPr>
              <a:t>We</a:t>
            </a:r>
            <a:r>
              <a:rPr lang="ja-JP" altLang="en-US" dirty="0">
                <a:latin typeface="Arial" pitchFamily="34" charset="0"/>
                <a:ea typeface="ＭＳ Ｐゴシック" pitchFamily="34" charset="-128"/>
              </a:rPr>
              <a:t>’</a:t>
            </a:r>
            <a:r>
              <a:rPr lang="en-US" altLang="ja-JP" dirty="0" err="1">
                <a:latin typeface="Arial" pitchFamily="34" charset="0"/>
                <a:ea typeface="ＭＳ Ｐゴシック" pitchFamily="34" charset="-128"/>
              </a:rPr>
              <a:t>ve</a:t>
            </a:r>
            <a:r>
              <a:rPr lang="en-US" altLang="ja-JP" dirty="0">
                <a:latin typeface="Arial" pitchFamily="34" charset="0"/>
                <a:ea typeface="ＭＳ Ｐゴシック" pitchFamily="34" charset="-128"/>
              </a:rPr>
              <a:t> produced about 90 cases thus far. The initiative has been going since 2005. Our cases can be downloaded and used by anyone at no cost. Detailed teaching notes are also available. Used online and in face to face classes</a:t>
            </a:r>
            <a:endParaRPr lang="en-US"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9350" y="696913"/>
            <a:ext cx="4656138" cy="3492500"/>
          </a:xfrm>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pitchFamily="34" charset="0"/>
                <a:ea typeface="ＭＳ Ｐゴシック" pitchFamily="34" charset="-128"/>
              </a:rPr>
              <a:t>Alaska is at the forefront on issues such as climate change, sustainability of natural resources, food security and a host of other topics.  Research indicates that cases develop sensitivity to interrelationships and connections in complex situations such as those found here in Alaska. Cases are a proven methodology for student engagement and development of their problem solving skills. </a:t>
            </a:r>
          </a:p>
          <a:p>
            <a:pPr>
              <a:defRPr/>
            </a:pPr>
            <a:endParaRPr lang="en-US" dirty="0">
              <a:latin typeface="Arial" pitchFamily="34" charset="0"/>
              <a:ea typeface="ＭＳ Ｐゴシック" pitchFamily="34" charset="-128"/>
            </a:endParaRPr>
          </a:p>
          <a:p>
            <a:pPr>
              <a:defRPr/>
            </a:pPr>
            <a:r>
              <a:rPr lang="en-US" dirty="0">
                <a:latin typeface="Arial" pitchFamily="34" charset="0"/>
                <a:ea typeface="ＭＳ Ｐゴシック" pitchFamily="34" charset="-128"/>
              </a:rPr>
              <a:t>Our goals in using cases are based on 3 overall objectives: to increase students success (point 1), to create curriculum content in light of what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available/not available (points 2-3 above), and third, to address needs at this particular time and place (point 4-5). We think there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a real readiness for this. </a:t>
            </a:r>
            <a:endParaRPr lang="en-US" dirty="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FB27553-3B26-4B82-9E96-E934E17C9A52}" type="slidenum">
              <a:rPr lang="en-US" sz="1200" smtClean="0"/>
              <a:pPr eaLnBrk="1" hangingPunct="1">
                <a:defRPr/>
              </a:pPr>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26627" name="Notes Placeholder 2"/>
          <p:cNvSpPr>
            <a:spLocks noGrp="1"/>
          </p:cNvSpPr>
          <p:nvPr>
            <p:ph type="body" idx="1"/>
          </p:nvPr>
        </p:nvSpPr>
        <p:spPr>
          <a:noFill/>
        </p:spPr>
        <p:txBody>
          <a:bodyPr/>
          <a:lstStyle/>
          <a:p>
            <a:r>
              <a:rPr lang="en-US">
                <a:ea typeface="ＭＳ Ｐゴシック" pitchFamily="34" charset="-128"/>
              </a:rPr>
              <a:t>Why should case studies be used as a teaching tool?</a:t>
            </a:r>
          </a:p>
          <a:p>
            <a:endParaRPr lang="en-US">
              <a:ea typeface="ＭＳ Ｐゴシック" pitchFamily="34" charset="-128"/>
            </a:endParaRPr>
          </a:p>
          <a:p>
            <a:r>
              <a:rPr lang="en-US">
                <a:ea typeface="ＭＳ Ｐゴシック" pitchFamily="34" charset="-128"/>
              </a:rPr>
              <a:t>The main point here is the focus on creating a problem solving environment for students to explore options and solutions across a broad range of disciplines. Cases are a proven methodology for student engagement and developing problem solving skills in students. </a:t>
            </a:r>
          </a:p>
          <a:p>
            <a:endParaRPr lang="en-US">
              <a:ea typeface="ＭＳ Ｐゴシック" pitchFamily="34" charset="-128"/>
            </a:endParaRPr>
          </a:p>
          <a:p>
            <a:r>
              <a:rPr lang="en-US">
                <a:ea typeface="ＭＳ Ｐゴシック" pitchFamily="34" charset="-128"/>
              </a:rPr>
              <a:t>In essence, cases are a story with an important educational message.</a:t>
            </a:r>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48FF51F-0ACC-45B8-8CC7-823DA436E8AA}" type="slidenum">
              <a:rPr lang="en-US" smtClean="0"/>
              <a:pPr eaLnBrk="1" hangingPunct="1"/>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25603" name="Notes Placeholder 2"/>
          <p:cNvSpPr>
            <a:spLocks noGrp="1"/>
          </p:cNvSpPr>
          <p:nvPr>
            <p:ph type="body" idx="1"/>
          </p:nvPr>
        </p:nvSpPr>
        <p:spPr>
          <a:noFill/>
        </p:spPr>
        <p:txBody>
          <a:bodyPr/>
          <a:lstStyle/>
          <a:p>
            <a:r>
              <a:rPr lang="en-US">
                <a:ea typeface="ＭＳ Ｐゴシック" pitchFamily="34" charset="-128"/>
              </a:rPr>
              <a:t>As we move the discussion forward to the various forms of case studies, it is important to note that case studies is a form of telling or sharing the story of a significant issue in a manner that allows you to explores connections in a complex situation.</a:t>
            </a:r>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BC6281-D6F9-4644-99BD-CA29CE9FDE00}" type="slidenum">
              <a:rPr lang="en-US" smtClean="0"/>
              <a:pPr eaLnBrk="1" hangingPunct="1"/>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27651" name="Notes Placeholder 2"/>
          <p:cNvSpPr>
            <a:spLocks noGrp="1"/>
          </p:cNvSpPr>
          <p:nvPr>
            <p:ph type="body" idx="1"/>
          </p:nvPr>
        </p:nvSpPr>
        <p:spPr>
          <a:noFill/>
        </p:spPr>
        <p:txBody>
          <a:bodyPr/>
          <a:lstStyle/>
          <a:p>
            <a:r>
              <a:rPr lang="en-US">
                <a:ea typeface="ＭＳ Ｐゴシック" pitchFamily="34" charset="-128"/>
              </a:rPr>
              <a:t>There is considerable research demonstrating the power of “active” learning in classrooms and cases and problem based learning are often one form of active learning.  We especially like the way cases can join active learning with problem solving around important real-world issues.  It’s a really effective way of indigenizing the curriculum. </a:t>
            </a:r>
          </a:p>
        </p:txBody>
      </p:sp>
      <p:sp>
        <p:nvSpPr>
          <p:cNvPr id="2765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4983A89-0AD8-4F18-830C-7823DB34909B}" type="slidenum">
              <a:rPr lang="en-US" smtClean="0"/>
              <a:pPr eaLnBrk="1" hangingPunct="1"/>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0E5FF3E-C3A9-44AC-ACB4-A28D28E1E50E}" type="slidenum">
              <a:rPr lang="en-US" sz="1200" smtClean="0"/>
              <a:pPr eaLnBrk="1" hangingPunct="1">
                <a:defRPr/>
              </a:pPr>
              <a:t>20</a:t>
            </a:fld>
            <a:endParaRPr lang="en-US" sz="1200"/>
          </a:p>
        </p:txBody>
      </p:sp>
      <p:sp>
        <p:nvSpPr>
          <p:cNvPr id="26627" name="Rectangle 2"/>
          <p:cNvSpPr>
            <a:spLocks noGrp="1" noRot="1" noChangeAspect="1" noChangeArrowheads="1" noTextEdit="1"/>
          </p:cNvSpPr>
          <p:nvPr>
            <p:ph type="sldImg"/>
          </p:nvPr>
        </p:nvSpPr>
        <p:spPr>
          <a:xfrm>
            <a:off x="1149350" y="696913"/>
            <a:ext cx="4656138" cy="3492500"/>
          </a:xfrm>
          <a:ln/>
        </p:spPr>
      </p:sp>
      <p:sp>
        <p:nvSpPr>
          <p:cNvPr id="26628" name="Rectangle 3"/>
          <p:cNvSpPr>
            <a:spLocks noGrp="1" noChangeArrowheads="1"/>
          </p:cNvSpPr>
          <p:nvPr>
            <p:ph type="body" idx="1"/>
          </p:nvPr>
        </p:nvSpPr>
        <p:spPr>
          <a:xfrm>
            <a:off x="927629" y="4422544"/>
            <a:ext cx="5099585" cy="418893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pitchFamily="34" charset="0"/>
                <a:ea typeface="ＭＳ Ｐゴシック" pitchFamily="34" charset="-128"/>
              </a:rPr>
              <a:t>At the start of the project we convened a large group for an all day brainstorming. We continue to involve Indian leaders and communities in issue identification as well as our students. There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hidden literature to draw upon everywhere.  </a:t>
            </a:r>
            <a:endParaRPr lang="en-US" dirty="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0723" name="Notes Placeholder 2"/>
          <p:cNvSpPr>
            <a:spLocks noGrp="1"/>
          </p:cNvSpPr>
          <p:nvPr>
            <p:ph type="body" idx="1"/>
          </p:nvPr>
        </p:nvSpPr>
        <p:spPr>
          <a:noFill/>
        </p:spPr>
        <p:txBody>
          <a:bodyPr/>
          <a:lstStyle/>
          <a:p>
            <a:r>
              <a:rPr lang="en-US">
                <a:ea typeface="ＭＳ Ｐゴシック" pitchFamily="34" charset="-128"/>
              </a:rPr>
              <a:t>The overall issue of tribal sovereignty and treaty rights is prominent in nearly all of our cases as an overall theme.  A number of our cases are what I would call foundational cases that tell the story of longstanding critical issues. </a:t>
            </a:r>
          </a:p>
        </p:txBody>
      </p:sp>
      <p:sp>
        <p:nvSpPr>
          <p:cNvPr id="3072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BB99B4F-8C1C-4379-99FA-D18287294A73}" type="slidenum">
              <a:rPr lang="en-US" smtClean="0"/>
              <a:pPr eaLnBrk="1" hangingPunct="1"/>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9350" y="696913"/>
            <a:ext cx="4656138" cy="3492500"/>
          </a:xfrm>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cs typeface="+mn-cs"/>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4A87861-888A-44DE-99BE-5B71B4FE0C30}" type="slidenum">
              <a:rPr lang="en-US" sz="1200" smtClean="0"/>
              <a:pPr eaLnBrk="1" hangingPunct="1">
                <a:defRPr/>
              </a:pPr>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6FA56D8A-5450-40A6-B113-256E539E998B}"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CB0D6C-CC47-470E-8796-E0B2B786842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2ACC73-49BB-4B04-BEF0-E5F07D1727E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6BEE00E-4F8E-4A6A-9647-988AFF89AADF}" type="slidenum">
              <a:rPr lang="en-US"/>
              <a:pPr>
                <a:defRPr/>
              </a:pPr>
              <a:t>‹#›</a:t>
            </a:fld>
            <a:endParaRPr lang="en-US"/>
          </a:p>
        </p:txBody>
      </p:sp>
    </p:spTree>
    <p:extLst>
      <p:ext uri="{BB962C8B-B14F-4D97-AF65-F5344CB8AC3E}">
        <p14:creationId xmlns:p14="http://schemas.microsoft.com/office/powerpoint/2010/main" val="112117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A5B671-E06D-418A-9F64-F2626FA7617F}" type="slidenum">
              <a:rPr lang="en-US"/>
              <a:pPr>
                <a:defRPr/>
              </a:pPr>
              <a:t>‹#›</a:t>
            </a:fld>
            <a:endParaRPr lang="en-US"/>
          </a:p>
        </p:txBody>
      </p:sp>
    </p:spTree>
    <p:extLst>
      <p:ext uri="{BB962C8B-B14F-4D97-AF65-F5344CB8AC3E}">
        <p14:creationId xmlns:p14="http://schemas.microsoft.com/office/powerpoint/2010/main" val="65972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DDE04A-6A04-4099-A2C9-6CAB2FAB29B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BCAB3F6B-C654-41EE-9F1C-7CE3F8DE7A4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1386F7-9791-42B7-AFBB-0132208D7C3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07E8B9-9C5C-45CB-A4F1-1ECDB42730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C3CCC52-B039-46F5-BC4A-AC71A9DA952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9086244-EF59-4428-9930-058720F81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E8FE28-3B84-4D99-AD41-782E5C08264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BC2493-1E50-46AD-9D12-A9BD2CFD868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9D151D96-4EB9-4111-9A08-0978B4EA8BE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dian-ed.org/wp-content/uploads/2012/04/header-logo_final_draft.png"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nativecases.evergreen.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hallway.evans.washington.edu/" TargetMode="External"/><Relationship Id="rId4" Type="http://schemas.openxmlformats.org/officeDocument/2006/relationships/hyperlink" Target="http://science.cases.lib.buffalo.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nkn.uaf.edu/" TargetMode="External"/><Relationship Id="rId2" Type="http://schemas.openxmlformats.org/officeDocument/2006/relationships/hyperlink" Target="http://bioquest.org/" TargetMode="External"/><Relationship Id="rId1" Type="http://schemas.openxmlformats.org/officeDocument/2006/relationships/slideLayout" Target="../slideLayouts/slideLayout2.xml"/><Relationship Id="rId5" Type="http://schemas.openxmlformats.org/officeDocument/2006/relationships/hyperlink" Target="http://sites.coloradocollehe.edu/indigenoustraditions/" TargetMode="External"/><Relationship Id="rId4" Type="http://schemas.openxmlformats.org/officeDocument/2006/relationships/hyperlink" Target="http://geriatrics.stanford.edu/ethnom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Enduring Legacies Native Cases Project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8132" y="3315906"/>
            <a:ext cx="5507736" cy="1277112"/>
          </a:xfrm>
        </p:spPr>
      </p:pic>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a:t>
            </a:fld>
            <a:endParaRPr lang="en-US"/>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27" y="3048000"/>
            <a:ext cx="7310473" cy="1695123"/>
          </a:xfrm>
          <a:prstGeom prst="rect">
            <a:avLst/>
          </a:prstGeom>
        </p:spPr>
      </p:pic>
    </p:spTree>
    <p:extLst>
      <p:ext uri="{BB962C8B-B14F-4D97-AF65-F5344CB8AC3E}">
        <p14:creationId xmlns:p14="http://schemas.microsoft.com/office/powerpoint/2010/main" val="322082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b="1">
                <a:cs typeface="+mj-cs"/>
              </a:rPr>
              <a:t>What is a teaching case? </a:t>
            </a:r>
          </a:p>
        </p:txBody>
      </p:sp>
      <p:sp>
        <p:nvSpPr>
          <p:cNvPr id="8195" name="Content Placeholder 2"/>
          <p:cNvSpPr>
            <a:spLocks noGrp="1"/>
          </p:cNvSpPr>
          <p:nvPr>
            <p:ph idx="1"/>
          </p:nvPr>
        </p:nvSpPr>
        <p:spPr/>
        <p:txBody>
          <a:bodyPr/>
          <a:lstStyle/>
          <a:p>
            <a:pPr>
              <a:defRPr/>
            </a:pPr>
            <a:r>
              <a:rPr lang="en-US" dirty="0">
                <a:cs typeface="+mn-cs"/>
              </a:rPr>
              <a:t>A case is a significant story of a real, often unresolved issue--that can trigger curiosity, debate, and further research. </a:t>
            </a:r>
          </a:p>
          <a:p>
            <a:pPr marL="137160" indent="0">
              <a:buNone/>
              <a:defRPr/>
            </a:pPr>
            <a:endParaRPr lang="en-US" dirty="0">
              <a:cs typeface="+mn-cs"/>
            </a:endParaRPr>
          </a:p>
          <a:p>
            <a:pPr>
              <a:defRPr/>
            </a:pPr>
            <a:r>
              <a:rPr lang="en-US" dirty="0">
                <a:cs typeface="+mn-cs"/>
              </a:rPr>
              <a:t>Effective cases involve controversy, conflicts or puzzling situations. They have enough tension to invite discussion and problem solving.   </a:t>
            </a:r>
          </a:p>
        </p:txBody>
      </p:sp>
      <p:sp>
        <p:nvSpPr>
          <p:cNvPr id="8196"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837490A-1EEB-433F-8241-9DA2B294A9C0}" type="slidenum">
              <a:rPr lang="en-US" sz="1400" smtClean="0"/>
              <a:pPr eaLnBrk="1" hangingPunct="1">
                <a:defRPr/>
              </a:pPr>
              <a:t>10</a:t>
            </a:fld>
            <a:endParaRPr 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a:t>Our Approach to Ed Reform: </a:t>
            </a:r>
            <a:r>
              <a:rPr lang="en-US" sz="3600" u="sng" dirty="0"/>
              <a:t>Connect &amp; Collaborate</a:t>
            </a:r>
          </a:p>
        </p:txBody>
      </p:sp>
      <p:sp>
        <p:nvSpPr>
          <p:cNvPr id="3" name="Content Placeholder 2"/>
          <p:cNvSpPr>
            <a:spLocks noGrp="1"/>
          </p:cNvSpPr>
          <p:nvPr>
            <p:ph idx="1"/>
          </p:nvPr>
        </p:nvSpPr>
        <p:spPr/>
        <p:txBody>
          <a:bodyPr/>
          <a:lstStyle/>
          <a:p>
            <a:r>
              <a:rPr lang="en-US" dirty="0"/>
              <a:t>Connected to the community &amp; experts outside the academy</a:t>
            </a:r>
          </a:p>
          <a:p>
            <a:r>
              <a:rPr lang="en-US" dirty="0"/>
              <a:t>Research-based: uses best practices </a:t>
            </a:r>
          </a:p>
          <a:p>
            <a:r>
              <a:rPr lang="en-US" dirty="0"/>
              <a:t>Interdisciplinary</a:t>
            </a:r>
          </a:p>
          <a:p>
            <a:r>
              <a:rPr lang="en-US" u="sng" dirty="0"/>
              <a:t>Connected</a:t>
            </a:r>
            <a:r>
              <a:rPr lang="en-US" dirty="0"/>
              <a:t> to related reform efforts in our state in sustainability, K-12 tribal sovereignty curriculum effort, STEM reform &amp; other active learning &amp; curriculum restructuring efforts</a:t>
            </a:r>
          </a:p>
          <a:p>
            <a:r>
              <a:rPr lang="en-US" dirty="0"/>
              <a:t>Stay the course-long term commitment</a:t>
            </a:r>
          </a:p>
          <a:p>
            <a:endParaRPr lang="en-US" dirty="0"/>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11</a:t>
            </a:fld>
            <a:endParaRPr lang="en-US"/>
          </a:p>
        </p:txBody>
      </p:sp>
    </p:spTree>
    <p:extLst>
      <p:ext uri="{BB962C8B-B14F-4D97-AF65-F5344CB8AC3E}">
        <p14:creationId xmlns:p14="http://schemas.microsoft.com/office/powerpoint/2010/main" val="16952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Related Efforts</a:t>
            </a:r>
          </a:p>
        </p:txBody>
      </p:sp>
      <p:sp>
        <p:nvSpPr>
          <p:cNvPr id="6" name="Text Placeholder 5"/>
          <p:cNvSpPr>
            <a:spLocks noGrp="1"/>
          </p:cNvSpPr>
          <p:nvPr>
            <p:ph type="body" idx="1"/>
          </p:nvPr>
        </p:nvSpPr>
        <p:spPr/>
        <p:txBody>
          <a:bodyPr>
            <a:normAutofit lnSpcReduction="10000"/>
          </a:bodyPr>
          <a:lstStyle/>
          <a:p>
            <a:pPr algn="ctr"/>
            <a:r>
              <a:rPr lang="en-US" dirty="0"/>
              <a:t>Since Time Immemorial (STI)</a:t>
            </a:r>
          </a:p>
        </p:txBody>
      </p:sp>
      <p:sp>
        <p:nvSpPr>
          <p:cNvPr id="8" name="Text Placeholder 7"/>
          <p:cNvSpPr>
            <a:spLocks noGrp="1"/>
          </p:cNvSpPr>
          <p:nvPr>
            <p:ph type="body" sz="half" idx="3"/>
          </p:nvPr>
        </p:nvSpPr>
        <p:spPr/>
        <p:txBody>
          <a:bodyPr>
            <a:normAutofit lnSpcReduction="10000"/>
          </a:bodyPr>
          <a:lstStyle/>
          <a:p>
            <a:pPr algn="ctr"/>
            <a:r>
              <a:rPr lang="en-US" dirty="0"/>
              <a:t>Alaska Native Knowledge Network</a:t>
            </a:r>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12</a:t>
            </a:fld>
            <a:endParaRPr lang="en-US"/>
          </a:p>
        </p:txBody>
      </p:sp>
      <p:pic>
        <p:nvPicPr>
          <p:cNvPr id="10" name="Content Placeholder 9" descr="http://ankn.uaf.edu/images/Streams.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2728516"/>
            <a:ext cx="4041775" cy="3031331"/>
          </a:xfrm>
          <a:prstGeom prst="rect">
            <a:avLst/>
          </a:prstGeom>
          <a:noFill/>
          <a:ln>
            <a:noFill/>
          </a:ln>
        </p:spPr>
      </p:pic>
      <p:pic>
        <p:nvPicPr>
          <p:cNvPr id="12" name="Content Placeholder 11" descr="http://www.indian-ed.org/wp-content/uploads/2012/04/header-logo_final_draft.png">
            <a:hlinkClick r:id="rId3"/>
          </p:cNvPr>
          <p:cNvPicPr>
            <a:picLocks noGrp="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57200" y="3550922"/>
            <a:ext cx="4040188" cy="1386519"/>
          </a:xfrm>
          <a:prstGeom prst="rect">
            <a:avLst/>
          </a:prstGeom>
          <a:noFill/>
          <a:ln>
            <a:noFill/>
          </a:ln>
        </p:spPr>
      </p:pic>
    </p:spTree>
    <p:extLst>
      <p:ext uri="{BB962C8B-B14F-4D97-AF65-F5344CB8AC3E}">
        <p14:creationId xmlns:p14="http://schemas.microsoft.com/office/powerpoint/2010/main" val="355086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Impact Practices</a:t>
            </a:r>
            <a:br>
              <a:rPr lang="en-US" dirty="0"/>
            </a:br>
            <a:r>
              <a:rPr lang="en-US" dirty="0"/>
              <a:t>“Educationally purposeful”*</a:t>
            </a:r>
          </a:p>
        </p:txBody>
      </p:sp>
      <p:sp>
        <p:nvSpPr>
          <p:cNvPr id="3" name="Content Placeholder 2"/>
          <p:cNvSpPr>
            <a:spLocks noGrp="1"/>
          </p:cNvSpPr>
          <p:nvPr>
            <p:ph idx="1"/>
          </p:nvPr>
        </p:nvSpPr>
        <p:spPr/>
        <p:txBody>
          <a:bodyPr/>
          <a:lstStyle/>
          <a:p>
            <a:r>
              <a:rPr lang="en-US" dirty="0"/>
              <a:t>Learning communities</a:t>
            </a:r>
          </a:p>
          <a:p>
            <a:r>
              <a:rPr lang="en-US" dirty="0"/>
              <a:t>Service learning/Community based learning</a:t>
            </a:r>
          </a:p>
          <a:p>
            <a:r>
              <a:rPr lang="en-US" dirty="0"/>
              <a:t>Writing intensive courses</a:t>
            </a:r>
          </a:p>
          <a:p>
            <a:r>
              <a:rPr lang="en-US" dirty="0"/>
              <a:t>Collaborative assignments &amp; projects</a:t>
            </a:r>
          </a:p>
          <a:p>
            <a:r>
              <a:rPr lang="en-US" dirty="0"/>
              <a:t>Undergraduate research</a:t>
            </a:r>
          </a:p>
          <a:p>
            <a:r>
              <a:rPr lang="en-US" dirty="0"/>
              <a:t>Diversity/global courses</a:t>
            </a:r>
          </a:p>
          <a:p>
            <a:r>
              <a:rPr lang="en-US" dirty="0"/>
              <a:t>1</a:t>
            </a:r>
            <a:r>
              <a:rPr lang="en-US" baseline="30000" dirty="0"/>
              <a:t>st</a:t>
            </a:r>
            <a:r>
              <a:rPr lang="en-US" dirty="0"/>
              <a:t> Year experience courses</a:t>
            </a:r>
          </a:p>
          <a:p>
            <a:r>
              <a:rPr lang="en-US" dirty="0"/>
              <a:t>Capstone courses</a:t>
            </a:r>
          </a:p>
          <a:p>
            <a:pPr marL="137160" indent="0">
              <a:buNone/>
            </a:pPr>
            <a:r>
              <a:rPr lang="en-US" dirty="0"/>
              <a:t>*</a:t>
            </a:r>
            <a:r>
              <a:rPr lang="en-US" sz="1400" dirty="0" err="1"/>
              <a:t>Assoc</a:t>
            </a:r>
            <a:r>
              <a:rPr lang="en-US" sz="1400" dirty="0"/>
              <a:t> of American Colleges &amp; Universities</a:t>
            </a:r>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13</a:t>
            </a:fld>
            <a:endParaRPr lang="en-US"/>
          </a:p>
        </p:txBody>
      </p:sp>
    </p:spTree>
    <p:extLst>
      <p:ext uri="{BB962C8B-B14F-4D97-AF65-F5344CB8AC3E}">
        <p14:creationId xmlns:p14="http://schemas.microsoft.com/office/powerpoint/2010/main" val="14292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Curriculum Restructuring</a:t>
            </a:r>
          </a:p>
        </p:txBody>
      </p:sp>
      <p:sp>
        <p:nvSpPr>
          <p:cNvPr id="8" name="Content Placeholder 7"/>
          <p:cNvSpPr>
            <a:spLocks noGrp="1"/>
          </p:cNvSpPr>
          <p:nvPr>
            <p:ph idx="1"/>
          </p:nvPr>
        </p:nvSpPr>
        <p:spPr/>
        <p:txBody>
          <a:bodyPr/>
          <a:lstStyle/>
          <a:p>
            <a:endParaRPr lang="en-US" dirty="0"/>
          </a:p>
          <a:p>
            <a:r>
              <a:rPr lang="en-US" dirty="0"/>
              <a:t>High impact best practices</a:t>
            </a:r>
          </a:p>
          <a:p>
            <a:endParaRPr lang="en-US" dirty="0"/>
          </a:p>
          <a:p>
            <a:r>
              <a:rPr lang="en-US" dirty="0"/>
              <a:t>Flipped classroom</a:t>
            </a:r>
          </a:p>
          <a:p>
            <a:pPr marL="137160" indent="0">
              <a:buNone/>
            </a:pPr>
            <a:endParaRPr lang="en-US" dirty="0"/>
          </a:p>
          <a:p>
            <a:r>
              <a:rPr lang="en-US" dirty="0"/>
              <a:t>Learning communities</a:t>
            </a:r>
          </a:p>
          <a:p>
            <a:pPr marL="137160" indent="0">
              <a:buNone/>
            </a:pPr>
            <a:endParaRPr lang="en-US" dirty="0"/>
          </a:p>
          <a:p>
            <a:r>
              <a:rPr lang="en-US" dirty="0"/>
              <a:t>Professional development with follow-up</a:t>
            </a:r>
          </a:p>
        </p:txBody>
      </p:sp>
      <p:sp>
        <p:nvSpPr>
          <p:cNvPr id="6" name="Slide Number Placeholder 5"/>
          <p:cNvSpPr>
            <a:spLocks noGrp="1"/>
          </p:cNvSpPr>
          <p:nvPr>
            <p:ph type="sldNum" sz="quarter" idx="12"/>
          </p:nvPr>
        </p:nvSpPr>
        <p:spPr/>
        <p:txBody>
          <a:bodyPr/>
          <a:lstStyle/>
          <a:p>
            <a:pPr>
              <a:defRPr/>
            </a:pPr>
            <a:fld id="{86BEE00E-4F8E-4A6A-9647-988AFF89AADF}" type="slidenum">
              <a:rPr lang="en-US" smtClean="0"/>
              <a:pPr>
                <a:defRPr/>
              </a:pPr>
              <a:t>14</a:t>
            </a:fld>
            <a:endParaRPr lang="en-US" dirty="0"/>
          </a:p>
        </p:txBody>
      </p:sp>
    </p:spTree>
    <p:extLst>
      <p:ext uri="{BB962C8B-B14F-4D97-AF65-F5344CB8AC3E}">
        <p14:creationId xmlns:p14="http://schemas.microsoft.com/office/powerpoint/2010/main" val="311809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Situating Cases  </a:t>
            </a:r>
          </a:p>
        </p:txBody>
      </p:sp>
      <p:sp>
        <p:nvSpPr>
          <p:cNvPr id="3" name="Content Placeholder 2"/>
          <p:cNvSpPr>
            <a:spLocks noGrp="1"/>
          </p:cNvSpPr>
          <p:nvPr>
            <p:ph idx="1"/>
          </p:nvPr>
        </p:nvSpPr>
        <p:spPr/>
        <p:txBody>
          <a:bodyPr/>
          <a:lstStyle/>
          <a:p>
            <a:endParaRPr lang="en-US" dirty="0"/>
          </a:p>
          <a:p>
            <a:r>
              <a:rPr lang="en-US" dirty="0"/>
              <a:t>Target open space in curriculum</a:t>
            </a:r>
          </a:p>
          <a:p>
            <a:r>
              <a:rPr lang="en-US" dirty="0"/>
              <a:t>Go for the critical required courses</a:t>
            </a:r>
          </a:p>
          <a:p>
            <a:r>
              <a:rPr lang="en-US" dirty="0"/>
              <a:t>Scale up around the course—not just a single class and teacher</a:t>
            </a:r>
          </a:p>
          <a:p>
            <a:r>
              <a:rPr lang="en-US" dirty="0"/>
              <a:t>Build momentum, feedback loops, a culture of </a:t>
            </a:r>
          </a:p>
          <a:p>
            <a:pPr marL="137160" indent="0">
              <a:buNone/>
            </a:pPr>
            <a:r>
              <a:rPr lang="en-US" dirty="0"/>
              <a:t>     continuous improvement</a:t>
            </a:r>
          </a:p>
          <a:p>
            <a:endParaRPr lang="en-US" dirty="0"/>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15</a:t>
            </a:fld>
            <a:endParaRPr lang="en-US"/>
          </a:p>
        </p:txBody>
      </p:sp>
    </p:spTree>
    <p:extLst>
      <p:ext uri="{BB962C8B-B14F-4D97-AF65-F5344CB8AC3E}">
        <p14:creationId xmlns:p14="http://schemas.microsoft.com/office/powerpoint/2010/main" val="56976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practices of effective teaching &amp; learning</a:t>
            </a:r>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16</a:t>
            </a:fld>
            <a:endParaRPr lang="en-US"/>
          </a:p>
        </p:txBody>
      </p:sp>
      <p:pic>
        <p:nvPicPr>
          <p:cNvPr id="5" name="Content Placeholder 4" descr="Teaching cases cycle"/>
          <p:cNvPicPr>
            <a:picLocks noGrp="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2600" y="1981200"/>
            <a:ext cx="5867400" cy="4038600"/>
          </a:xfrm>
          <a:prstGeom prst="rect">
            <a:avLst/>
          </a:prstGeom>
          <a:noFill/>
          <a:ln>
            <a:noFill/>
          </a:ln>
        </p:spPr>
      </p:pic>
    </p:spTree>
    <p:extLst>
      <p:ext uri="{BB962C8B-B14F-4D97-AF65-F5344CB8AC3E}">
        <p14:creationId xmlns:p14="http://schemas.microsoft.com/office/powerpoint/2010/main" val="399172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a:t>An Indigenous Pedagogy: Three educational theories</a:t>
            </a:r>
          </a:p>
        </p:txBody>
      </p:sp>
      <p:sp>
        <p:nvSpPr>
          <p:cNvPr id="3" name="Slide Number Placeholder 2"/>
          <p:cNvSpPr>
            <a:spLocks noGrp="1"/>
          </p:cNvSpPr>
          <p:nvPr>
            <p:ph type="sldNum" sz="quarter" idx="12"/>
          </p:nvPr>
        </p:nvSpPr>
        <p:spPr/>
        <p:txBody>
          <a:bodyPr/>
          <a:lstStyle/>
          <a:p>
            <a:pPr>
              <a:defRPr/>
            </a:pPr>
            <a:fld id="{DC3CCC52-B039-46F5-BC4A-AC71A9DA952D}" type="slidenum">
              <a:rPr lang="en-US" smtClean="0"/>
              <a:pPr>
                <a:defRPr/>
              </a:pPr>
              <a:t>17</a:t>
            </a:fld>
            <a:endParaRPr lang="en-US"/>
          </a:p>
        </p:txBody>
      </p:sp>
      <p:sp>
        <p:nvSpPr>
          <p:cNvPr id="4" name="Isosceles Triangle 3"/>
          <p:cNvSpPr/>
          <p:nvPr/>
        </p:nvSpPr>
        <p:spPr>
          <a:xfrm>
            <a:off x="2099510" y="1907272"/>
            <a:ext cx="4800600" cy="28956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Native Cases</a:t>
            </a:r>
          </a:p>
          <a:p>
            <a:pPr algn="ctr"/>
            <a:r>
              <a:rPr lang="en-US" sz="2800" b="1" dirty="0">
                <a:solidFill>
                  <a:schemeClr val="tx1"/>
                </a:solidFill>
              </a:rPr>
              <a:t>Project</a:t>
            </a:r>
          </a:p>
        </p:txBody>
      </p:sp>
      <p:sp>
        <p:nvSpPr>
          <p:cNvPr id="5" name="Rectangle 4"/>
          <p:cNvSpPr/>
          <p:nvPr/>
        </p:nvSpPr>
        <p:spPr>
          <a:xfrm>
            <a:off x="3200400" y="4802872"/>
            <a:ext cx="3048000" cy="677108"/>
          </a:xfrm>
          <a:prstGeom prst="rect">
            <a:avLst/>
          </a:prstGeom>
        </p:spPr>
        <p:txBody>
          <a:bodyPr wrap="square">
            <a:spAutoFit/>
          </a:bodyPr>
          <a:lstStyle/>
          <a:p>
            <a:pPr lvl="0" algn="ctr"/>
            <a:endParaRPr lang="en-US" dirty="0">
              <a:solidFill>
                <a:srgbClr val="FFFFFF"/>
              </a:solidFill>
              <a:latin typeface="Arial"/>
            </a:endParaRPr>
          </a:p>
          <a:p>
            <a:pPr lvl="0" algn="ctr"/>
            <a:r>
              <a:rPr lang="en-US" sz="2000" b="1" dirty="0">
                <a:latin typeface="Arial"/>
              </a:rPr>
              <a:t>Place-based</a:t>
            </a:r>
            <a:r>
              <a:rPr lang="en-US" b="1" dirty="0">
                <a:latin typeface="Arial"/>
              </a:rPr>
              <a:t> learning</a:t>
            </a:r>
          </a:p>
        </p:txBody>
      </p:sp>
      <p:sp>
        <p:nvSpPr>
          <p:cNvPr id="6" name="Rectangle 5"/>
          <p:cNvSpPr/>
          <p:nvPr/>
        </p:nvSpPr>
        <p:spPr>
          <a:xfrm>
            <a:off x="1219201" y="2624822"/>
            <a:ext cx="2362200" cy="984885"/>
          </a:xfrm>
          <a:prstGeom prst="rect">
            <a:avLst/>
          </a:prstGeom>
        </p:spPr>
        <p:txBody>
          <a:bodyPr wrap="square">
            <a:spAutoFit/>
          </a:bodyPr>
          <a:lstStyle/>
          <a:p>
            <a:pPr lvl="0" algn="ctr"/>
            <a:endParaRPr lang="en-US" dirty="0">
              <a:solidFill>
                <a:srgbClr val="FFFFFF"/>
              </a:solidFill>
              <a:latin typeface="Arial"/>
            </a:endParaRPr>
          </a:p>
          <a:p>
            <a:pPr lvl="0" algn="ctr"/>
            <a:r>
              <a:rPr lang="en-US" sz="2000" b="1" dirty="0">
                <a:latin typeface="Arial"/>
              </a:rPr>
              <a:t>Collaborative</a:t>
            </a:r>
            <a:r>
              <a:rPr lang="en-US" sz="2000" b="1" dirty="0">
                <a:solidFill>
                  <a:schemeClr val="accent1">
                    <a:lumMod val="50000"/>
                  </a:schemeClr>
                </a:solidFill>
                <a:latin typeface="Arial"/>
              </a:rPr>
              <a:t> </a:t>
            </a:r>
            <a:r>
              <a:rPr lang="en-US" sz="2000" b="1" dirty="0">
                <a:latin typeface="Arial"/>
              </a:rPr>
              <a:t>learning </a:t>
            </a:r>
          </a:p>
        </p:txBody>
      </p:sp>
      <p:sp>
        <p:nvSpPr>
          <p:cNvPr id="7" name="Rectangle 6"/>
          <p:cNvSpPr/>
          <p:nvPr/>
        </p:nvSpPr>
        <p:spPr>
          <a:xfrm>
            <a:off x="5943601" y="2829610"/>
            <a:ext cx="2286000" cy="707886"/>
          </a:xfrm>
          <a:prstGeom prst="rect">
            <a:avLst/>
          </a:prstGeom>
        </p:spPr>
        <p:txBody>
          <a:bodyPr wrap="square">
            <a:spAutoFit/>
          </a:bodyPr>
          <a:lstStyle/>
          <a:p>
            <a:pPr lvl="0" algn="ctr"/>
            <a:r>
              <a:rPr lang="en-US" sz="2000" b="1" dirty="0">
                <a:latin typeface="Arial"/>
              </a:rPr>
              <a:t>Problem-based learning</a:t>
            </a:r>
          </a:p>
        </p:txBody>
      </p:sp>
      <p:sp>
        <p:nvSpPr>
          <p:cNvPr id="8" name="TextBox 7"/>
          <p:cNvSpPr txBox="1"/>
          <p:nvPr/>
        </p:nvSpPr>
        <p:spPr>
          <a:xfrm>
            <a:off x="685800" y="5867400"/>
            <a:ext cx="7162800" cy="369332"/>
          </a:xfrm>
          <a:prstGeom prst="rect">
            <a:avLst/>
          </a:prstGeom>
          <a:solidFill>
            <a:srgbClr val="92D050"/>
          </a:solidFill>
        </p:spPr>
        <p:txBody>
          <a:bodyPr wrap="square" rtlCol="0">
            <a:spAutoFit/>
          </a:bodyPr>
          <a:lstStyle/>
          <a:p>
            <a:pPr algn="ctr"/>
            <a:r>
              <a:rPr lang="en-US" dirty="0"/>
              <a:t>Indigenous Knowledge and Protocols</a:t>
            </a:r>
          </a:p>
        </p:txBody>
      </p:sp>
    </p:spTree>
    <p:extLst>
      <p:ext uri="{BB962C8B-B14F-4D97-AF65-F5344CB8AC3E}">
        <p14:creationId xmlns:p14="http://schemas.microsoft.com/office/powerpoint/2010/main" val="4910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944562"/>
          </a:xfrm>
        </p:spPr>
        <p:txBody>
          <a:bodyPr>
            <a:normAutofit/>
          </a:bodyPr>
          <a:lstStyle/>
          <a:p>
            <a:r>
              <a:rPr lang="en-US"/>
              <a:t>Institutional Approaches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9887"/>
            <a:ext cx="8229600" cy="4629150"/>
          </a:xfrm>
        </p:spPr>
      </p:pic>
      <p:sp>
        <p:nvSpPr>
          <p:cNvPr id="3" name="Slide Number Placeholder 2"/>
          <p:cNvSpPr>
            <a:spLocks noGrp="1"/>
          </p:cNvSpPr>
          <p:nvPr>
            <p:ph type="sldNum" sz="quarter" idx="12"/>
          </p:nvPr>
        </p:nvSpPr>
        <p:spPr/>
        <p:txBody>
          <a:bodyPr/>
          <a:lstStyle/>
          <a:p>
            <a:pPr>
              <a:defRPr/>
            </a:pPr>
            <a:fld id="{DC3CCC52-B039-46F5-BC4A-AC71A9DA952D}" type="slidenum">
              <a:rPr lang="en-US" smtClean="0"/>
              <a:pPr>
                <a:defRPr/>
              </a:pPr>
              <a:t>18</a:t>
            </a:fld>
            <a:endParaRPr lang="en-US"/>
          </a:p>
        </p:txBody>
      </p:sp>
    </p:spTree>
    <p:extLst>
      <p:ext uri="{BB962C8B-B14F-4D97-AF65-F5344CB8AC3E}">
        <p14:creationId xmlns:p14="http://schemas.microsoft.com/office/powerpoint/2010/main" val="287070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b="1" dirty="0">
                <a:cs typeface="+mj-cs"/>
              </a:rPr>
              <a:t>A Powerful approach  to learning</a:t>
            </a:r>
          </a:p>
        </p:txBody>
      </p:sp>
      <p:pic>
        <p:nvPicPr>
          <p:cNvPr id="9219" name="Picture 14" descr="justin et 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431927"/>
            <a:ext cx="3124200" cy="207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9" descr="Student case study grou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5802" y="3733800"/>
            <a:ext cx="3144839"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Grp="1" noChangeArrowheads="1"/>
          </p:cNvSpPr>
          <p:nvPr>
            <p:ph type="body" sz="half" idx="3"/>
          </p:nvPr>
        </p:nvSpPr>
        <p:spPr/>
        <p:txBody>
          <a:bodyPr>
            <a:normAutofit lnSpcReduction="10000"/>
          </a:bodyPr>
          <a:lstStyle/>
          <a:p>
            <a:pPr>
              <a:lnSpc>
                <a:spcPct val="90000"/>
              </a:lnSpc>
              <a:defRPr/>
            </a:pPr>
            <a:r>
              <a:rPr lang="en-US" sz="2400" dirty="0">
                <a:ea typeface="ＭＳ Ｐゴシック" pitchFamily="34" charset="-128"/>
              </a:rPr>
              <a:t>Active, collaborative learning well validated by research </a:t>
            </a:r>
          </a:p>
          <a:p>
            <a:pPr eaLnBrk="1" hangingPunct="1">
              <a:lnSpc>
                <a:spcPct val="90000"/>
              </a:lnSpc>
              <a:defRPr/>
            </a:pPr>
            <a:r>
              <a:rPr lang="en-US" sz="2400" dirty="0">
                <a:ea typeface="ＭＳ Ｐゴシック" pitchFamily="34" charset="-128"/>
              </a:rPr>
              <a:t>Develops multiple skills + content knowledge</a:t>
            </a:r>
          </a:p>
          <a:p>
            <a:pPr eaLnBrk="1" hangingPunct="1">
              <a:lnSpc>
                <a:spcPct val="90000"/>
              </a:lnSpc>
              <a:defRPr/>
            </a:pPr>
            <a:r>
              <a:rPr lang="en-US" sz="2400" dirty="0">
                <a:ea typeface="ＭＳ Ｐゴシック" pitchFamily="34" charset="-128"/>
              </a:rPr>
              <a:t>Student engagement key. Increases motivation.</a:t>
            </a:r>
          </a:p>
          <a:p>
            <a:pPr eaLnBrk="1" hangingPunct="1">
              <a:lnSpc>
                <a:spcPct val="90000"/>
              </a:lnSpc>
              <a:defRPr/>
            </a:pPr>
            <a:r>
              <a:rPr lang="en-US" sz="2400" dirty="0">
                <a:ea typeface="ＭＳ Ｐゴシック" pitchFamily="34" charset="-128"/>
              </a:rPr>
              <a:t>Makes learning relevant </a:t>
            </a:r>
          </a:p>
          <a:p>
            <a:pPr eaLnBrk="1" hangingPunct="1">
              <a:lnSpc>
                <a:spcPct val="90000"/>
              </a:lnSpc>
              <a:defRPr/>
            </a:pPr>
            <a:r>
              <a:rPr lang="en-US" sz="2400" dirty="0">
                <a:ea typeface="ＭＳ Ｐゴシック" pitchFamily="34" charset="-128"/>
              </a:rPr>
              <a:t>Recognize student knowledge </a:t>
            </a:r>
          </a:p>
          <a:p>
            <a:pPr eaLnBrk="1" hangingPunct="1">
              <a:lnSpc>
                <a:spcPct val="90000"/>
              </a:lnSpc>
              <a:defRPr/>
            </a:pPr>
            <a:r>
              <a:rPr lang="en-US" sz="2400" dirty="0">
                <a:ea typeface="ＭＳ Ｐゴシック" pitchFamily="34" charset="-128"/>
              </a:rPr>
              <a:t>Dissolves myth of silent </a:t>
            </a:r>
            <a:r>
              <a:rPr lang="ja-JP" altLang="en-US" sz="2400" dirty="0">
                <a:ea typeface="ＭＳ Ｐゴシック" pitchFamily="34" charset="-128"/>
              </a:rPr>
              <a:t>“</a:t>
            </a:r>
            <a:r>
              <a:rPr lang="en-US" altLang="ja-JP" sz="2400" dirty="0">
                <a:ea typeface="ＭＳ Ｐゴシック" pitchFamily="34" charset="-128"/>
              </a:rPr>
              <a:t>minority</a:t>
            </a:r>
            <a:r>
              <a:rPr lang="ja-JP" altLang="en-US" sz="2400" dirty="0">
                <a:ea typeface="ＭＳ Ｐゴシック" pitchFamily="34" charset="-128"/>
              </a:rPr>
              <a:t>”</a:t>
            </a:r>
            <a:r>
              <a:rPr lang="en-US" altLang="ja-JP" sz="2400" dirty="0">
                <a:ea typeface="ＭＳ Ｐゴシック" pitchFamily="34" charset="-128"/>
              </a:rPr>
              <a:t> students</a:t>
            </a:r>
          </a:p>
          <a:p>
            <a:pPr eaLnBrk="1" hangingPunct="1">
              <a:lnSpc>
                <a:spcPct val="90000"/>
              </a:lnSpc>
              <a:defRPr/>
            </a:pPr>
            <a:endParaRPr lang="en-US" sz="2800" dirty="0">
              <a:ea typeface="ＭＳ Ｐゴシック" pitchFamily="34" charset="-128"/>
            </a:endParaRPr>
          </a:p>
        </p:txBody>
      </p:sp>
      <p:sp>
        <p:nvSpPr>
          <p:cNvPr id="11270"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3A17089-20D4-494D-A3A0-4E0A182536D9}" type="slidenum">
              <a:rPr lang="en-US" sz="1400" smtClean="0"/>
              <a:pPr eaLnBrk="1" hangingPunct="1">
                <a:defRPr/>
              </a:pPr>
              <a:t>19</a:t>
            </a:fld>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Agenda overview</a:t>
            </a:r>
          </a:p>
          <a:p>
            <a:r>
              <a:rPr lang="en-US" dirty="0"/>
              <a:t>Who’s here</a:t>
            </a:r>
          </a:p>
          <a:p>
            <a:r>
              <a:rPr lang="en-US" dirty="0"/>
              <a:t>Faculty case mentors </a:t>
            </a:r>
          </a:p>
          <a:p>
            <a:r>
              <a:rPr lang="en-US" dirty="0"/>
              <a:t>Flash drive</a:t>
            </a:r>
          </a:p>
          <a:p>
            <a:r>
              <a:rPr lang="en-US" dirty="0"/>
              <a:t>Additional resources</a:t>
            </a:r>
          </a:p>
          <a:p>
            <a:r>
              <a:rPr lang="en-US" dirty="0"/>
              <a:t>Restaurants, facilities</a:t>
            </a:r>
          </a:p>
          <a:p>
            <a:endParaRPr lang="en-US" dirty="0"/>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2</a:t>
            </a:fld>
            <a:endParaRPr lang="en-US"/>
          </a:p>
        </p:txBody>
      </p:sp>
    </p:spTree>
    <p:extLst>
      <p:ext uri="{BB962C8B-B14F-4D97-AF65-F5344CB8AC3E}">
        <p14:creationId xmlns:p14="http://schemas.microsoft.com/office/powerpoint/2010/main" val="129362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a:cs typeface="+mj-cs"/>
              </a:rPr>
              <a:t>Choosing case topics</a:t>
            </a:r>
            <a:r>
              <a:rPr lang="en-US">
                <a:cs typeface="+mj-cs"/>
              </a:rPr>
              <a:t> </a:t>
            </a:r>
          </a:p>
        </p:txBody>
      </p:sp>
      <p:sp>
        <p:nvSpPr>
          <p:cNvPr id="13315" name="Rectangle 3"/>
          <p:cNvSpPr>
            <a:spLocks noGrp="1" noChangeArrowheads="1" noTextEdit="1"/>
          </p:cNvSpPr>
          <p:nvPr>
            <p:ph type="clipArt" sz="half" idx="1"/>
          </p:nvPr>
        </p:nvSpPr>
        <p:spPr>
          <a:xfrm>
            <a:off x="457202" y="1600202"/>
            <a:ext cx="4035425" cy="4525963"/>
          </a:xfrm>
        </p:spPr>
      </p:sp>
      <p:sp>
        <p:nvSpPr>
          <p:cNvPr id="14340" name="Rectangle 4"/>
          <p:cNvSpPr>
            <a:spLocks noGrp="1" noChangeArrowheads="1"/>
          </p:cNvSpPr>
          <p:nvPr>
            <p:ph type="body" sz="half" idx="2"/>
          </p:nvPr>
        </p:nvSpPr>
        <p:spPr>
          <a:xfrm>
            <a:off x="4651378" y="1600202"/>
            <a:ext cx="4035425" cy="4525963"/>
          </a:xfrm>
        </p:spPr>
        <p:txBody>
          <a:bodyPr>
            <a:normAutofit lnSpcReduction="10000"/>
          </a:bodyPr>
          <a:lstStyle/>
          <a:p>
            <a:pPr eaLnBrk="1" hangingPunct="1">
              <a:lnSpc>
                <a:spcPct val="90000"/>
              </a:lnSpc>
              <a:defRPr/>
            </a:pPr>
            <a:r>
              <a:rPr lang="en-US" sz="2000" dirty="0">
                <a:ea typeface="+mn-ea"/>
                <a:cs typeface="+mn-cs"/>
              </a:rPr>
              <a:t>Start with a story or key concept/issues in your field and/or big issues in the world.</a:t>
            </a:r>
          </a:p>
          <a:p>
            <a:pPr marL="0" indent="0" eaLnBrk="1" hangingPunct="1">
              <a:lnSpc>
                <a:spcPct val="90000"/>
              </a:lnSpc>
              <a:buFontTx/>
              <a:buNone/>
              <a:defRPr/>
            </a:pPr>
            <a:r>
              <a:rPr lang="en-US" sz="2000" dirty="0">
                <a:ea typeface="+mn-ea"/>
                <a:cs typeface="+mn-cs"/>
              </a:rPr>
              <a:t>  </a:t>
            </a:r>
          </a:p>
          <a:p>
            <a:pPr eaLnBrk="1" hangingPunct="1">
              <a:lnSpc>
                <a:spcPct val="90000"/>
              </a:lnSpc>
              <a:defRPr/>
            </a:pPr>
            <a:r>
              <a:rPr lang="en-US" sz="2000" dirty="0">
                <a:ea typeface="+mn-ea"/>
                <a:cs typeface="+mn-cs"/>
              </a:rPr>
              <a:t>Native Advisory Board helped us identify topics. </a:t>
            </a:r>
          </a:p>
          <a:p>
            <a:pPr eaLnBrk="1" hangingPunct="1">
              <a:lnSpc>
                <a:spcPct val="90000"/>
              </a:lnSpc>
              <a:defRPr/>
            </a:pPr>
            <a:endParaRPr lang="en-US" sz="2000" dirty="0"/>
          </a:p>
          <a:p>
            <a:pPr eaLnBrk="1" hangingPunct="1">
              <a:lnSpc>
                <a:spcPct val="90000"/>
              </a:lnSpc>
              <a:defRPr/>
            </a:pPr>
            <a:r>
              <a:rPr lang="en-US" sz="2000" dirty="0">
                <a:ea typeface="+mn-ea"/>
                <a:cs typeface="+mn-cs"/>
              </a:rPr>
              <a:t>Our emphasis is on science &amp; social science cases with an overall interdisciplinary approach</a:t>
            </a:r>
          </a:p>
          <a:p>
            <a:pPr marL="0" indent="0" eaLnBrk="1" hangingPunct="1">
              <a:lnSpc>
                <a:spcPct val="90000"/>
              </a:lnSpc>
              <a:buFontTx/>
              <a:buNone/>
              <a:defRPr/>
            </a:pPr>
            <a:endParaRPr lang="en-US" sz="2000" dirty="0">
              <a:ea typeface="+mn-ea"/>
              <a:cs typeface="+mn-cs"/>
            </a:endParaRPr>
          </a:p>
          <a:p>
            <a:pPr eaLnBrk="1" hangingPunct="1">
              <a:lnSpc>
                <a:spcPct val="90000"/>
              </a:lnSpc>
              <a:defRPr/>
            </a:pPr>
            <a:r>
              <a:rPr lang="en-US" sz="2000" dirty="0">
                <a:ea typeface="+mn-ea"/>
                <a:cs typeface="+mn-cs"/>
              </a:rPr>
              <a:t>What are your important topics? </a:t>
            </a:r>
          </a:p>
          <a:p>
            <a:pPr eaLnBrk="1" hangingPunct="1">
              <a:lnSpc>
                <a:spcPct val="90000"/>
              </a:lnSpc>
              <a:defRPr/>
            </a:pPr>
            <a:endParaRPr lang="en-US" dirty="0">
              <a:ea typeface="+mn-ea"/>
              <a:cs typeface="+mn-cs"/>
            </a:endParaRPr>
          </a:p>
        </p:txBody>
      </p:sp>
      <p:sp>
        <p:nvSpPr>
          <p:cNvPr id="13318"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9F70DAA-8834-4174-8FAA-F5A7AF52438B}" type="slidenum">
              <a:rPr lang="en-US" sz="1400" smtClean="0"/>
              <a:pPr eaLnBrk="1" hangingPunct="1">
                <a:defRPr/>
              </a:pPr>
              <a:t>20</a:t>
            </a:fld>
            <a:endParaRPr lang="en-US" sz="1400"/>
          </a:p>
        </p:txBody>
      </p:sp>
      <p:pic>
        <p:nvPicPr>
          <p:cNvPr id="12293" name="Picture 5" descr="Delphi Proces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1"/>
            <a:ext cx="3581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a:cs typeface="+mj-cs"/>
              </a:rPr>
              <a:t>Our case topics</a:t>
            </a:r>
          </a:p>
        </p:txBody>
      </p:sp>
      <p:sp>
        <p:nvSpPr>
          <p:cNvPr id="14339" name="Rectangle 3"/>
          <p:cNvSpPr>
            <a:spLocks noGrp="1" noChangeArrowheads="1"/>
          </p:cNvSpPr>
          <p:nvPr>
            <p:ph sz="half" idx="1"/>
          </p:nvPr>
        </p:nvSpPr>
        <p:spPr>
          <a:xfrm>
            <a:off x="457202" y="1600202"/>
            <a:ext cx="4035425" cy="4525963"/>
          </a:xfrm>
        </p:spPr>
        <p:txBody>
          <a:bodyPr>
            <a:normAutofit lnSpcReduction="10000"/>
          </a:bodyPr>
          <a:lstStyle/>
          <a:p>
            <a:pPr eaLnBrk="1" hangingPunct="1">
              <a:defRPr/>
            </a:pPr>
            <a:r>
              <a:rPr lang="en-US" sz="2400" dirty="0">
                <a:cs typeface="+mn-cs"/>
              </a:rPr>
              <a:t>Sovereignty/treaty rights*</a:t>
            </a:r>
          </a:p>
          <a:p>
            <a:pPr>
              <a:defRPr/>
            </a:pPr>
            <a:r>
              <a:rPr lang="en-US" sz="2400" dirty="0"/>
              <a:t>Cultural preservation/renewal</a:t>
            </a:r>
          </a:p>
          <a:p>
            <a:pPr eaLnBrk="1" hangingPunct="1">
              <a:defRPr/>
            </a:pPr>
            <a:r>
              <a:rPr lang="en-US" sz="2400" dirty="0">
                <a:cs typeface="+mn-cs"/>
              </a:rPr>
              <a:t>Intergovernmental relations</a:t>
            </a:r>
          </a:p>
          <a:p>
            <a:pPr eaLnBrk="1" hangingPunct="1">
              <a:defRPr/>
            </a:pPr>
            <a:r>
              <a:rPr lang="en-US" sz="2400" dirty="0">
                <a:cs typeface="+mn-cs"/>
              </a:rPr>
              <a:t>Education*</a:t>
            </a:r>
          </a:p>
          <a:p>
            <a:pPr eaLnBrk="1" hangingPunct="1">
              <a:defRPr/>
            </a:pPr>
            <a:r>
              <a:rPr lang="en-US" sz="2400" dirty="0">
                <a:cs typeface="+mn-cs"/>
              </a:rPr>
              <a:t>Leadership*</a:t>
            </a:r>
          </a:p>
          <a:p>
            <a:pPr eaLnBrk="1" hangingPunct="1">
              <a:defRPr/>
            </a:pPr>
            <a:r>
              <a:rPr lang="en-US" sz="2400" dirty="0">
                <a:cs typeface="+mn-cs"/>
              </a:rPr>
              <a:t>Economic development</a:t>
            </a:r>
          </a:p>
          <a:p>
            <a:pPr eaLnBrk="1" hangingPunct="1">
              <a:defRPr/>
            </a:pPr>
            <a:r>
              <a:rPr lang="en-US" sz="2400" dirty="0">
                <a:cs typeface="+mn-cs"/>
              </a:rPr>
              <a:t>Indian enrollment &amp; Indian identity</a:t>
            </a:r>
          </a:p>
          <a:p>
            <a:pPr eaLnBrk="1" hangingPunct="1">
              <a:defRPr/>
            </a:pPr>
            <a:endParaRPr lang="en-US" sz="2400" dirty="0">
              <a:cs typeface="+mn-cs"/>
            </a:endParaRPr>
          </a:p>
          <a:p>
            <a:pPr eaLnBrk="1" hangingPunct="1">
              <a:defRPr/>
            </a:pPr>
            <a:endParaRPr lang="en-US" sz="2400" dirty="0">
              <a:cs typeface="+mn-cs"/>
            </a:endParaRPr>
          </a:p>
          <a:p>
            <a:pPr eaLnBrk="1" hangingPunct="1">
              <a:defRPr/>
            </a:pPr>
            <a:endParaRPr lang="en-US" dirty="0">
              <a:cs typeface="+mn-cs"/>
            </a:endParaRPr>
          </a:p>
        </p:txBody>
      </p:sp>
      <p:sp>
        <p:nvSpPr>
          <p:cNvPr id="14340" name="Rectangle 4"/>
          <p:cNvSpPr>
            <a:spLocks noGrp="1" noChangeArrowheads="1"/>
          </p:cNvSpPr>
          <p:nvPr>
            <p:ph sz="half" idx="2"/>
          </p:nvPr>
        </p:nvSpPr>
        <p:spPr>
          <a:xfrm>
            <a:off x="4651378" y="1600202"/>
            <a:ext cx="4035425" cy="4525963"/>
          </a:xfrm>
        </p:spPr>
        <p:txBody>
          <a:bodyPr>
            <a:normAutofit lnSpcReduction="10000"/>
          </a:bodyPr>
          <a:lstStyle/>
          <a:p>
            <a:pPr eaLnBrk="1" hangingPunct="1">
              <a:defRPr/>
            </a:pPr>
            <a:r>
              <a:rPr lang="en-US" sz="2400" dirty="0">
                <a:cs typeface="+mn-cs"/>
              </a:rPr>
              <a:t>Climate change</a:t>
            </a:r>
          </a:p>
          <a:p>
            <a:pPr eaLnBrk="1" hangingPunct="1">
              <a:defRPr/>
            </a:pPr>
            <a:r>
              <a:rPr lang="en-US" sz="2400" dirty="0">
                <a:cs typeface="+mn-cs"/>
              </a:rPr>
              <a:t>Sustainability</a:t>
            </a:r>
          </a:p>
          <a:p>
            <a:pPr eaLnBrk="1" hangingPunct="1">
              <a:defRPr/>
            </a:pPr>
            <a:r>
              <a:rPr lang="en-US" sz="2400" dirty="0">
                <a:cs typeface="+mn-cs"/>
              </a:rPr>
              <a:t>Salmon*</a:t>
            </a:r>
          </a:p>
          <a:p>
            <a:pPr eaLnBrk="1" hangingPunct="1">
              <a:defRPr/>
            </a:pPr>
            <a:r>
              <a:rPr lang="en-US" sz="2400" dirty="0">
                <a:cs typeface="+mn-cs"/>
              </a:rPr>
              <a:t>Energy</a:t>
            </a:r>
          </a:p>
          <a:p>
            <a:pPr eaLnBrk="1" hangingPunct="1">
              <a:defRPr/>
            </a:pPr>
            <a:r>
              <a:rPr lang="en-US" sz="2400" dirty="0">
                <a:cs typeface="+mn-cs"/>
              </a:rPr>
              <a:t>Water/forestry</a:t>
            </a:r>
          </a:p>
          <a:p>
            <a:pPr eaLnBrk="1" hangingPunct="1">
              <a:defRPr/>
            </a:pPr>
            <a:r>
              <a:rPr lang="en-US" sz="2400" dirty="0">
                <a:cs typeface="+mn-cs"/>
              </a:rPr>
              <a:t>Housing</a:t>
            </a:r>
          </a:p>
          <a:p>
            <a:pPr eaLnBrk="1" hangingPunct="1">
              <a:defRPr/>
            </a:pPr>
            <a:r>
              <a:rPr lang="en-US" sz="2400" dirty="0">
                <a:cs typeface="+mn-cs"/>
              </a:rPr>
              <a:t>Land </a:t>
            </a:r>
          </a:p>
          <a:p>
            <a:pPr eaLnBrk="1" hangingPunct="1">
              <a:defRPr/>
            </a:pPr>
            <a:r>
              <a:rPr lang="en-US" sz="2400" dirty="0">
                <a:cs typeface="+mn-cs"/>
              </a:rPr>
              <a:t>Health-diabetes, alcoholism, substance abuse, suicide, innovation &amp; success</a:t>
            </a:r>
          </a:p>
          <a:p>
            <a:pPr eaLnBrk="1" hangingPunct="1">
              <a:defRPr/>
            </a:pPr>
            <a:endParaRPr lang="en-US" sz="2400" dirty="0">
              <a:cs typeface="+mn-cs"/>
            </a:endParaRPr>
          </a:p>
          <a:p>
            <a:pPr eaLnBrk="1" hangingPunct="1">
              <a:buFontTx/>
              <a:buNone/>
              <a:defRPr/>
            </a:pPr>
            <a:endParaRPr lang="en-US" sz="3200" dirty="0">
              <a:cs typeface="+mn-cs"/>
            </a:endParaRPr>
          </a:p>
        </p:txBody>
      </p:sp>
      <p:sp>
        <p:nvSpPr>
          <p:cNvPr id="14341"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AE9215-7ACB-41B5-9793-DE51321B807D}" type="slidenum">
              <a:rPr lang="en-US" sz="1400" smtClean="0"/>
              <a:pPr eaLnBrk="1" hangingPunct="1">
                <a:defRPr/>
              </a:pPr>
              <a:t>21</a:t>
            </a:fld>
            <a:endParaRPr lang="en-US" sz="14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b="1">
                <a:cs typeface="+mj-cs"/>
              </a:rPr>
              <a:t>Ways to assess impact</a:t>
            </a:r>
          </a:p>
        </p:txBody>
      </p:sp>
      <p:sp>
        <p:nvSpPr>
          <p:cNvPr id="12291" name="Content Placeholder 2"/>
          <p:cNvSpPr>
            <a:spLocks noGrp="1"/>
          </p:cNvSpPr>
          <p:nvPr>
            <p:ph idx="1"/>
          </p:nvPr>
        </p:nvSpPr>
        <p:spPr/>
        <p:txBody>
          <a:bodyPr>
            <a:normAutofit/>
          </a:bodyPr>
          <a:lstStyle/>
          <a:p>
            <a:pPr>
              <a:defRPr/>
            </a:pPr>
            <a:r>
              <a:rPr lang="en-US" sz="2400" dirty="0">
                <a:ea typeface="+mn-ea"/>
                <a:cs typeface="+mn-cs"/>
              </a:rPr>
              <a:t>Start with your  goals &amp; learning outcomes</a:t>
            </a:r>
          </a:p>
          <a:p>
            <a:pPr marL="0" indent="0">
              <a:buFontTx/>
              <a:buNone/>
              <a:defRPr/>
            </a:pPr>
            <a:endParaRPr lang="en-US" sz="2400" dirty="0">
              <a:ea typeface="+mn-ea"/>
              <a:cs typeface="+mn-cs"/>
            </a:endParaRPr>
          </a:p>
          <a:p>
            <a:pPr>
              <a:defRPr/>
            </a:pPr>
            <a:r>
              <a:rPr lang="en-US" sz="2400" dirty="0">
                <a:ea typeface="+mn-ea"/>
                <a:cs typeface="+mn-cs"/>
              </a:rPr>
              <a:t>What to assess: student learning, content, perceptions, motivation, attitudes, engagement, clinical skills/tasks, attendance, retention, grades &amp; completion rates</a:t>
            </a:r>
          </a:p>
          <a:p>
            <a:pPr marL="0" indent="0">
              <a:buFontTx/>
              <a:buNone/>
              <a:defRPr/>
            </a:pPr>
            <a:endParaRPr lang="en-US" sz="2400" dirty="0">
              <a:ea typeface="+mn-ea"/>
              <a:cs typeface="+mn-cs"/>
            </a:endParaRPr>
          </a:p>
          <a:p>
            <a:pPr>
              <a:defRPr/>
            </a:pPr>
            <a:r>
              <a:rPr lang="en-US" sz="2400" dirty="0">
                <a:ea typeface="+mn-ea"/>
                <a:cs typeface="+mn-cs"/>
              </a:rPr>
              <a:t>Assessment usually based on work students produce</a:t>
            </a:r>
          </a:p>
          <a:p>
            <a:pPr marL="0" indent="0">
              <a:buFontTx/>
              <a:buNone/>
              <a:defRPr/>
            </a:pPr>
            <a:endParaRPr lang="en-US" sz="2400" dirty="0">
              <a:ea typeface="+mn-ea"/>
              <a:cs typeface="+mn-cs"/>
            </a:endParaRPr>
          </a:p>
          <a:p>
            <a:pPr>
              <a:defRPr/>
            </a:pPr>
            <a:r>
              <a:rPr lang="en-US" sz="2400" dirty="0">
                <a:ea typeface="+mn-ea"/>
                <a:cs typeface="+mn-cs"/>
              </a:rPr>
              <a:t>Many vehicles: Surveys, exams, position papers, reflection questions, journals, portfolios, before/after measures, peer evaluations</a:t>
            </a:r>
          </a:p>
        </p:txBody>
      </p:sp>
      <p:sp>
        <p:nvSpPr>
          <p:cNvPr id="16388"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299CEFA-DD11-486B-B73F-E8F492A0AD18}" type="slidenum">
              <a:rPr lang="en-US" sz="1400" smtClean="0"/>
              <a:pPr eaLnBrk="1" hangingPunct="1">
                <a:defRPr/>
              </a:pPr>
              <a:t>22</a:t>
            </a:fld>
            <a:endParaRPr 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304800"/>
            <a:ext cx="7086600" cy="990600"/>
          </a:xfrm>
        </p:spPr>
        <p:txBody>
          <a:bodyPr>
            <a:normAutofit/>
          </a:bodyPr>
          <a:lstStyle/>
          <a:p>
            <a:pPr eaLnBrk="1" hangingPunct="1">
              <a:defRPr/>
            </a:pPr>
            <a:r>
              <a:rPr lang="en-US" sz="3600" b="1">
                <a:cs typeface="+mj-cs"/>
              </a:rPr>
              <a:t>What our Native students say</a:t>
            </a:r>
            <a:r>
              <a:rPr lang="en-US" sz="3200">
                <a:cs typeface="+mj-cs"/>
              </a:rPr>
              <a:t> </a:t>
            </a:r>
            <a:r>
              <a:rPr lang="en-US" sz="1400">
                <a:cs typeface="+mj-cs"/>
              </a:rPr>
              <a:t>(N=55. Battlegrounds Class)</a:t>
            </a:r>
          </a:p>
        </p:txBody>
      </p:sp>
      <p:sp>
        <p:nvSpPr>
          <p:cNvPr id="19459" name="Rectangle 3"/>
          <p:cNvSpPr>
            <a:spLocks noGrp="1" noChangeArrowheads="1"/>
          </p:cNvSpPr>
          <p:nvPr>
            <p:ph idx="1"/>
          </p:nvPr>
        </p:nvSpPr>
        <p:spPr>
          <a:xfrm>
            <a:off x="674691" y="1371602"/>
            <a:ext cx="7826375" cy="4538663"/>
          </a:xfrm>
        </p:spPr>
        <p:txBody>
          <a:bodyPr>
            <a:normAutofit/>
          </a:bodyPr>
          <a:lstStyle/>
          <a:p>
            <a:pPr eaLnBrk="1" hangingPunct="1">
              <a:buFontTx/>
              <a:buNone/>
              <a:defRPr/>
            </a:pPr>
            <a:endParaRPr lang="en-US" sz="2800">
              <a:ea typeface="ＭＳ Ｐゴシック" pitchFamily="34" charset="-128"/>
            </a:endParaRPr>
          </a:p>
          <a:p>
            <a:pPr eaLnBrk="1" hangingPunct="1">
              <a:defRPr/>
            </a:pPr>
            <a:r>
              <a:rPr lang="en-US" sz="2800">
                <a:ea typeface="ＭＳ Ｐゴシック" pitchFamily="34" charset="-128"/>
              </a:rPr>
              <a:t>The cases addressed important issues in my community - 95%</a:t>
            </a:r>
          </a:p>
          <a:p>
            <a:pPr eaLnBrk="1" hangingPunct="1">
              <a:defRPr/>
            </a:pPr>
            <a:r>
              <a:rPr lang="en-US" sz="2800">
                <a:ea typeface="ＭＳ Ｐゴシック" pitchFamily="34" charset="-128"/>
              </a:rPr>
              <a:t>I learned new things from students in my group – 91%</a:t>
            </a:r>
          </a:p>
          <a:p>
            <a:pPr eaLnBrk="1" hangingPunct="1">
              <a:defRPr/>
            </a:pPr>
            <a:r>
              <a:rPr lang="en-US" sz="2800">
                <a:ea typeface="ＭＳ Ｐゴシック" pitchFamily="34" charset="-128"/>
              </a:rPr>
              <a:t>Cases improve critical thinking skills - 100%</a:t>
            </a:r>
          </a:p>
          <a:p>
            <a:pPr eaLnBrk="1" hangingPunct="1">
              <a:defRPr/>
            </a:pPr>
            <a:r>
              <a:rPr lang="en-US" sz="2800">
                <a:ea typeface="ＭＳ Ｐゴシック" pitchFamily="34" charset="-128"/>
              </a:rPr>
              <a:t>Cases increased my understanding of important concepts such as citizenship, sovereignty, and identity - 100%</a:t>
            </a:r>
          </a:p>
        </p:txBody>
      </p:sp>
      <p:sp>
        <p:nvSpPr>
          <p:cNvPr id="19460"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5E33D6B-94D0-4852-8E0C-7418C55B672E}" type="slidenum">
              <a:rPr lang="en-US" sz="1400" smtClean="0"/>
              <a:pPr eaLnBrk="1" hangingPunct="1">
                <a:defRPr/>
              </a:pPr>
              <a:t>23</a:t>
            </a:fld>
            <a:endParaRPr lang="en-US" sz="1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3600" b="1">
                <a:cs typeface="+mj-cs"/>
              </a:rPr>
              <a:t>Faculty views </a:t>
            </a:r>
            <a:br>
              <a:rPr lang="en-US" sz="3600" b="1">
                <a:cs typeface="+mj-cs"/>
              </a:rPr>
            </a:br>
            <a:r>
              <a:rPr lang="en-US" sz="3600" b="1">
                <a:cs typeface="+mj-cs"/>
              </a:rPr>
              <a:t>of impact of cases</a:t>
            </a:r>
            <a:r>
              <a:rPr lang="en-US" sz="2400" b="1">
                <a:cs typeface="+mj-cs"/>
              </a:rPr>
              <a:t> </a:t>
            </a:r>
            <a:br>
              <a:rPr lang="en-US" sz="2400" b="1">
                <a:cs typeface="+mj-cs"/>
              </a:rPr>
            </a:br>
            <a:r>
              <a:rPr lang="en-US" sz="1400" b="1">
                <a:cs typeface="+mj-cs"/>
              </a:rPr>
              <a:t>(N=66. Smith 2010)</a:t>
            </a:r>
          </a:p>
        </p:txBody>
      </p:sp>
      <p:sp>
        <p:nvSpPr>
          <p:cNvPr id="18435" name="Rectangle 3"/>
          <p:cNvSpPr>
            <a:spLocks noGrp="1" noChangeArrowheads="1"/>
          </p:cNvSpPr>
          <p:nvPr>
            <p:ph idx="1"/>
          </p:nvPr>
        </p:nvSpPr>
        <p:spPr>
          <a:xfrm>
            <a:off x="533403" y="1752600"/>
            <a:ext cx="7826375" cy="4648200"/>
          </a:xfrm>
        </p:spPr>
        <p:txBody>
          <a:bodyPr/>
          <a:lstStyle/>
          <a:p>
            <a:pPr eaLnBrk="1" hangingPunct="1">
              <a:defRPr/>
            </a:pPr>
            <a:r>
              <a:rPr lang="en-US" sz="2400" dirty="0">
                <a:ea typeface="+mn-ea"/>
                <a:cs typeface="+mn-cs"/>
              </a:rPr>
              <a:t>View issues from multiple perspectives-97%</a:t>
            </a:r>
          </a:p>
          <a:p>
            <a:pPr eaLnBrk="1" hangingPunct="1">
              <a:defRPr/>
            </a:pPr>
            <a:r>
              <a:rPr lang="en-US" sz="2400" dirty="0">
                <a:ea typeface="+mn-ea"/>
                <a:cs typeface="+mn-cs"/>
              </a:rPr>
              <a:t>Become more engaged-93%</a:t>
            </a:r>
          </a:p>
          <a:p>
            <a:pPr eaLnBrk="1" hangingPunct="1">
              <a:defRPr/>
            </a:pPr>
            <a:r>
              <a:rPr lang="en-US" sz="2400" dirty="0">
                <a:ea typeface="+mn-ea"/>
                <a:cs typeface="+mn-cs"/>
              </a:rPr>
              <a:t>Develop stronger critical thinking skills-90%</a:t>
            </a:r>
          </a:p>
          <a:p>
            <a:pPr eaLnBrk="1" hangingPunct="1">
              <a:defRPr/>
            </a:pPr>
            <a:r>
              <a:rPr lang="en-US" sz="2400" dirty="0">
                <a:ea typeface="+mn-ea"/>
                <a:cs typeface="+mn-cs"/>
              </a:rPr>
              <a:t>Gain a better grasp of practical applications-89%</a:t>
            </a:r>
          </a:p>
          <a:p>
            <a:pPr eaLnBrk="1" hangingPunct="1">
              <a:defRPr/>
            </a:pPr>
            <a:r>
              <a:rPr lang="en-US" sz="2400" dirty="0">
                <a:ea typeface="+mn-ea"/>
                <a:cs typeface="+mn-cs"/>
              </a:rPr>
              <a:t>Strengthen their communication skills-85%</a:t>
            </a:r>
          </a:p>
          <a:p>
            <a:pPr eaLnBrk="1" hangingPunct="1">
              <a:defRPr/>
            </a:pPr>
            <a:r>
              <a:rPr lang="en-US" sz="2400" dirty="0">
                <a:ea typeface="+mn-ea"/>
                <a:cs typeface="+mn-cs"/>
              </a:rPr>
              <a:t>Build positive peer-to-peer relations-78%</a:t>
            </a:r>
          </a:p>
          <a:p>
            <a:pPr eaLnBrk="1" hangingPunct="1">
              <a:defRPr/>
            </a:pPr>
            <a:r>
              <a:rPr lang="en-US" sz="2400" dirty="0">
                <a:ea typeface="+mn-ea"/>
                <a:cs typeface="+mn-cs"/>
              </a:rPr>
              <a:t>Gain confidence working in groups-71%</a:t>
            </a:r>
          </a:p>
          <a:p>
            <a:pPr marL="0" indent="0" eaLnBrk="1" hangingPunct="1">
              <a:buFontTx/>
              <a:buNone/>
              <a:defRPr/>
            </a:pPr>
            <a:endParaRPr lang="en-US" sz="2400" dirty="0">
              <a:ea typeface="+mn-ea"/>
              <a:cs typeface="+mn-cs"/>
            </a:endParaRPr>
          </a:p>
          <a:p>
            <a:pPr marL="0" indent="0" eaLnBrk="1" hangingPunct="1">
              <a:buFontTx/>
              <a:buNone/>
              <a:defRPr/>
            </a:pPr>
            <a:r>
              <a:rPr lang="en-US" sz="2400" dirty="0">
                <a:ea typeface="+mn-ea"/>
                <a:cs typeface="+mn-cs"/>
              </a:rPr>
              <a:t>They also indicated their students may find the format challenging-61%</a:t>
            </a:r>
          </a:p>
        </p:txBody>
      </p:sp>
      <p:sp>
        <p:nvSpPr>
          <p:cNvPr id="17412"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74E2E1A-3192-402B-9CF2-A82177D0C791}" type="slidenum">
              <a:rPr lang="en-US" sz="1400" smtClean="0"/>
              <a:pPr eaLnBrk="1" hangingPunct="1">
                <a:defRPr/>
              </a:pPr>
              <a:t>24</a:t>
            </a:fld>
            <a:endParaRPr lang="en-US" sz="1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z="4000" b="1" dirty="0">
                <a:cs typeface="+mj-cs"/>
              </a:rPr>
              <a:t>Faculty views of  Native cases impact</a:t>
            </a:r>
            <a:r>
              <a:rPr lang="en-US" sz="2000" dirty="0">
                <a:cs typeface="+mj-cs"/>
              </a:rPr>
              <a:t> </a:t>
            </a:r>
            <a:br>
              <a:rPr lang="en-US" sz="2000" dirty="0">
                <a:cs typeface="+mj-cs"/>
              </a:rPr>
            </a:br>
            <a:r>
              <a:rPr lang="en-US" sz="1600" dirty="0">
                <a:cs typeface="+mj-cs"/>
              </a:rPr>
              <a:t>(</a:t>
            </a:r>
          </a:p>
        </p:txBody>
      </p:sp>
      <p:sp>
        <p:nvSpPr>
          <p:cNvPr id="18435" name="Rectangle 3"/>
          <p:cNvSpPr>
            <a:spLocks noGrp="1" noChangeArrowheads="1"/>
          </p:cNvSpPr>
          <p:nvPr>
            <p:ph idx="1"/>
          </p:nvPr>
        </p:nvSpPr>
        <p:spPr>
          <a:xfrm>
            <a:off x="457200" y="1905002"/>
            <a:ext cx="8229600" cy="4221163"/>
          </a:xfrm>
        </p:spPr>
        <p:txBody>
          <a:bodyPr/>
          <a:lstStyle/>
          <a:p>
            <a:pPr eaLnBrk="1" hangingPunct="1">
              <a:lnSpc>
                <a:spcPct val="90000"/>
              </a:lnSpc>
              <a:defRPr/>
            </a:pPr>
            <a:r>
              <a:rPr lang="en-US">
                <a:ea typeface="ＭＳ Ｐゴシック" pitchFamily="34" charset="-128"/>
              </a:rPr>
              <a:t>Students gain understanding of important issues in Indian Country – 100% Agree</a:t>
            </a:r>
          </a:p>
          <a:p>
            <a:pPr eaLnBrk="1" hangingPunct="1">
              <a:lnSpc>
                <a:spcPct val="90000"/>
              </a:lnSpc>
              <a:defRPr/>
            </a:pPr>
            <a:r>
              <a:rPr lang="en-US">
                <a:ea typeface="ＭＳ Ｐゴシック" pitchFamily="34" charset="-128"/>
              </a:rPr>
              <a:t>Native cases raise awareness of Non-Native students –100% Agree</a:t>
            </a:r>
          </a:p>
          <a:p>
            <a:pPr eaLnBrk="1" hangingPunct="1">
              <a:lnSpc>
                <a:spcPct val="90000"/>
              </a:lnSpc>
              <a:defRPr/>
            </a:pPr>
            <a:r>
              <a:rPr lang="en-US">
                <a:ea typeface="ＭＳ Ｐゴシック" pitchFamily="34" charset="-128"/>
              </a:rPr>
              <a:t>Native cases enhance scientific curriculum for Native students – 93% Agree</a:t>
            </a:r>
          </a:p>
          <a:p>
            <a:pPr eaLnBrk="1" hangingPunct="1">
              <a:lnSpc>
                <a:spcPct val="90000"/>
              </a:lnSpc>
              <a:defRPr/>
            </a:pPr>
            <a:r>
              <a:rPr lang="en-US">
                <a:ea typeface="ＭＳ Ｐゴシック" pitchFamily="34" charset="-128"/>
              </a:rPr>
              <a:t>Students feel curriculum is more culturally relevant – 83% Agree</a:t>
            </a:r>
          </a:p>
          <a:p>
            <a:pPr eaLnBrk="1" hangingPunct="1">
              <a:lnSpc>
                <a:spcPct val="90000"/>
              </a:lnSpc>
              <a:defRPr/>
            </a:pPr>
            <a:endParaRPr lang="en-US">
              <a:ea typeface="ＭＳ Ｐゴシック" pitchFamily="34" charset="-128"/>
            </a:endParaRPr>
          </a:p>
          <a:p>
            <a:pPr eaLnBrk="1" hangingPunct="1">
              <a:lnSpc>
                <a:spcPct val="90000"/>
              </a:lnSpc>
              <a:defRPr/>
            </a:pPr>
            <a:endParaRPr lang="en-US" sz="2800">
              <a:ea typeface="ＭＳ Ｐゴシック" pitchFamily="34" charset="-128"/>
            </a:endParaRPr>
          </a:p>
        </p:txBody>
      </p:sp>
      <p:sp>
        <p:nvSpPr>
          <p:cNvPr id="18436"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B9138AE-0CE9-47B1-B5D0-63F65AF0F0CD}" type="slidenum">
              <a:rPr lang="en-US" sz="1400" smtClean="0"/>
              <a:pPr eaLnBrk="1" hangingPunct="1">
                <a:defRPr/>
              </a:pPr>
              <a:t>25</a:t>
            </a:fld>
            <a:endParaRPr lang="en-US" sz="1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a:defRPr/>
            </a:pPr>
            <a:r>
              <a:rPr lang="en-US" sz="3200" b="1">
                <a:cs typeface="+mj-cs"/>
              </a:rPr>
              <a:t>Additional Resources </a:t>
            </a:r>
          </a:p>
        </p:txBody>
      </p:sp>
      <p:sp>
        <p:nvSpPr>
          <p:cNvPr id="20483" name="Content Placeholder 2"/>
          <p:cNvSpPr>
            <a:spLocks noGrp="1"/>
          </p:cNvSpPr>
          <p:nvPr>
            <p:ph idx="1"/>
          </p:nvPr>
        </p:nvSpPr>
        <p:spPr>
          <a:xfrm>
            <a:off x="457200" y="1219202"/>
            <a:ext cx="8229600" cy="4906963"/>
          </a:xfrm>
        </p:spPr>
        <p:txBody>
          <a:bodyPr>
            <a:normAutofit lnSpcReduction="10000"/>
          </a:bodyPr>
          <a:lstStyle/>
          <a:p>
            <a:pPr eaLnBrk="1" hangingPunct="1">
              <a:defRPr/>
            </a:pPr>
            <a:endParaRPr lang="en-US" sz="2000" dirty="0">
              <a:cs typeface="+mn-cs"/>
            </a:endParaRPr>
          </a:p>
          <a:p>
            <a:pPr eaLnBrk="1" hangingPunct="1">
              <a:defRPr/>
            </a:pPr>
            <a:r>
              <a:rPr lang="en-US" sz="2000" dirty="0">
                <a:cs typeface="+mn-cs"/>
              </a:rPr>
              <a:t>Enduring Legacies Native Cases website at </a:t>
            </a:r>
            <a:r>
              <a:rPr lang="en-US" sz="2000" dirty="0">
                <a:cs typeface="+mn-cs"/>
                <a:hlinkClick r:id="rId3"/>
              </a:rPr>
              <a:t>http://nativecases.evergreen.edu</a:t>
            </a:r>
            <a:r>
              <a:rPr lang="en-US" sz="2000" dirty="0">
                <a:cs typeface="+mn-cs"/>
              </a:rPr>
              <a:t> </a:t>
            </a:r>
          </a:p>
          <a:p>
            <a:pPr eaLnBrk="1" hangingPunct="1">
              <a:defRPr/>
            </a:pPr>
            <a:endParaRPr lang="en-US" sz="2000" dirty="0">
              <a:cs typeface="+mn-cs"/>
            </a:endParaRPr>
          </a:p>
          <a:p>
            <a:pPr eaLnBrk="1" hangingPunct="1">
              <a:defRPr/>
            </a:pPr>
            <a:r>
              <a:rPr lang="en-US" sz="2000" dirty="0">
                <a:cs typeface="+mn-cs"/>
              </a:rPr>
              <a:t>Center for Case Teaching in Science, SUNY Buffalo at </a:t>
            </a:r>
            <a:r>
              <a:rPr lang="en-US" sz="2000" dirty="0">
                <a:cs typeface="+mn-cs"/>
                <a:hlinkClick r:id="rId4"/>
              </a:rPr>
              <a:t>http://science.cases.lib.buffalo.edu</a:t>
            </a:r>
            <a:endParaRPr lang="en-US" sz="2000" dirty="0">
              <a:cs typeface="+mn-cs"/>
            </a:endParaRPr>
          </a:p>
          <a:p>
            <a:pPr eaLnBrk="1" hangingPunct="1">
              <a:defRPr/>
            </a:pPr>
            <a:endParaRPr lang="en-US" sz="2000" dirty="0">
              <a:cs typeface="+mn-cs"/>
            </a:endParaRPr>
          </a:p>
          <a:p>
            <a:pPr eaLnBrk="1" hangingPunct="1">
              <a:defRPr/>
            </a:pPr>
            <a:r>
              <a:rPr lang="en-US" sz="2000" dirty="0">
                <a:cs typeface="+mn-cs"/>
              </a:rPr>
              <a:t>University of Washington Electronic Hallway-public administration cases at </a:t>
            </a:r>
            <a:r>
              <a:rPr lang="en-US" sz="2000" dirty="0">
                <a:cs typeface="+mn-cs"/>
                <a:hlinkClick r:id="rId5"/>
              </a:rPr>
              <a:t>www.hallway.evans.washington.edu</a:t>
            </a:r>
            <a:endParaRPr lang="en-US" sz="2000" dirty="0">
              <a:cs typeface="+mn-cs"/>
            </a:endParaRPr>
          </a:p>
          <a:p>
            <a:pPr eaLnBrk="1" hangingPunct="1">
              <a:defRPr/>
            </a:pPr>
            <a:endParaRPr lang="en-US" sz="2000" dirty="0">
              <a:cs typeface="+mn-cs"/>
            </a:endParaRPr>
          </a:p>
          <a:p>
            <a:pPr eaLnBrk="1" hangingPunct="1">
              <a:defRPr/>
            </a:pPr>
            <a:r>
              <a:rPr lang="en-US" sz="2000"/>
              <a:t>Teambasedlearning.org</a:t>
            </a:r>
            <a:endParaRPr lang="en-US" sz="2000" dirty="0">
              <a:cs typeface="+mn-cs"/>
            </a:endParaRPr>
          </a:p>
          <a:p>
            <a:pPr eaLnBrk="1" hangingPunct="1">
              <a:defRPr/>
            </a:pPr>
            <a:endParaRPr lang="en-US" sz="2000" dirty="0">
              <a:cs typeface="+mn-cs"/>
            </a:endParaRPr>
          </a:p>
          <a:p>
            <a:pPr eaLnBrk="1" hangingPunct="1">
              <a:defRPr/>
            </a:pPr>
            <a:r>
              <a:rPr lang="en-US" sz="2000" dirty="0">
                <a:cs typeface="+mn-cs"/>
              </a:rPr>
              <a:t>University of Delaware PBL Clearinghouse for problem based learning at www.udel.edu/inst</a:t>
            </a:r>
          </a:p>
          <a:p>
            <a:pPr marL="137160" indent="0">
              <a:buNone/>
              <a:defRPr/>
            </a:pPr>
            <a:endParaRPr lang="en-US" sz="2800" dirty="0">
              <a:cs typeface="+mn-cs"/>
            </a:endParaRPr>
          </a:p>
        </p:txBody>
      </p:sp>
      <p:sp>
        <p:nvSpPr>
          <p:cNvPr id="20484"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B6B8884-790C-43A0-B950-9238AD377726}" type="slidenum">
              <a:rPr lang="en-US" sz="1400" smtClean="0"/>
              <a:pPr eaLnBrk="1" hangingPunct="1">
                <a:defRPr/>
              </a:pPr>
              <a:t>26</a:t>
            </a:fld>
            <a:endParaRPr 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sz="3200" b="1">
                <a:cs typeface="+mj-cs"/>
              </a:rPr>
              <a:t>Additional Resources </a:t>
            </a:r>
            <a:r>
              <a:rPr lang="en-US" sz="1800">
                <a:cs typeface="+mj-cs"/>
              </a:rPr>
              <a:t>(cont.) </a:t>
            </a:r>
          </a:p>
        </p:txBody>
      </p:sp>
      <p:sp>
        <p:nvSpPr>
          <p:cNvPr id="21507" name="Content Placeholder 2"/>
          <p:cNvSpPr>
            <a:spLocks noGrp="1"/>
          </p:cNvSpPr>
          <p:nvPr>
            <p:ph idx="1"/>
          </p:nvPr>
        </p:nvSpPr>
        <p:spPr>
          <a:xfrm>
            <a:off x="381000" y="1524002"/>
            <a:ext cx="8229600" cy="4525963"/>
          </a:xfrm>
        </p:spPr>
        <p:txBody>
          <a:bodyPr>
            <a:normAutofit/>
          </a:bodyPr>
          <a:lstStyle/>
          <a:p>
            <a:pPr>
              <a:defRPr/>
            </a:pPr>
            <a:r>
              <a:rPr lang="en-US" sz="2000" dirty="0" err="1"/>
              <a:t>BioQUEST</a:t>
            </a:r>
            <a:r>
              <a:rPr lang="en-US" sz="2000" dirty="0"/>
              <a:t> problem-based learning project in biology at </a:t>
            </a:r>
            <a:r>
              <a:rPr lang="en-US" sz="2000" dirty="0">
                <a:hlinkClick r:id="rId2"/>
              </a:rPr>
              <a:t>http://bioquest.org</a:t>
            </a:r>
            <a:endParaRPr lang="en-US" sz="2000" dirty="0"/>
          </a:p>
          <a:p>
            <a:pPr marL="137160" indent="0">
              <a:buNone/>
              <a:defRPr/>
            </a:pPr>
            <a:endParaRPr lang="en-US" sz="2000" dirty="0"/>
          </a:p>
          <a:p>
            <a:pPr>
              <a:defRPr/>
            </a:pPr>
            <a:r>
              <a:rPr lang="en-US" sz="2000" dirty="0"/>
              <a:t>Alaska Native Knowledge Network at </a:t>
            </a:r>
            <a:r>
              <a:rPr lang="en-US" sz="2000" dirty="0">
                <a:hlinkClick r:id="rId3"/>
              </a:rPr>
              <a:t>www.ankn.uaf.edu</a:t>
            </a:r>
            <a:endParaRPr lang="en-US" sz="2000" dirty="0"/>
          </a:p>
          <a:p>
            <a:pPr>
              <a:defRPr/>
            </a:pPr>
            <a:endParaRPr lang="en-US" sz="2000" dirty="0"/>
          </a:p>
          <a:p>
            <a:pPr>
              <a:defRPr/>
            </a:pPr>
            <a:r>
              <a:rPr lang="en-US" sz="2000" dirty="0"/>
              <a:t>Since Time Immemorial Curriculum (STI) www.Indian-ed.org</a:t>
            </a:r>
          </a:p>
          <a:p>
            <a:pPr>
              <a:defRPr/>
            </a:pPr>
            <a:endParaRPr lang="en-US" sz="2000" dirty="0"/>
          </a:p>
          <a:p>
            <a:pPr>
              <a:defRPr/>
            </a:pPr>
            <a:r>
              <a:rPr lang="en-US" sz="2000" dirty="0">
                <a:hlinkClick r:id="rId4"/>
              </a:rPr>
              <a:t>http://geriatrics.stanford.edu/ethnomed/</a:t>
            </a:r>
            <a:endParaRPr lang="en-US" sz="2000" dirty="0"/>
          </a:p>
          <a:p>
            <a:pPr>
              <a:defRPr/>
            </a:pPr>
            <a:endParaRPr lang="en-US" sz="2000" dirty="0"/>
          </a:p>
          <a:p>
            <a:pPr>
              <a:defRPr/>
            </a:pPr>
            <a:r>
              <a:rPr lang="en-US" sz="2000" dirty="0"/>
              <a:t>Colorado College course on scared sites at </a:t>
            </a:r>
            <a:r>
              <a:rPr lang="en-US" sz="2000" dirty="0">
                <a:hlinkClick r:id="rId5"/>
              </a:rPr>
              <a:t>http://sites.coloradocollehe.edu/indigenoustraditions/</a:t>
            </a:r>
            <a:endParaRPr lang="en-US" sz="2000" dirty="0"/>
          </a:p>
          <a:p>
            <a:pPr>
              <a:defRPr/>
            </a:pPr>
            <a:endParaRPr lang="en-US" sz="2000" dirty="0"/>
          </a:p>
          <a:p>
            <a:pPr>
              <a:defRPr/>
            </a:pPr>
            <a:endParaRPr lang="en-US" sz="2000" dirty="0"/>
          </a:p>
          <a:p>
            <a:pPr>
              <a:defRPr/>
            </a:pPr>
            <a:endParaRPr lang="en-US" sz="2400" dirty="0">
              <a:cs typeface="+mn-cs"/>
            </a:endParaRPr>
          </a:p>
          <a:p>
            <a:pPr>
              <a:defRPr/>
            </a:pPr>
            <a:endParaRPr lang="en-US" dirty="0">
              <a:cs typeface="+mn-cs"/>
            </a:endParaRPr>
          </a:p>
        </p:txBody>
      </p:sp>
      <p:sp>
        <p:nvSpPr>
          <p:cNvPr id="21508"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84C360E-5DAD-4ACB-A88A-520F1F22E579}" type="slidenum">
              <a:rPr lang="en-US" sz="1400" smtClean="0"/>
              <a:pPr eaLnBrk="1" hangingPunct="1">
                <a:defRPr/>
              </a:pPr>
              <a:t>27</a:t>
            </a:fld>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28600"/>
            <a:ext cx="8229600" cy="1143000"/>
          </a:xfrm>
        </p:spPr>
        <p:txBody>
          <a:bodyPr/>
          <a:lstStyle/>
          <a:p>
            <a:pPr>
              <a:defRPr/>
            </a:pPr>
            <a:r>
              <a:rPr lang="en-US" b="1" dirty="0">
                <a:cs typeface="+mj-cs"/>
              </a:rPr>
              <a:t>Six workshop goals</a:t>
            </a:r>
          </a:p>
        </p:txBody>
      </p:sp>
      <p:sp>
        <p:nvSpPr>
          <p:cNvPr id="3075" name="Content Placeholder 2"/>
          <p:cNvSpPr>
            <a:spLocks noGrp="1"/>
          </p:cNvSpPr>
          <p:nvPr>
            <p:ph idx="1"/>
          </p:nvPr>
        </p:nvSpPr>
        <p:spPr>
          <a:xfrm>
            <a:off x="457200" y="1295400"/>
            <a:ext cx="8229600" cy="5181600"/>
          </a:xfrm>
        </p:spPr>
        <p:txBody>
          <a:bodyPr/>
          <a:lstStyle/>
          <a:p>
            <a:pPr>
              <a:defRPr/>
            </a:pPr>
            <a:r>
              <a:rPr lang="en-US" dirty="0">
                <a:cs typeface="+mn-cs"/>
              </a:rPr>
              <a:t>Overview of Enduring Legacies Native Cases Initiative &amp; other resources</a:t>
            </a:r>
          </a:p>
          <a:p>
            <a:pPr>
              <a:defRPr/>
            </a:pPr>
            <a:r>
              <a:rPr lang="en-US" dirty="0"/>
              <a:t>Introduction to case method </a:t>
            </a:r>
          </a:p>
          <a:p>
            <a:pPr>
              <a:defRPr/>
            </a:pPr>
            <a:r>
              <a:rPr lang="en-US" dirty="0">
                <a:cs typeface="+mn-cs"/>
              </a:rPr>
              <a:t>Experience doing cases</a:t>
            </a:r>
          </a:p>
          <a:p>
            <a:pPr>
              <a:defRPr/>
            </a:pPr>
            <a:r>
              <a:rPr lang="en-US" dirty="0">
                <a:cs typeface="+mn-cs"/>
              </a:rPr>
              <a:t>Consider important topics in your area</a:t>
            </a:r>
          </a:p>
          <a:p>
            <a:pPr>
              <a:defRPr/>
            </a:pPr>
            <a:r>
              <a:rPr lang="en-US" dirty="0">
                <a:cs typeface="+mn-cs"/>
              </a:rPr>
              <a:t>Consider ways to teach &amp; assess cases</a:t>
            </a:r>
          </a:p>
          <a:p>
            <a:pPr>
              <a:defRPr/>
            </a:pPr>
            <a:r>
              <a:rPr lang="en-US" dirty="0">
                <a:cs typeface="+mn-cs"/>
              </a:rPr>
              <a:t>Plan for the future development &amp; use of cases</a:t>
            </a:r>
          </a:p>
        </p:txBody>
      </p:sp>
      <p:sp>
        <p:nvSpPr>
          <p:cNvPr id="3076"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270DD9E-C57A-4078-9A3B-3BC261B82CC0}" type="slidenum">
              <a:rPr lang="en-US" sz="1400" smtClean="0"/>
              <a:pPr eaLnBrk="1" hangingPunct="1">
                <a:defRPr/>
              </a:pPr>
              <a:t>3</a:t>
            </a:fld>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0875" y="762000"/>
            <a:ext cx="7797800" cy="1676400"/>
          </a:xfrm>
        </p:spPr>
        <p:txBody>
          <a:bodyPr/>
          <a:lstStyle/>
          <a:p>
            <a:pPr eaLnBrk="1" hangingPunct="1">
              <a:defRPr/>
            </a:pPr>
            <a:r>
              <a:rPr lang="en-US" sz="3600" b="1" i="1" dirty="0">
                <a:ea typeface="ＭＳ Ｐゴシック" pitchFamily="34" charset="-128"/>
              </a:rPr>
              <a:t>Why Cases? Why Native Cases?</a:t>
            </a:r>
          </a:p>
        </p:txBody>
      </p:sp>
      <p:sp>
        <p:nvSpPr>
          <p:cNvPr id="2053"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358CA93-550D-48C3-BF28-034B2400873D}" type="slidenum">
              <a:rPr lang="en-US" sz="1400" smtClean="0"/>
              <a:pPr eaLnBrk="1" hangingPunct="1">
                <a:defRPr/>
              </a:pPr>
              <a:t>4</a:t>
            </a:fld>
            <a:endParaRPr lang="en-US" sz="1400"/>
          </a:p>
        </p:txBody>
      </p:sp>
      <p:sp>
        <p:nvSpPr>
          <p:cNvPr id="2051" name="Rectangle 3"/>
          <p:cNvSpPr>
            <a:spLocks noGrp="1" noChangeArrowheads="1"/>
          </p:cNvSpPr>
          <p:nvPr>
            <p:ph type="subTitle" idx="1"/>
          </p:nvPr>
        </p:nvSpPr>
        <p:spPr>
          <a:xfrm>
            <a:off x="1371600" y="5029200"/>
            <a:ext cx="6400800" cy="609600"/>
          </a:xfrm>
        </p:spPr>
        <p:txBody>
          <a:bodyPr>
            <a:normAutofit fontScale="92500" lnSpcReduction="20000"/>
          </a:bodyPr>
          <a:lstStyle/>
          <a:p>
            <a:pPr eaLnBrk="1" hangingPunct="1">
              <a:lnSpc>
                <a:spcPct val="80000"/>
              </a:lnSpc>
              <a:defRPr/>
            </a:pPr>
            <a:endParaRPr lang="en-US" sz="1200" dirty="0">
              <a:cs typeface="+mn-cs"/>
            </a:endParaRPr>
          </a:p>
          <a:p>
            <a:pPr eaLnBrk="1" hangingPunct="1">
              <a:lnSpc>
                <a:spcPct val="80000"/>
              </a:lnSpc>
              <a:defRPr/>
            </a:pPr>
            <a:r>
              <a:rPr lang="en-US" sz="1600" b="1" dirty="0">
                <a:cs typeface="+mn-cs"/>
              </a:rPr>
              <a:t>Barbara Leigh Smith</a:t>
            </a:r>
          </a:p>
          <a:p>
            <a:pPr eaLnBrk="1" hangingPunct="1">
              <a:lnSpc>
                <a:spcPct val="80000"/>
              </a:lnSpc>
              <a:defRPr/>
            </a:pPr>
            <a:r>
              <a:rPr lang="en-US" sz="1600" b="1" dirty="0"/>
              <a:t>The Evergreen State College</a:t>
            </a:r>
            <a:endParaRPr lang="en-US" sz="1600" b="1" dirty="0">
              <a:cs typeface="+mn-cs"/>
            </a:endParaRPr>
          </a:p>
        </p:txBody>
      </p:sp>
      <p:pic>
        <p:nvPicPr>
          <p:cNvPr id="2052" name="Picture 4" descr="longhouse_dawn_pano_modl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819400"/>
            <a:ext cx="736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Overview</a:t>
            </a:r>
          </a:p>
        </p:txBody>
      </p:sp>
      <p:sp>
        <p:nvSpPr>
          <p:cNvPr id="3" name="Content Placeholder 2"/>
          <p:cNvSpPr>
            <a:spLocks noGrp="1"/>
          </p:cNvSpPr>
          <p:nvPr>
            <p:ph idx="1"/>
          </p:nvPr>
        </p:nvSpPr>
        <p:spPr/>
        <p:txBody>
          <a:bodyPr>
            <a:normAutofit lnSpcReduction="10000"/>
          </a:bodyPr>
          <a:lstStyle/>
          <a:p>
            <a:endParaRPr lang="en-US" dirty="0"/>
          </a:p>
          <a:p>
            <a:r>
              <a:rPr lang="en-US" dirty="0"/>
              <a:t>Why cases? </a:t>
            </a:r>
          </a:p>
          <a:p>
            <a:r>
              <a:rPr lang="en-US" dirty="0"/>
              <a:t>Why Native cases ? </a:t>
            </a:r>
          </a:p>
          <a:p>
            <a:r>
              <a:rPr lang="en-US" dirty="0"/>
              <a:t>What is a teaching case?</a:t>
            </a:r>
          </a:p>
          <a:p>
            <a:r>
              <a:rPr lang="en-US" dirty="0"/>
              <a:t>Our approach to reform</a:t>
            </a:r>
          </a:p>
          <a:p>
            <a:r>
              <a:rPr lang="en-US" dirty="0"/>
              <a:t>Core practices of effective teaching &amp; learning</a:t>
            </a:r>
          </a:p>
          <a:p>
            <a:r>
              <a:rPr lang="en-US" dirty="0"/>
              <a:t>Our pedagogical approach:  An Indigenous Pedagogy</a:t>
            </a:r>
          </a:p>
          <a:p>
            <a:r>
              <a:rPr lang="en-US" dirty="0"/>
              <a:t>Impact of cases</a:t>
            </a:r>
          </a:p>
          <a:p>
            <a:r>
              <a:rPr lang="en-US" dirty="0"/>
              <a:t>Related work  &amp; resources</a:t>
            </a:r>
          </a:p>
          <a:p>
            <a:endParaRPr lang="en-US" dirty="0"/>
          </a:p>
        </p:txBody>
      </p:sp>
      <p:sp>
        <p:nvSpPr>
          <p:cNvPr id="4" name="Slide Number Placeholder 3"/>
          <p:cNvSpPr>
            <a:spLocks noGrp="1"/>
          </p:cNvSpPr>
          <p:nvPr>
            <p:ph type="sldNum" sz="quarter" idx="12"/>
          </p:nvPr>
        </p:nvSpPr>
        <p:spPr/>
        <p:txBody>
          <a:bodyPr/>
          <a:lstStyle/>
          <a:p>
            <a:pPr>
              <a:defRPr/>
            </a:pPr>
            <a:fld id="{AADDE04A-6A04-4099-A2C9-6CAB2FAB29BC}" type="slidenum">
              <a:rPr lang="en-US" smtClean="0"/>
              <a:pPr>
                <a:defRPr/>
              </a:pPr>
              <a:t>5</a:t>
            </a:fld>
            <a:endParaRPr lang="en-US"/>
          </a:p>
        </p:txBody>
      </p:sp>
    </p:spTree>
    <p:extLst>
      <p:ext uri="{BB962C8B-B14F-4D97-AF65-F5344CB8AC3E}">
        <p14:creationId xmlns:p14="http://schemas.microsoft.com/office/powerpoint/2010/main" val="3658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br>
              <a:rPr lang="en-US" sz="3200" b="1" u="sng" dirty="0">
                <a:cs typeface="+mj-cs"/>
              </a:rPr>
            </a:br>
            <a:r>
              <a:rPr lang="en-US" sz="4000" b="1" u="sng" dirty="0">
                <a:cs typeface="+mj-cs"/>
              </a:rPr>
              <a:t>Our Initiative</a:t>
            </a:r>
            <a:br>
              <a:rPr lang="en-US" sz="3200" b="1" u="sng" dirty="0">
                <a:cs typeface="+mj-cs"/>
              </a:rPr>
            </a:br>
            <a:endParaRPr lang="en-US" sz="3200" b="1" u="sng" dirty="0">
              <a:cs typeface="+mj-cs"/>
            </a:endParaRPr>
          </a:p>
        </p:txBody>
      </p:sp>
      <p:sp>
        <p:nvSpPr>
          <p:cNvPr id="6147" name="Rectangle 3"/>
          <p:cNvSpPr>
            <a:spLocks noGrp="1" noChangeArrowheads="1"/>
          </p:cNvSpPr>
          <p:nvPr>
            <p:ph idx="1"/>
          </p:nvPr>
        </p:nvSpPr>
        <p:spPr>
          <a:xfrm>
            <a:off x="457200" y="2362200"/>
            <a:ext cx="8229600" cy="3763965"/>
          </a:xfrm>
        </p:spPr>
        <p:txBody>
          <a:bodyPr/>
          <a:lstStyle/>
          <a:p>
            <a:pPr eaLnBrk="1" hangingPunct="1">
              <a:defRPr/>
            </a:pPr>
            <a:r>
              <a:rPr lang="en-US" sz="2800" dirty="0">
                <a:cs typeface="+mn-cs"/>
              </a:rPr>
              <a:t>Curriculum Development: Interdisciplinary Native Cases with teaching notes. 100+ cases</a:t>
            </a:r>
          </a:p>
          <a:p>
            <a:pPr marL="0" indent="0" eaLnBrk="1" hangingPunct="1">
              <a:buNone/>
              <a:defRPr/>
            </a:pPr>
            <a:endParaRPr lang="en-US" sz="2800" dirty="0">
              <a:cs typeface="+mn-cs"/>
            </a:endParaRPr>
          </a:p>
          <a:p>
            <a:pPr eaLnBrk="1" hangingPunct="1">
              <a:defRPr/>
            </a:pPr>
            <a:r>
              <a:rPr lang="en-US" sz="2800" dirty="0">
                <a:cs typeface="+mn-cs"/>
              </a:rPr>
              <a:t>Faculty development: annual  summer institutes &amp; other workshops &amp; presentations</a:t>
            </a:r>
          </a:p>
          <a:p>
            <a:pPr eaLnBrk="1" hangingPunct="1">
              <a:defRPr/>
            </a:pPr>
            <a:endParaRPr lang="en-US" sz="2800" dirty="0">
              <a:cs typeface="+mn-cs"/>
            </a:endParaRPr>
          </a:p>
          <a:p>
            <a:pPr eaLnBrk="1" hangingPunct="1">
              <a:defRPr/>
            </a:pPr>
            <a:r>
              <a:rPr lang="en-US" dirty="0"/>
              <a:t>Dissemination</a:t>
            </a:r>
            <a:r>
              <a:rPr lang="en-US" sz="2800" dirty="0">
                <a:cs typeface="+mn-cs"/>
              </a:rPr>
              <a:t> </a:t>
            </a:r>
          </a:p>
          <a:p>
            <a:pPr eaLnBrk="1" hangingPunct="1">
              <a:buFontTx/>
              <a:buNone/>
              <a:defRPr/>
            </a:pPr>
            <a:endParaRPr lang="en-US" sz="2800" dirty="0">
              <a:cs typeface="+mn-cs"/>
            </a:endParaRPr>
          </a:p>
          <a:p>
            <a:pPr eaLnBrk="1" hangingPunct="1">
              <a:defRPr/>
            </a:pPr>
            <a:endParaRPr lang="en-US" sz="2800" dirty="0">
              <a:cs typeface="+mn-cs"/>
            </a:endParaRPr>
          </a:p>
          <a:p>
            <a:pPr eaLnBrk="1" hangingPunct="1">
              <a:defRPr/>
            </a:pPr>
            <a:endParaRPr lang="en-US" sz="2800" dirty="0">
              <a:cs typeface="+mn-cs"/>
            </a:endParaRPr>
          </a:p>
        </p:txBody>
      </p:sp>
      <p:sp>
        <p:nvSpPr>
          <p:cNvPr id="6148"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3405842-F123-4217-AECC-824CEDE3B126}" type="slidenum">
              <a:rPr lang="en-US" sz="1400" smtClean="0"/>
              <a:pPr eaLnBrk="1" hangingPunct="1">
                <a:defRPr/>
              </a:pPr>
              <a:t>6</a:t>
            </a:fld>
            <a:endParaRPr lang="en-US" sz="1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a:defRPr/>
            </a:pPr>
            <a:r>
              <a:rPr lang="en-US" b="1" u="sng" dirty="0">
                <a:cs typeface="+mj-cs"/>
              </a:rPr>
              <a:t>Why Cases? </a:t>
            </a:r>
            <a:br>
              <a:rPr lang="en-US" b="1" dirty="0">
                <a:cs typeface="+mj-cs"/>
              </a:rPr>
            </a:br>
            <a:r>
              <a:rPr lang="en-US" sz="3600" b="1" dirty="0">
                <a:cs typeface="+mj-cs"/>
              </a:rPr>
              <a:t>Need for effective education for all</a:t>
            </a:r>
          </a:p>
        </p:txBody>
      </p:sp>
      <p:sp>
        <p:nvSpPr>
          <p:cNvPr id="4099" name="Content Placeholder 2"/>
          <p:cNvSpPr>
            <a:spLocks noGrp="1"/>
          </p:cNvSpPr>
          <p:nvPr>
            <p:ph idx="1"/>
          </p:nvPr>
        </p:nvSpPr>
        <p:spPr/>
        <p:txBody>
          <a:bodyPr>
            <a:normAutofit/>
          </a:bodyPr>
          <a:lstStyle/>
          <a:p>
            <a:pPr>
              <a:defRPr/>
            </a:pPr>
            <a:endParaRPr lang="en-US" sz="2800" dirty="0">
              <a:cs typeface="+mn-cs"/>
            </a:endParaRPr>
          </a:p>
          <a:p>
            <a:pPr>
              <a:defRPr/>
            </a:pPr>
            <a:r>
              <a:rPr lang="en-US" sz="2800" dirty="0">
                <a:cs typeface="+mn-cs"/>
              </a:rPr>
              <a:t>Declining graduation rates, low retention</a:t>
            </a:r>
          </a:p>
          <a:p>
            <a:pPr>
              <a:defRPr/>
            </a:pPr>
            <a:r>
              <a:rPr lang="en-US" sz="2800" dirty="0">
                <a:cs typeface="+mn-cs"/>
              </a:rPr>
              <a:t>US falling behind other nations</a:t>
            </a:r>
          </a:p>
          <a:p>
            <a:pPr>
              <a:defRPr/>
            </a:pPr>
            <a:r>
              <a:rPr lang="en-US" sz="2800" dirty="0">
                <a:cs typeface="+mn-cs"/>
              </a:rPr>
              <a:t>The perfect storm: divergent skill distributions, changing economy, demographic trends (ETS)</a:t>
            </a:r>
          </a:p>
          <a:p>
            <a:pPr>
              <a:defRPr/>
            </a:pPr>
            <a:r>
              <a:rPr lang="en-US" sz="2800" dirty="0">
                <a:cs typeface="+mn-cs"/>
              </a:rPr>
              <a:t>Issues in STEM fields: pipeline, active learning</a:t>
            </a:r>
          </a:p>
          <a:p>
            <a:pPr>
              <a:defRPr/>
            </a:pPr>
            <a:r>
              <a:rPr lang="en-US" sz="2800" dirty="0">
                <a:cs typeface="+mn-cs"/>
              </a:rPr>
              <a:t>For all?  Not there yet-- education especially failing students of color and Native students </a:t>
            </a:r>
          </a:p>
        </p:txBody>
      </p:sp>
      <p:sp>
        <p:nvSpPr>
          <p:cNvPr id="4100"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1E9E32D-7119-47C7-94B4-0BFC7E0C88C6}" type="slidenum">
              <a:rPr lang="en-US" sz="1400" smtClean="0"/>
              <a:pPr eaLnBrk="1" hangingPunct="1">
                <a:defRPr/>
              </a:pPr>
              <a:t>7</a:t>
            </a:fld>
            <a:endParaRPr 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8229600" cy="1143000"/>
          </a:xfrm>
        </p:spPr>
        <p:txBody>
          <a:bodyPr/>
          <a:lstStyle/>
          <a:p>
            <a:pPr eaLnBrk="1" hangingPunct="1">
              <a:defRPr/>
            </a:pPr>
            <a:r>
              <a:rPr lang="en-US" sz="3600" b="1" dirty="0">
                <a:cs typeface="+mj-cs"/>
              </a:rPr>
              <a:t>Why Native Cases?  </a:t>
            </a:r>
            <a:br>
              <a:rPr lang="en-US" sz="3600" b="1" dirty="0">
                <a:cs typeface="+mj-cs"/>
              </a:rPr>
            </a:br>
            <a:endParaRPr lang="en-US" sz="1600" b="1" dirty="0">
              <a:cs typeface="+mj-cs"/>
            </a:endParaRPr>
          </a:p>
        </p:txBody>
      </p:sp>
      <p:sp>
        <p:nvSpPr>
          <p:cNvPr id="5123" name="Rectangle 3"/>
          <p:cNvSpPr>
            <a:spLocks noGrp="1" noChangeArrowheads="1"/>
          </p:cNvSpPr>
          <p:nvPr>
            <p:ph idx="1"/>
          </p:nvPr>
        </p:nvSpPr>
        <p:spPr/>
        <p:txBody>
          <a:bodyPr/>
          <a:lstStyle/>
          <a:p>
            <a:pPr>
              <a:lnSpc>
                <a:spcPct val="90000"/>
              </a:lnSpc>
              <a:defRPr/>
            </a:pPr>
            <a:r>
              <a:rPr lang="en-US" dirty="0"/>
              <a:t>Increase student engagement &amp; success </a:t>
            </a:r>
          </a:p>
          <a:p>
            <a:pPr eaLnBrk="1" hangingPunct="1">
              <a:lnSpc>
                <a:spcPct val="90000"/>
              </a:lnSpc>
              <a:defRPr/>
            </a:pPr>
            <a:r>
              <a:rPr lang="en-US" sz="2800" dirty="0">
                <a:cs typeface="+mn-cs"/>
              </a:rPr>
              <a:t>Fill curriculum voids &amp; inaccuracies especially of the place where we live</a:t>
            </a:r>
          </a:p>
          <a:p>
            <a:pPr eaLnBrk="1" hangingPunct="1">
              <a:lnSpc>
                <a:spcPct val="90000"/>
              </a:lnSpc>
              <a:defRPr/>
            </a:pPr>
            <a:r>
              <a:rPr lang="en-US" dirty="0"/>
              <a:t>87% of state history standards inaccurate</a:t>
            </a:r>
            <a:endParaRPr lang="en-US" sz="2800" dirty="0">
              <a:cs typeface="+mn-cs"/>
            </a:endParaRPr>
          </a:p>
          <a:p>
            <a:pPr eaLnBrk="1" hangingPunct="1">
              <a:lnSpc>
                <a:spcPct val="90000"/>
              </a:lnSpc>
              <a:defRPr/>
            </a:pPr>
            <a:r>
              <a:rPr lang="en-US" sz="2800" dirty="0">
                <a:cs typeface="+mn-cs"/>
              </a:rPr>
              <a:t>Expand literature from a Native perspective</a:t>
            </a:r>
          </a:p>
          <a:p>
            <a:pPr eaLnBrk="1" hangingPunct="1">
              <a:lnSpc>
                <a:spcPct val="90000"/>
              </a:lnSpc>
              <a:defRPr/>
            </a:pPr>
            <a:r>
              <a:rPr lang="en-US" sz="2800" dirty="0">
                <a:cs typeface="+mn-cs"/>
              </a:rPr>
              <a:t>Meet tribal needs in era of community revitalization and self-determination</a:t>
            </a:r>
          </a:p>
          <a:p>
            <a:pPr eaLnBrk="1" hangingPunct="1">
              <a:lnSpc>
                <a:spcPct val="90000"/>
              </a:lnSpc>
              <a:defRPr/>
            </a:pPr>
            <a:r>
              <a:rPr lang="en-US" sz="2800" dirty="0">
                <a:cs typeface="+mn-cs"/>
              </a:rPr>
              <a:t>Create a vehicle to share information between tribes on common dilemmas &amp; solutions</a:t>
            </a:r>
          </a:p>
        </p:txBody>
      </p:sp>
      <p:sp>
        <p:nvSpPr>
          <p:cNvPr id="5124"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E12BA6E-225A-4536-ACCB-B23792AA4256}" type="slidenum">
              <a:rPr lang="en-US" sz="1400" smtClean="0"/>
              <a:pPr eaLnBrk="1" hangingPunct="1">
                <a:defRPr/>
              </a:pPr>
              <a:t>8</a:t>
            </a:fld>
            <a:endParaRPr lang="en-US" sz="14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9458">
                                            <p:txEl>
                                              <p:charRg st="4294967295" end="4294967295"/>
                                            </p:txEl>
                                          </p:spTgt>
                                        </p:tgtEl>
                                        <p:attrNameLst>
                                          <p:attrName>style.visibility</p:attrName>
                                        </p:attrNameLst>
                                      </p:cBhvr>
                                      <p:to>
                                        <p:strVal val="visible"/>
                                      </p:to>
                                    </p:set>
                                    <p:anim calcmode="lin" valueType="num">
                                      <p:cBhvr additive="base">
                                        <p:cTn id="7" dur="500" fill="hold">
                                          <p:stCondLst>
                                            <p:cond delay="0"/>
                                          </p:stCondLst>
                                        </p:cTn>
                                        <p:tgtEl>
                                          <p:spTgt spid="1945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19458">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b="1" dirty="0">
                <a:cs typeface="+mj-cs"/>
              </a:rPr>
              <a:t>Historical Roots </a:t>
            </a:r>
          </a:p>
        </p:txBody>
      </p:sp>
      <p:sp>
        <p:nvSpPr>
          <p:cNvPr id="6" name="Content Placeholder 2"/>
          <p:cNvSpPr>
            <a:spLocks noGrp="1"/>
          </p:cNvSpPr>
          <p:nvPr>
            <p:ph idx="1"/>
          </p:nvPr>
        </p:nvSpPr>
        <p:spPr/>
        <p:txBody>
          <a:bodyPr/>
          <a:lstStyle/>
          <a:p>
            <a:pPr marL="457200" lvl="1" indent="0">
              <a:buFontTx/>
              <a:buNone/>
              <a:defRPr/>
            </a:pPr>
            <a:endParaRPr lang="en-US" dirty="0">
              <a:solidFill>
                <a:srgbClr val="000000"/>
              </a:solidFill>
              <a:cs typeface="+mn-cs"/>
            </a:endParaRPr>
          </a:p>
          <a:p>
            <a:pPr eaLnBrk="1" hangingPunct="1">
              <a:lnSpc>
                <a:spcPct val="90000"/>
              </a:lnSpc>
              <a:defRPr/>
            </a:pPr>
            <a:r>
              <a:rPr lang="en-US" dirty="0">
                <a:cs typeface="+mn-cs"/>
              </a:rPr>
              <a:t>Harvard U. early leader of case method to promote problem solving. Used widely across disciplines</a:t>
            </a:r>
          </a:p>
          <a:p>
            <a:pPr marL="0" indent="0" eaLnBrk="1" hangingPunct="1">
              <a:lnSpc>
                <a:spcPct val="90000"/>
              </a:lnSpc>
              <a:buFontTx/>
              <a:buNone/>
              <a:defRPr/>
            </a:pPr>
            <a:endParaRPr lang="en-US" dirty="0">
              <a:cs typeface="+mn-cs"/>
            </a:endParaRPr>
          </a:p>
          <a:p>
            <a:pPr eaLnBrk="1" hangingPunct="1">
              <a:lnSpc>
                <a:spcPct val="90000"/>
              </a:lnSpc>
              <a:defRPr/>
            </a:pPr>
            <a:r>
              <a:rPr lang="en-US" dirty="0">
                <a:cs typeface="+mn-cs"/>
              </a:rPr>
              <a:t>Premise: Real world problems and engaging teaching methods motivate students and promote higher order reasoning</a:t>
            </a:r>
          </a:p>
          <a:p>
            <a:pPr>
              <a:defRPr/>
            </a:pPr>
            <a:endParaRPr lang="en-US" dirty="0">
              <a:cs typeface="+mn-cs"/>
            </a:endParaRPr>
          </a:p>
        </p:txBody>
      </p:sp>
      <p:sp>
        <p:nvSpPr>
          <p:cNvPr id="7172"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1B1B2E8-8589-4453-8699-79B207C96FA1}" type="slidenum">
              <a:rPr lang="en-US" sz="1400" smtClean="0"/>
              <a:pPr eaLnBrk="1" hangingPunct="1">
                <a:defRPr/>
              </a:pPr>
              <a:t>9</a:t>
            </a:fld>
            <a:endParaRPr lang="en-US"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1731</Words>
  <Application>Microsoft Office PowerPoint</Application>
  <PresentationFormat>On-screen Show (4:3)</PresentationFormat>
  <Paragraphs>251</Paragraphs>
  <Slides>27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Book Antiqua</vt:lpstr>
      <vt:lpstr>Lucida Sans</vt:lpstr>
      <vt:lpstr>Wingdings</vt:lpstr>
      <vt:lpstr>Wingdings 2</vt:lpstr>
      <vt:lpstr>Wingdings 3</vt:lpstr>
      <vt:lpstr>Apex</vt:lpstr>
      <vt:lpstr> Enduring Legacies Native Cases Project</vt:lpstr>
      <vt:lpstr>Introduction</vt:lpstr>
      <vt:lpstr>Six workshop goals</vt:lpstr>
      <vt:lpstr>Why Cases? Why Native Cases?</vt:lpstr>
      <vt:lpstr>Session Overview</vt:lpstr>
      <vt:lpstr> Our Initiative </vt:lpstr>
      <vt:lpstr>Why Cases?  Need for effective education for all</vt:lpstr>
      <vt:lpstr>Why Native Cases?   </vt:lpstr>
      <vt:lpstr>Historical Roots </vt:lpstr>
      <vt:lpstr>What is a teaching case? </vt:lpstr>
      <vt:lpstr>Our Approach to Ed Reform: Connect &amp; Collaborate</vt:lpstr>
      <vt:lpstr>Related Efforts</vt:lpstr>
      <vt:lpstr>High Impact Practices “Educationally purposeful”*</vt:lpstr>
      <vt:lpstr>Curriculum Restructuring</vt:lpstr>
      <vt:lpstr>Situating Cases  </vt:lpstr>
      <vt:lpstr>Core practices of effective teaching &amp; learning</vt:lpstr>
      <vt:lpstr>An Indigenous Pedagogy: Three educational theories</vt:lpstr>
      <vt:lpstr>Institutional Approaches </vt:lpstr>
      <vt:lpstr>A Powerful approach  to learning</vt:lpstr>
      <vt:lpstr>Choosing case topics </vt:lpstr>
      <vt:lpstr>Our case topics</vt:lpstr>
      <vt:lpstr>Ways to assess impact</vt:lpstr>
      <vt:lpstr>What our Native students say (N=55. Battlegrounds Class)</vt:lpstr>
      <vt:lpstr>Faculty views  of impact of cases  (N=66. Smith 2010)</vt:lpstr>
      <vt:lpstr>Faculty views of  Native cases impact  (</vt:lpstr>
      <vt:lpstr>Additional Resources </vt:lpstr>
      <vt:lpstr>Additional Resources (cont.) </vt:lpstr>
    </vt:vector>
  </TitlesOfParts>
  <Company>THE EVERGREEN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Power of Stories to Engage students from Under-Represented Populations</dc:title>
  <dc:creator>TSS</dc:creator>
  <cp:lastModifiedBy>barbara smith</cp:lastModifiedBy>
  <cp:revision>126</cp:revision>
  <cp:lastPrinted>2018-05-31T15:39:29Z</cp:lastPrinted>
  <dcterms:created xsi:type="dcterms:W3CDTF">2010-07-29T17:42:16Z</dcterms:created>
  <dcterms:modified xsi:type="dcterms:W3CDTF">2018-05-31T15:43:53Z</dcterms:modified>
</cp:coreProperties>
</file>