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0F1D76-020A-4454-A7EF-052821D4D995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A0B350-074A-4FAD-81DD-867FFBCC5D64}">
      <dgm:prSet phldrT="[Text]"/>
      <dgm:spPr/>
      <dgm:t>
        <a:bodyPr/>
        <a:lstStyle/>
        <a:p>
          <a:r>
            <a:rPr lang="en-US" dirty="0" smtClean="0"/>
            <a:t>Integrated</a:t>
          </a:r>
          <a:endParaRPr lang="en-US" dirty="0"/>
        </a:p>
      </dgm:t>
    </dgm:pt>
    <dgm:pt modelId="{E828CA03-87E5-4818-A0E6-D47779554C3D}" type="parTrans" cxnId="{80849395-E84B-4253-A192-C967A0B9B40E}">
      <dgm:prSet/>
      <dgm:spPr/>
      <dgm:t>
        <a:bodyPr/>
        <a:lstStyle/>
        <a:p>
          <a:endParaRPr lang="en-US"/>
        </a:p>
      </dgm:t>
    </dgm:pt>
    <dgm:pt modelId="{53BE5763-2B3A-4399-973B-8F04A83BFD0F}" type="sibTrans" cxnId="{80849395-E84B-4253-A192-C967A0B9B40E}">
      <dgm:prSet/>
      <dgm:spPr/>
      <dgm:t>
        <a:bodyPr/>
        <a:lstStyle/>
        <a:p>
          <a:endParaRPr lang="en-US"/>
        </a:p>
      </dgm:t>
    </dgm:pt>
    <dgm:pt modelId="{BF88E8E7-CC84-4420-8F8F-67680CCC7519}">
      <dgm:prSet phldrT="[Text]"/>
      <dgm:spPr/>
      <dgm:t>
        <a:bodyPr/>
        <a:lstStyle/>
        <a:p>
          <a:r>
            <a:rPr lang="en-US" dirty="0" smtClean="0"/>
            <a:t>Diverse</a:t>
          </a:r>
          <a:endParaRPr lang="en-US" dirty="0"/>
        </a:p>
      </dgm:t>
    </dgm:pt>
    <dgm:pt modelId="{B3447A78-7980-43EE-B417-102F192B68F4}" type="parTrans" cxnId="{EC97F890-19FB-4D43-B2F9-3FA896883C7C}">
      <dgm:prSet/>
      <dgm:spPr/>
      <dgm:t>
        <a:bodyPr/>
        <a:lstStyle/>
        <a:p>
          <a:endParaRPr lang="en-US"/>
        </a:p>
      </dgm:t>
    </dgm:pt>
    <dgm:pt modelId="{B833D9A2-1226-4160-BAB8-AE1AA996143B}" type="sibTrans" cxnId="{EC97F890-19FB-4D43-B2F9-3FA896883C7C}">
      <dgm:prSet/>
      <dgm:spPr/>
      <dgm:t>
        <a:bodyPr/>
        <a:lstStyle/>
        <a:p>
          <a:endParaRPr lang="en-US"/>
        </a:p>
      </dgm:t>
    </dgm:pt>
    <dgm:pt modelId="{C06C98A1-8FFB-48B8-9335-43001E8F08D3}">
      <dgm:prSet phldrT="[Text]"/>
      <dgm:spPr/>
      <dgm:t>
        <a:bodyPr/>
        <a:lstStyle/>
        <a:p>
          <a:r>
            <a:rPr lang="en-US" dirty="0" smtClean="0"/>
            <a:t>Engaged</a:t>
          </a:r>
          <a:endParaRPr lang="en-US" dirty="0"/>
        </a:p>
      </dgm:t>
    </dgm:pt>
    <dgm:pt modelId="{3D425F5C-B741-4937-B4CF-EBE9889B60D3}" type="parTrans" cxnId="{591060D7-5E57-4B81-AAC1-5BBE06DC17A3}">
      <dgm:prSet/>
      <dgm:spPr/>
      <dgm:t>
        <a:bodyPr/>
        <a:lstStyle/>
        <a:p>
          <a:endParaRPr lang="en-US"/>
        </a:p>
      </dgm:t>
    </dgm:pt>
    <dgm:pt modelId="{CC72606E-DCF9-497A-BB41-D69083317596}" type="sibTrans" cxnId="{591060D7-5E57-4B81-AAC1-5BBE06DC17A3}">
      <dgm:prSet/>
      <dgm:spPr/>
      <dgm:t>
        <a:bodyPr/>
        <a:lstStyle/>
        <a:p>
          <a:endParaRPr lang="en-US"/>
        </a:p>
      </dgm:t>
    </dgm:pt>
    <dgm:pt modelId="{CB276B7C-D74D-40D2-BA64-89C3E18DAE12}">
      <dgm:prSet phldrT="[Text]"/>
      <dgm:spPr/>
      <dgm:t>
        <a:bodyPr/>
        <a:lstStyle/>
        <a:p>
          <a:r>
            <a:rPr lang="en-US" dirty="0" smtClean="0"/>
            <a:t>Assessed</a:t>
          </a:r>
          <a:endParaRPr lang="en-US" dirty="0"/>
        </a:p>
      </dgm:t>
    </dgm:pt>
    <dgm:pt modelId="{003A144B-F420-4088-816D-163411DB33A0}" type="parTrans" cxnId="{8F13C5BE-C444-4E77-9048-39340E2E2137}">
      <dgm:prSet/>
      <dgm:spPr/>
      <dgm:t>
        <a:bodyPr/>
        <a:lstStyle/>
        <a:p>
          <a:endParaRPr lang="en-US"/>
        </a:p>
      </dgm:t>
    </dgm:pt>
    <dgm:pt modelId="{2E62C411-A859-46AC-BE4B-CE3877ACAB7F}" type="sibTrans" cxnId="{8F13C5BE-C444-4E77-9048-39340E2E2137}">
      <dgm:prSet/>
      <dgm:spPr/>
      <dgm:t>
        <a:bodyPr/>
        <a:lstStyle/>
        <a:p>
          <a:endParaRPr lang="en-US"/>
        </a:p>
      </dgm:t>
    </dgm:pt>
    <dgm:pt modelId="{1F886362-FD8E-48DC-BCA9-A0D27DDB5613}" type="pres">
      <dgm:prSet presAssocID="{0F0F1D76-020A-4454-A7EF-052821D4D99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D51933-9DE7-459D-9E72-201B433CC932}" type="pres">
      <dgm:prSet presAssocID="{0F0F1D76-020A-4454-A7EF-052821D4D995}" presName="diamond" presStyleLbl="bgShp" presStyleIdx="0" presStyleCnt="1"/>
      <dgm:spPr/>
    </dgm:pt>
    <dgm:pt modelId="{AA596112-10E9-4D8D-8261-8CBE79E51C44}" type="pres">
      <dgm:prSet presAssocID="{0F0F1D76-020A-4454-A7EF-052821D4D99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DCB51-CDBE-461A-99FC-BECD66E6469A}" type="pres">
      <dgm:prSet presAssocID="{0F0F1D76-020A-4454-A7EF-052821D4D99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E9DD24-3858-4AD1-9EF5-28E77185798A}" type="pres">
      <dgm:prSet presAssocID="{0F0F1D76-020A-4454-A7EF-052821D4D99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F183E1-9311-407F-8EE6-47E6F69E0D89}" type="pres">
      <dgm:prSet presAssocID="{0F0F1D76-020A-4454-A7EF-052821D4D99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3C8B4A-2562-489E-9A27-C933E89B6435}" type="presOf" srcId="{CB276B7C-D74D-40D2-BA64-89C3E18DAE12}" destId="{86F183E1-9311-407F-8EE6-47E6F69E0D89}" srcOrd="0" destOrd="0" presId="urn:microsoft.com/office/officeart/2005/8/layout/matrix3"/>
    <dgm:cxn modelId="{591060D7-5E57-4B81-AAC1-5BBE06DC17A3}" srcId="{0F0F1D76-020A-4454-A7EF-052821D4D995}" destId="{C06C98A1-8FFB-48B8-9335-43001E8F08D3}" srcOrd="2" destOrd="0" parTransId="{3D425F5C-B741-4937-B4CF-EBE9889B60D3}" sibTransId="{CC72606E-DCF9-497A-BB41-D69083317596}"/>
    <dgm:cxn modelId="{378D32D1-1F8D-4096-B8F3-395142A34AB1}" type="presOf" srcId="{BF88E8E7-CC84-4420-8F8F-67680CCC7519}" destId="{17ADCB51-CDBE-461A-99FC-BECD66E6469A}" srcOrd="0" destOrd="0" presId="urn:microsoft.com/office/officeart/2005/8/layout/matrix3"/>
    <dgm:cxn modelId="{EC97F890-19FB-4D43-B2F9-3FA896883C7C}" srcId="{0F0F1D76-020A-4454-A7EF-052821D4D995}" destId="{BF88E8E7-CC84-4420-8F8F-67680CCC7519}" srcOrd="1" destOrd="0" parTransId="{B3447A78-7980-43EE-B417-102F192B68F4}" sibTransId="{B833D9A2-1226-4160-BAB8-AE1AA996143B}"/>
    <dgm:cxn modelId="{1009E46D-2D29-4B03-B860-B0C6D2DAE5C1}" type="presOf" srcId="{D2A0B350-074A-4FAD-81DD-867FFBCC5D64}" destId="{AA596112-10E9-4D8D-8261-8CBE79E51C44}" srcOrd="0" destOrd="0" presId="urn:microsoft.com/office/officeart/2005/8/layout/matrix3"/>
    <dgm:cxn modelId="{BC13E0E6-D449-4A17-B8F3-3B0B14D2C7DB}" type="presOf" srcId="{C06C98A1-8FFB-48B8-9335-43001E8F08D3}" destId="{3CE9DD24-3858-4AD1-9EF5-28E77185798A}" srcOrd="0" destOrd="0" presId="urn:microsoft.com/office/officeart/2005/8/layout/matrix3"/>
    <dgm:cxn modelId="{5B4B1429-DAE1-4935-AB6A-B0DED4E50855}" type="presOf" srcId="{0F0F1D76-020A-4454-A7EF-052821D4D995}" destId="{1F886362-FD8E-48DC-BCA9-A0D27DDB5613}" srcOrd="0" destOrd="0" presId="urn:microsoft.com/office/officeart/2005/8/layout/matrix3"/>
    <dgm:cxn modelId="{8F13C5BE-C444-4E77-9048-39340E2E2137}" srcId="{0F0F1D76-020A-4454-A7EF-052821D4D995}" destId="{CB276B7C-D74D-40D2-BA64-89C3E18DAE12}" srcOrd="3" destOrd="0" parTransId="{003A144B-F420-4088-816D-163411DB33A0}" sibTransId="{2E62C411-A859-46AC-BE4B-CE3877ACAB7F}"/>
    <dgm:cxn modelId="{80849395-E84B-4253-A192-C967A0B9B40E}" srcId="{0F0F1D76-020A-4454-A7EF-052821D4D995}" destId="{D2A0B350-074A-4FAD-81DD-867FFBCC5D64}" srcOrd="0" destOrd="0" parTransId="{E828CA03-87E5-4818-A0E6-D47779554C3D}" sibTransId="{53BE5763-2B3A-4399-973B-8F04A83BFD0F}"/>
    <dgm:cxn modelId="{99E2E589-176C-4C54-B810-D3B1A82AE40A}" type="presParOf" srcId="{1F886362-FD8E-48DC-BCA9-A0D27DDB5613}" destId="{3DD51933-9DE7-459D-9E72-201B433CC932}" srcOrd="0" destOrd="0" presId="urn:microsoft.com/office/officeart/2005/8/layout/matrix3"/>
    <dgm:cxn modelId="{A983B85B-AA66-4B7E-BFFD-51D5CA283818}" type="presParOf" srcId="{1F886362-FD8E-48DC-BCA9-A0D27DDB5613}" destId="{AA596112-10E9-4D8D-8261-8CBE79E51C44}" srcOrd="1" destOrd="0" presId="urn:microsoft.com/office/officeart/2005/8/layout/matrix3"/>
    <dgm:cxn modelId="{4D9FD3DF-D2B5-4BF3-9D31-164D90EE71A2}" type="presParOf" srcId="{1F886362-FD8E-48DC-BCA9-A0D27DDB5613}" destId="{17ADCB51-CDBE-461A-99FC-BECD66E6469A}" srcOrd="2" destOrd="0" presId="urn:microsoft.com/office/officeart/2005/8/layout/matrix3"/>
    <dgm:cxn modelId="{C870325A-077C-484F-9F27-E6A0E1D3807E}" type="presParOf" srcId="{1F886362-FD8E-48DC-BCA9-A0D27DDB5613}" destId="{3CE9DD24-3858-4AD1-9EF5-28E77185798A}" srcOrd="3" destOrd="0" presId="urn:microsoft.com/office/officeart/2005/8/layout/matrix3"/>
    <dgm:cxn modelId="{F92F7754-DB6A-46F6-98DA-95A31F0B2A95}" type="presParOf" srcId="{1F886362-FD8E-48DC-BCA9-A0D27DDB5613}" destId="{86F183E1-9311-407F-8EE6-47E6F69E0D8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51933-9DE7-459D-9E72-201B433CC932}">
      <dsp:nvSpPr>
        <dsp:cNvPr id="0" name=""/>
        <dsp:cNvSpPr/>
      </dsp:nvSpPr>
      <dsp:spPr>
        <a:xfrm>
          <a:off x="2357437" y="0"/>
          <a:ext cx="3881437" cy="388143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596112-10E9-4D8D-8261-8CBE79E51C44}">
      <dsp:nvSpPr>
        <dsp:cNvPr id="0" name=""/>
        <dsp:cNvSpPr/>
      </dsp:nvSpPr>
      <dsp:spPr>
        <a:xfrm>
          <a:off x="2726174" y="368736"/>
          <a:ext cx="1513760" cy="151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Integrated</a:t>
          </a:r>
          <a:endParaRPr lang="en-US" sz="2000" kern="1200" dirty="0"/>
        </a:p>
      </dsp:txBody>
      <dsp:txXfrm>
        <a:off x="2800070" y="442632"/>
        <a:ext cx="1365968" cy="1365968"/>
      </dsp:txXfrm>
    </dsp:sp>
    <dsp:sp modelId="{17ADCB51-CDBE-461A-99FC-BECD66E6469A}">
      <dsp:nvSpPr>
        <dsp:cNvPr id="0" name=""/>
        <dsp:cNvSpPr/>
      </dsp:nvSpPr>
      <dsp:spPr>
        <a:xfrm>
          <a:off x="4356377" y="368736"/>
          <a:ext cx="1513760" cy="151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Diverse</a:t>
          </a:r>
          <a:endParaRPr lang="en-US" sz="2000" kern="1200" dirty="0"/>
        </a:p>
      </dsp:txBody>
      <dsp:txXfrm>
        <a:off x="4430273" y="442632"/>
        <a:ext cx="1365968" cy="1365968"/>
      </dsp:txXfrm>
    </dsp:sp>
    <dsp:sp modelId="{3CE9DD24-3858-4AD1-9EF5-28E77185798A}">
      <dsp:nvSpPr>
        <dsp:cNvPr id="0" name=""/>
        <dsp:cNvSpPr/>
      </dsp:nvSpPr>
      <dsp:spPr>
        <a:xfrm>
          <a:off x="2726174" y="1998940"/>
          <a:ext cx="1513760" cy="151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Engaged</a:t>
          </a:r>
          <a:endParaRPr lang="en-US" sz="2000" kern="1200" dirty="0"/>
        </a:p>
      </dsp:txBody>
      <dsp:txXfrm>
        <a:off x="2800070" y="2072836"/>
        <a:ext cx="1365968" cy="1365968"/>
      </dsp:txXfrm>
    </dsp:sp>
    <dsp:sp modelId="{86F183E1-9311-407F-8EE6-47E6F69E0D89}">
      <dsp:nvSpPr>
        <dsp:cNvPr id="0" name=""/>
        <dsp:cNvSpPr/>
      </dsp:nvSpPr>
      <dsp:spPr>
        <a:xfrm>
          <a:off x="4356377" y="1998940"/>
          <a:ext cx="1513760" cy="151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Assessed</a:t>
          </a:r>
          <a:endParaRPr lang="en-US" sz="2000" kern="1200" dirty="0"/>
        </a:p>
      </dsp:txBody>
      <dsp:txXfrm>
        <a:off x="4430273" y="2072836"/>
        <a:ext cx="1365968" cy="1365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2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4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05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35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518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48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56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5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3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4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9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9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5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9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4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62406-57F6-42D6-AC4D-F1A754D5840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D68891-5FD4-44A5-A2F9-3DF4D9538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8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Vision for a Community Engaged Master of Public Administration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3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Big </a:t>
            </a:r>
            <a:r>
              <a:rPr lang="en-US" sz="4800" i="1" dirty="0" smtClean="0">
                <a:solidFill>
                  <a:schemeClr val="accent2"/>
                </a:solidFill>
              </a:rPr>
              <a:t>IDEA</a:t>
            </a:r>
            <a:r>
              <a:rPr lang="en-US" dirty="0" smtClean="0"/>
              <a:t>:  The MPA Director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Collaborative Leadership:  Communicate – Deliberate – Execute</a:t>
            </a:r>
          </a:p>
          <a:p>
            <a:r>
              <a:rPr lang="en-US" dirty="0" smtClean="0"/>
              <a:t>Forge a collective identity for the MPA program</a:t>
            </a:r>
          </a:p>
          <a:p>
            <a:r>
              <a:rPr lang="en-US" dirty="0" smtClean="0"/>
              <a:t>Take lead in building relationships</a:t>
            </a:r>
          </a:p>
          <a:p>
            <a:r>
              <a:rPr lang="en-US" dirty="0" smtClean="0"/>
              <a:t>Accountable for program outcomes</a:t>
            </a:r>
          </a:p>
        </p:txBody>
      </p:sp>
    </p:spTree>
    <p:extLst>
      <p:ext uri="{BB962C8B-B14F-4D97-AF65-F5344CB8AC3E}">
        <p14:creationId xmlns:p14="http://schemas.microsoft.com/office/powerpoint/2010/main" val="37675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Envisioning an MPA Program that: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Prepares skilled professionals to address social problems and lead a diverse citizenry</a:t>
            </a:r>
          </a:p>
          <a:p>
            <a:r>
              <a:rPr lang="en-US" sz="2400" dirty="0"/>
              <a:t>Engages </a:t>
            </a:r>
            <a:r>
              <a:rPr lang="en-US" sz="2400" dirty="0" smtClean="0"/>
              <a:t>community challenges with </a:t>
            </a:r>
            <a:r>
              <a:rPr lang="en-US" sz="2400" dirty="0" smtClean="0"/>
              <a:t>student and faculty-led technical </a:t>
            </a:r>
            <a:r>
              <a:rPr lang="en-US" sz="2400" dirty="0"/>
              <a:t>outreach and </a:t>
            </a:r>
            <a:r>
              <a:rPr lang="en-US" sz="2400" dirty="0" smtClean="0"/>
              <a:t>applied research</a:t>
            </a:r>
          </a:p>
          <a:p>
            <a:r>
              <a:rPr lang="en-US" sz="2400" dirty="0"/>
              <a:t>Supports a collaborative and adaptive culture for </a:t>
            </a:r>
            <a:r>
              <a:rPr lang="en-US" sz="2400" dirty="0" smtClean="0"/>
              <a:t>faculty, staff, and students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1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pPr algn="ctr"/>
            <a:r>
              <a:rPr lang="en-US" dirty="0" smtClean="0"/>
              <a:t>A Big </a:t>
            </a:r>
            <a:r>
              <a:rPr lang="en-US" sz="4800" i="1" dirty="0" smtClean="0">
                <a:solidFill>
                  <a:schemeClr val="accent2"/>
                </a:solidFill>
              </a:rPr>
              <a:t>IDEA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83903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442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Community integration: Incorporating local case studies, service opportunities and resources in core </a:t>
            </a:r>
            <a:r>
              <a:rPr lang="en-US" dirty="0" smtClean="0"/>
              <a:t>courses</a:t>
            </a:r>
          </a:p>
          <a:p>
            <a:pPr lvl="1"/>
            <a:r>
              <a:rPr lang="en-US" dirty="0" smtClean="0"/>
              <a:t>Case studies (e.g. Native Cases)</a:t>
            </a:r>
            <a:endParaRPr lang="en-US" dirty="0" smtClean="0"/>
          </a:p>
          <a:p>
            <a:pPr lvl="1"/>
            <a:r>
              <a:rPr lang="en-US" dirty="0" smtClean="0"/>
              <a:t>Service learning</a:t>
            </a:r>
            <a:endParaRPr lang="en-US" dirty="0" smtClean="0"/>
          </a:p>
          <a:p>
            <a:pPr lvl="1"/>
            <a:r>
              <a:rPr lang="en-US" dirty="0" smtClean="0"/>
              <a:t>Strategic use of adjunct faculty </a:t>
            </a:r>
            <a:endParaRPr lang="en-US" dirty="0" smtClean="0"/>
          </a:p>
          <a:p>
            <a:pPr lvl="1"/>
            <a:r>
              <a:rPr lang="en-US" dirty="0" smtClean="0"/>
              <a:t>Looking to Tacoma/Pierce County</a:t>
            </a:r>
            <a:endParaRPr lang="en-US" dirty="0" smtClean="0"/>
          </a:p>
          <a:p>
            <a:r>
              <a:rPr lang="en-US" dirty="0"/>
              <a:t>Interdisciplinary collaboration: Working across </a:t>
            </a:r>
            <a:r>
              <a:rPr lang="en-US" dirty="0" smtClean="0"/>
              <a:t>programs </a:t>
            </a:r>
            <a:r>
              <a:rPr lang="en-US" dirty="0"/>
              <a:t>to offer courses that build skills or offer unique experiences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Native Pathways Program</a:t>
            </a:r>
          </a:p>
          <a:p>
            <a:pPr lvl="1"/>
            <a:r>
              <a:rPr lang="en-US" dirty="0" smtClean="0"/>
              <a:t>Environmental Science:  urban sustainability, GIS in the public sector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47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Diversity: Student Recruitment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Student recruitment considerations</a:t>
            </a:r>
          </a:p>
          <a:p>
            <a:pPr lvl="1"/>
            <a:r>
              <a:rPr lang="en-US" dirty="0" smtClean="0"/>
              <a:t>Accessibility</a:t>
            </a:r>
          </a:p>
          <a:p>
            <a:pPr lvl="2"/>
            <a:r>
              <a:rPr lang="en-US" dirty="0" smtClean="0"/>
              <a:t>Weekend and evening </a:t>
            </a:r>
            <a:r>
              <a:rPr lang="en-US" dirty="0" smtClean="0"/>
              <a:t>scheduling</a:t>
            </a:r>
          </a:p>
          <a:p>
            <a:pPr lvl="2"/>
            <a:r>
              <a:rPr lang="en-US" dirty="0" smtClean="0"/>
              <a:t>Part-time pathway</a:t>
            </a:r>
            <a:endParaRPr lang="en-US" dirty="0" smtClean="0"/>
          </a:p>
          <a:p>
            <a:pPr lvl="2"/>
            <a:r>
              <a:rPr lang="en-US" dirty="0" smtClean="0"/>
              <a:t>Hybrid and online </a:t>
            </a:r>
            <a:r>
              <a:rPr lang="en-US" dirty="0" smtClean="0"/>
              <a:t>options</a:t>
            </a:r>
          </a:p>
          <a:p>
            <a:pPr lvl="2"/>
            <a:r>
              <a:rPr lang="en-US" dirty="0" smtClean="0"/>
              <a:t>Child care options</a:t>
            </a:r>
            <a:endParaRPr lang="en-US" dirty="0" smtClean="0"/>
          </a:p>
          <a:p>
            <a:pPr lvl="1"/>
            <a:r>
              <a:rPr lang="en-US" dirty="0" smtClean="0"/>
              <a:t>Affordability</a:t>
            </a:r>
          </a:p>
          <a:p>
            <a:pPr lvl="2"/>
            <a:r>
              <a:rPr lang="en-US" dirty="0" smtClean="0"/>
              <a:t>Early entry/4+1 option</a:t>
            </a:r>
          </a:p>
          <a:p>
            <a:pPr lvl="2"/>
            <a:r>
              <a:rPr lang="en-US" dirty="0" smtClean="0"/>
              <a:t>CPM program credit</a:t>
            </a:r>
          </a:p>
          <a:p>
            <a:pPr lvl="2"/>
            <a:r>
              <a:rPr lang="en-US" dirty="0" smtClean="0"/>
              <a:t>Graduate certificate program credit</a:t>
            </a:r>
          </a:p>
          <a:p>
            <a:pPr lvl="2"/>
            <a:r>
              <a:rPr lang="en-US" dirty="0" smtClean="0"/>
              <a:t>Graduate </a:t>
            </a:r>
            <a:r>
              <a:rPr lang="en-US" dirty="0" smtClean="0"/>
              <a:t>assistantships</a:t>
            </a:r>
            <a:endParaRPr lang="en-US" dirty="0" smtClean="0"/>
          </a:p>
          <a:p>
            <a:pPr lvl="1"/>
            <a:r>
              <a:rPr lang="en-US" dirty="0" smtClean="0"/>
              <a:t>Inclusive program marketing strategy</a:t>
            </a:r>
          </a:p>
        </p:txBody>
      </p:sp>
    </p:spTree>
    <p:extLst>
      <p:ext uri="{BB962C8B-B14F-4D97-AF65-F5344CB8AC3E}">
        <p14:creationId xmlns:p14="http://schemas.microsoft.com/office/powerpoint/2010/main" val="144408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Diversity: Student Support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Professional Socialization</a:t>
            </a:r>
          </a:p>
          <a:p>
            <a:pPr lvl="1"/>
            <a:r>
              <a:rPr lang="en-US" dirty="0" smtClean="0"/>
              <a:t>Orientation programming</a:t>
            </a:r>
          </a:p>
          <a:p>
            <a:pPr lvl="1"/>
            <a:r>
              <a:rPr lang="en-US" dirty="0" smtClean="0"/>
              <a:t>Skill building in introductory course</a:t>
            </a:r>
          </a:p>
          <a:p>
            <a:pPr lvl="1"/>
            <a:r>
              <a:rPr lang="en-US" dirty="0" smtClean="0"/>
              <a:t>Networking events</a:t>
            </a:r>
          </a:p>
          <a:p>
            <a:r>
              <a:rPr lang="en-US" dirty="0" smtClean="0"/>
              <a:t>Cohort Identity-Building</a:t>
            </a:r>
          </a:p>
          <a:p>
            <a:pPr lvl="1"/>
            <a:r>
              <a:rPr lang="en-US" dirty="0" smtClean="0"/>
              <a:t>Common first year core courses</a:t>
            </a:r>
          </a:p>
          <a:p>
            <a:pPr lvl="1"/>
            <a:r>
              <a:rPr lang="en-US" dirty="0" smtClean="0"/>
              <a:t>Peer mentoring</a:t>
            </a:r>
          </a:p>
          <a:p>
            <a:r>
              <a:rPr lang="en-US" dirty="0" smtClean="0"/>
              <a:t>Inclusive Culture</a:t>
            </a:r>
          </a:p>
          <a:p>
            <a:pPr lvl="1"/>
            <a:r>
              <a:rPr lang="en-US" dirty="0" smtClean="0"/>
              <a:t>Diversity plan addressing NASPAA diversity-related standards</a:t>
            </a:r>
          </a:p>
          <a:p>
            <a:pPr lvl="1"/>
            <a:r>
              <a:rPr lang="en-US" dirty="0" smtClean="0"/>
              <a:t>Strategic faculty and staff recruitment</a:t>
            </a:r>
          </a:p>
          <a:p>
            <a:pPr lvl="1"/>
            <a:r>
              <a:rPr lang="en-US" dirty="0" smtClean="0"/>
              <a:t>Diversity </a:t>
            </a:r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Modeling inclusion to our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Engaged in the </a:t>
            </a:r>
            <a:r>
              <a:rPr lang="en-US" dirty="0" smtClean="0"/>
              <a:t>Puget Sound </a:t>
            </a:r>
            <a:r>
              <a:rPr lang="en-US" dirty="0" smtClean="0"/>
              <a:t>Community: Applied Research and Technical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Pro-bono research and outreach</a:t>
            </a:r>
            <a:endParaRPr lang="en-US" dirty="0"/>
          </a:p>
          <a:p>
            <a:pPr lvl="1"/>
            <a:r>
              <a:rPr lang="en-US" dirty="0" smtClean="0"/>
              <a:t>Faculty-supervised capstone projects and service learning</a:t>
            </a:r>
            <a:endParaRPr lang="en-US" dirty="0"/>
          </a:p>
          <a:p>
            <a:pPr lvl="1"/>
            <a:r>
              <a:rPr lang="en-US" dirty="0" smtClean="0"/>
              <a:t>Consultation and board service</a:t>
            </a:r>
            <a:endParaRPr lang="en-US" dirty="0"/>
          </a:p>
          <a:p>
            <a:pPr lvl="1"/>
            <a:r>
              <a:rPr lang="en-US" dirty="0" smtClean="0"/>
              <a:t>Data analysis targeted to start-up nonprofits</a:t>
            </a:r>
          </a:p>
          <a:p>
            <a:r>
              <a:rPr lang="en-US" dirty="0" smtClean="0"/>
              <a:t>Catalyzing collaboration:  bringing stakeholders together</a:t>
            </a:r>
          </a:p>
          <a:p>
            <a:r>
              <a:rPr lang="en-US" dirty="0" smtClean="0"/>
              <a:t>Technical outreach center (e.g. Center for Nonprofit Organizations)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9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Engaged in the </a:t>
            </a:r>
            <a:r>
              <a:rPr lang="en-US" dirty="0" smtClean="0"/>
              <a:t>Puget Sound </a:t>
            </a:r>
            <a:r>
              <a:rPr lang="en-US" dirty="0"/>
              <a:t>Community: </a:t>
            </a:r>
            <a:r>
              <a:rPr lang="en-US" dirty="0" smtClean="0"/>
              <a:t>Training and Organizational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administration incubator (e.g. local chapter of the National Forum for Black Public Administrators)</a:t>
            </a:r>
            <a:endParaRPr lang="en-US" dirty="0" smtClean="0"/>
          </a:p>
          <a:p>
            <a:r>
              <a:rPr lang="en-US" dirty="0" smtClean="0"/>
              <a:t>Noncredit </a:t>
            </a:r>
            <a:r>
              <a:rPr lang="en-US" dirty="0" smtClean="0"/>
              <a:t>Training Programs</a:t>
            </a:r>
          </a:p>
          <a:p>
            <a:pPr lvl="1"/>
            <a:r>
              <a:rPr lang="en-US" dirty="0" smtClean="0"/>
              <a:t>Neighborhood </a:t>
            </a:r>
            <a:r>
              <a:rPr lang="en-US" dirty="0" smtClean="0"/>
              <a:t>leadership </a:t>
            </a:r>
            <a:r>
              <a:rPr lang="en-US" dirty="0" smtClean="0"/>
              <a:t>training program</a:t>
            </a:r>
          </a:p>
          <a:p>
            <a:pPr lvl="1"/>
            <a:r>
              <a:rPr lang="en-US" dirty="0" smtClean="0"/>
              <a:t>Certified </a:t>
            </a:r>
            <a:r>
              <a:rPr lang="en-US" dirty="0" smtClean="0"/>
              <a:t>tribal administrator program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58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 Our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Stakeholder Engagement</a:t>
            </a:r>
          </a:p>
          <a:p>
            <a:pPr lvl="1"/>
            <a:r>
              <a:rPr lang="en-US" dirty="0" smtClean="0"/>
              <a:t>Annual Program Reception</a:t>
            </a:r>
          </a:p>
          <a:p>
            <a:pPr lvl="1"/>
            <a:r>
              <a:rPr lang="en-US" dirty="0" smtClean="0"/>
              <a:t>MPA </a:t>
            </a:r>
            <a:r>
              <a:rPr lang="en-US" dirty="0" smtClean="0"/>
              <a:t>Summer Institute</a:t>
            </a:r>
          </a:p>
          <a:p>
            <a:pPr lvl="1"/>
            <a:r>
              <a:rPr lang="en-US" dirty="0" smtClean="0"/>
              <a:t>Contact during the year: state and local professional associations</a:t>
            </a:r>
            <a:endParaRPr lang="en-US" dirty="0" smtClean="0"/>
          </a:p>
          <a:p>
            <a:r>
              <a:rPr lang="en-US" dirty="0" smtClean="0"/>
              <a:t>Learning outcomes</a:t>
            </a:r>
          </a:p>
          <a:p>
            <a:pPr lvl="1"/>
            <a:r>
              <a:rPr lang="en-US" dirty="0" smtClean="0"/>
              <a:t>Indirect assessment (student surveys)</a:t>
            </a:r>
            <a:endParaRPr lang="en-US" dirty="0" smtClean="0"/>
          </a:p>
          <a:p>
            <a:pPr lvl="1"/>
            <a:r>
              <a:rPr lang="en-US" dirty="0" smtClean="0"/>
              <a:t>Direct assessment of student artifacts</a:t>
            </a:r>
            <a:endParaRPr lang="en-US" dirty="0" smtClean="0"/>
          </a:p>
          <a:p>
            <a:pPr lvl="1"/>
            <a:r>
              <a:rPr lang="en-US" dirty="0" smtClean="0"/>
              <a:t>Climate survey</a:t>
            </a:r>
          </a:p>
          <a:p>
            <a:pPr lvl="1"/>
            <a:r>
              <a:rPr lang="en-US" dirty="0" smtClean="0"/>
              <a:t>Placement data</a:t>
            </a:r>
            <a:endParaRPr lang="en-US" dirty="0" smtClean="0"/>
          </a:p>
          <a:p>
            <a:r>
              <a:rPr lang="en-US" dirty="0" smtClean="0"/>
              <a:t>Closing the Loop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8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1893</TotalTime>
  <Words>373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A Vision for a Community Engaged Master of Public Administration Program</vt:lpstr>
      <vt:lpstr>Envisioning an MPA Program that:</vt:lpstr>
      <vt:lpstr>A Big IDEA</vt:lpstr>
      <vt:lpstr>Integrated Curriculum</vt:lpstr>
      <vt:lpstr>Diversity: Student Recruitment Considerations</vt:lpstr>
      <vt:lpstr>Diversity: Student Support Considerations</vt:lpstr>
      <vt:lpstr>Engaged in the Puget Sound Community: Applied Research and Technical Support</vt:lpstr>
      <vt:lpstr>Engaged in the Puget Sound Community: Training and Organizational Support</vt:lpstr>
      <vt:lpstr>Assessing Our Impact</vt:lpstr>
      <vt:lpstr>A Big IDEA:  The MPA Director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Cincinnati Master of Public Administration Program</dc:title>
  <dc:creator>Mike Craw</dc:creator>
  <cp:lastModifiedBy>Craw, Michael</cp:lastModifiedBy>
  <cp:revision>49</cp:revision>
  <dcterms:created xsi:type="dcterms:W3CDTF">2017-10-21T00:04:54Z</dcterms:created>
  <dcterms:modified xsi:type="dcterms:W3CDTF">2019-09-17T06:15:42Z</dcterms:modified>
</cp:coreProperties>
</file>