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60" r:id="rId5"/>
    <p:sldId id="261" r:id="rId6"/>
    <p:sldId id="259" r:id="rId7"/>
    <p:sldId id="262" r:id="rId8"/>
  </p:sldIdLst>
  <p:sldSz cx="12192000" cy="6858000"/>
  <p:notesSz cx="7010400" cy="923607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3389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115" d="100"/>
          <a:sy n="115" d="100"/>
        </p:scale>
        <p:origin x="432"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1/16/2020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1/16/2020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smtClean="0"/>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1/16/2020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1/16/2020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1/16/2020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1/16/2020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1/16/2020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1/16/2020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1/16/2020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1/16/2020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smtClean="0"/>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1/16/2020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1/16/2020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1/16/2020</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baileyj@evergreen.edu" TargetMode="External"/><Relationship Id="rId2" Type="http://schemas.openxmlformats.org/officeDocument/2006/relationships/hyperlink" Target="mailto:martina@evergreen.edu" TargetMode="Externa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hyperlink" Target="mailto:nihoap@evergreen.edu" TargetMode="External"/><Relationship Id="rId4" Type="http://schemas.openxmlformats.org/officeDocument/2006/relationships/hyperlink" Target="mailto:rhoadsa@evergreen.edu"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png"/><Relationship Id="rId1" Type="http://schemas.openxmlformats.org/officeDocument/2006/relationships/slideLayout" Target="../slideLayouts/slideLayout7.xml"/><Relationship Id="rId5" Type="http://schemas.openxmlformats.org/officeDocument/2006/relationships/image" Target="../media/image6.jpeg"/><Relationship Id="rId4" Type="http://schemas.openxmlformats.org/officeDocument/2006/relationships/image" Target="../media/image1.png"/></Relationships>
</file>

<file path=ppt/slides/_rels/slide6.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092824" y="232955"/>
            <a:ext cx="8915399" cy="742406"/>
          </a:xfrm>
        </p:spPr>
        <p:txBody>
          <a:bodyPr>
            <a:normAutofit/>
          </a:bodyPr>
          <a:lstStyle/>
          <a:p>
            <a:pPr algn="ctr"/>
            <a:r>
              <a:rPr lang="en-US" sz="4000" dirty="0" smtClean="0">
                <a:latin typeface="Baskerville Old Face" panose="02020602080505020303" pitchFamily="18" charset="0"/>
              </a:rPr>
              <a:t>The Evergreen State College</a:t>
            </a:r>
            <a:endParaRPr lang="en-US" sz="4000" dirty="0">
              <a:latin typeface="Baskerville Old Face" panose="02020602080505020303" pitchFamily="18" charset="0"/>
            </a:endParaRPr>
          </a:p>
        </p:txBody>
      </p:sp>
      <p:sp>
        <p:nvSpPr>
          <p:cNvPr id="3" name="Subtitle 2"/>
          <p:cNvSpPr>
            <a:spLocks noGrp="1"/>
          </p:cNvSpPr>
          <p:nvPr>
            <p:ph type="subTitle" idx="1"/>
          </p:nvPr>
        </p:nvSpPr>
        <p:spPr>
          <a:xfrm>
            <a:off x="2213321" y="1240955"/>
            <a:ext cx="8915399" cy="5125011"/>
          </a:xfrm>
        </p:spPr>
        <p:txBody>
          <a:bodyPr>
            <a:noAutofit/>
          </a:bodyPr>
          <a:lstStyle/>
          <a:p>
            <a:r>
              <a:rPr lang="en-US" sz="2400" dirty="0" smtClean="0">
                <a:latin typeface="Baskerville Old Face" panose="02020602080505020303" pitchFamily="18" charset="0"/>
              </a:rPr>
              <a:t>We </a:t>
            </a:r>
            <a:r>
              <a:rPr lang="en-US" sz="2400" dirty="0" smtClean="0">
                <a:latin typeface="Baskerville Old Face" panose="02020602080505020303" pitchFamily="18" charset="0"/>
              </a:rPr>
              <a:t>offer </a:t>
            </a:r>
            <a:r>
              <a:rPr lang="en-US" sz="2400" dirty="0" smtClean="0">
                <a:latin typeface="Baskerville Old Face" panose="02020602080505020303" pitchFamily="18" charset="0"/>
              </a:rPr>
              <a:t>3 distinct </a:t>
            </a:r>
            <a:r>
              <a:rPr lang="en-US" sz="2400" dirty="0" smtClean="0">
                <a:latin typeface="Baskerville Old Face" panose="02020602080505020303" pitchFamily="18" charset="0"/>
              </a:rPr>
              <a:t>graduate degree </a:t>
            </a:r>
            <a:r>
              <a:rPr lang="en-US" sz="2400" dirty="0" smtClean="0">
                <a:latin typeface="Baskerville Old Face" panose="02020602080505020303" pitchFamily="18" charset="0"/>
              </a:rPr>
              <a:t>programs: </a:t>
            </a:r>
          </a:p>
          <a:p>
            <a:r>
              <a:rPr lang="en-US" sz="2400" dirty="0" smtClean="0">
                <a:latin typeface="Baskerville Old Face" panose="02020602080505020303" pitchFamily="18" charset="0"/>
              </a:rPr>
              <a:t>	</a:t>
            </a:r>
            <a:r>
              <a:rPr lang="en-US" sz="2400" u="sng" dirty="0" smtClean="0">
                <a:latin typeface="Baskerville Old Face" panose="02020602080505020303" pitchFamily="18" charset="0"/>
              </a:rPr>
              <a:t>M</a:t>
            </a:r>
            <a:r>
              <a:rPr lang="en-US" sz="2400" dirty="0" smtClean="0">
                <a:latin typeface="Baskerville Old Face" panose="02020602080505020303" pitchFamily="18" charset="0"/>
              </a:rPr>
              <a:t>aster </a:t>
            </a:r>
            <a:r>
              <a:rPr lang="en-US" sz="2400" dirty="0" smtClean="0">
                <a:latin typeface="Baskerville Old Face" panose="02020602080505020303" pitchFamily="18" charset="0"/>
              </a:rPr>
              <a:t>of </a:t>
            </a:r>
            <a:r>
              <a:rPr lang="en-US" sz="2400" u="sng" dirty="0" smtClean="0">
                <a:latin typeface="Baskerville Old Face" panose="02020602080505020303" pitchFamily="18" charset="0"/>
              </a:rPr>
              <a:t>E</a:t>
            </a:r>
            <a:r>
              <a:rPr lang="en-US" sz="2400" dirty="0" smtClean="0">
                <a:latin typeface="Baskerville Old Face" panose="02020602080505020303" pitchFamily="18" charset="0"/>
              </a:rPr>
              <a:t>nvironmental </a:t>
            </a:r>
            <a:r>
              <a:rPr lang="en-US" sz="2400" u="sng" dirty="0" smtClean="0">
                <a:latin typeface="Baskerville Old Face" panose="02020602080505020303" pitchFamily="18" charset="0"/>
              </a:rPr>
              <a:t>S</a:t>
            </a:r>
            <a:r>
              <a:rPr lang="en-US" sz="2400" dirty="0" smtClean="0">
                <a:latin typeface="Baskerville Old Face" panose="02020602080505020303" pitchFamily="18" charset="0"/>
              </a:rPr>
              <a:t>tudies (MES)</a:t>
            </a:r>
          </a:p>
          <a:p>
            <a:r>
              <a:rPr lang="en-US" sz="2400" dirty="0" smtClean="0">
                <a:latin typeface="Baskerville Old Face" panose="02020602080505020303" pitchFamily="18" charset="0"/>
              </a:rPr>
              <a:t>		*</a:t>
            </a:r>
            <a:r>
              <a:rPr lang="en-US" sz="2200" dirty="0" smtClean="0">
                <a:latin typeface="Baskerville Old Face" panose="02020602080505020303" pitchFamily="18" charset="0"/>
              </a:rPr>
              <a:t>Contact: Andrea </a:t>
            </a:r>
            <a:r>
              <a:rPr lang="en-US" sz="2200" dirty="0" smtClean="0">
                <a:latin typeface="Baskerville Old Face" panose="02020602080505020303" pitchFamily="18" charset="0"/>
              </a:rPr>
              <a:t>Martin at </a:t>
            </a:r>
            <a:r>
              <a:rPr lang="en-US" sz="2200" dirty="0" smtClean="0">
                <a:solidFill>
                  <a:srgbClr val="0070C0"/>
                </a:solidFill>
                <a:latin typeface="Baskerville Old Face" panose="02020602080505020303" pitchFamily="18" charset="0"/>
                <a:hlinkClick r:id="rId2"/>
              </a:rPr>
              <a:t>martina@evergreen.edu</a:t>
            </a:r>
            <a:r>
              <a:rPr lang="en-US" sz="2200" dirty="0" smtClean="0">
                <a:latin typeface="Baskerville Old Face" panose="02020602080505020303" pitchFamily="18" charset="0"/>
              </a:rPr>
              <a:t> </a:t>
            </a:r>
          </a:p>
          <a:p>
            <a:pPr algn="ctr"/>
            <a:endParaRPr lang="en-US" sz="2400" dirty="0" smtClean="0">
              <a:latin typeface="Baskerville Old Face" panose="02020602080505020303" pitchFamily="18" charset="0"/>
            </a:endParaRPr>
          </a:p>
          <a:p>
            <a:r>
              <a:rPr lang="en-US" sz="2400" dirty="0" smtClean="0">
                <a:latin typeface="Baskerville Old Face" panose="02020602080505020303" pitchFamily="18" charset="0"/>
              </a:rPr>
              <a:t>	</a:t>
            </a:r>
            <a:r>
              <a:rPr lang="en-US" sz="2400" u="sng" dirty="0" smtClean="0">
                <a:latin typeface="Baskerville Old Face" panose="02020602080505020303" pitchFamily="18" charset="0"/>
              </a:rPr>
              <a:t>M</a:t>
            </a:r>
            <a:r>
              <a:rPr lang="en-US" sz="2400" dirty="0" smtClean="0">
                <a:latin typeface="Baskerville Old Face" panose="02020602080505020303" pitchFamily="18" charset="0"/>
              </a:rPr>
              <a:t>aster </a:t>
            </a:r>
            <a:r>
              <a:rPr lang="en-US" sz="2400" u="sng" dirty="0" smtClean="0">
                <a:latin typeface="Baskerville Old Face" panose="02020602080505020303" pitchFamily="18" charset="0"/>
              </a:rPr>
              <a:t>i</a:t>
            </a:r>
            <a:r>
              <a:rPr lang="en-US" sz="2400" dirty="0" smtClean="0">
                <a:latin typeface="Baskerville Old Face" panose="02020602080505020303" pitchFamily="18" charset="0"/>
              </a:rPr>
              <a:t>n </a:t>
            </a:r>
            <a:r>
              <a:rPr lang="en-US" sz="2400" u="sng" dirty="0" smtClean="0">
                <a:latin typeface="Baskerville Old Face" panose="02020602080505020303" pitchFamily="18" charset="0"/>
              </a:rPr>
              <a:t>T</a:t>
            </a:r>
            <a:r>
              <a:rPr lang="en-US" sz="2400" dirty="0" smtClean="0">
                <a:latin typeface="Baskerville Old Face" panose="02020602080505020303" pitchFamily="18" charset="0"/>
              </a:rPr>
              <a:t>eaching (MiT)</a:t>
            </a:r>
          </a:p>
          <a:p>
            <a:r>
              <a:rPr lang="en-US" sz="2400" dirty="0" smtClean="0">
                <a:latin typeface="Baskerville Old Face" panose="02020602080505020303" pitchFamily="18" charset="0"/>
              </a:rPr>
              <a:t>		*</a:t>
            </a:r>
            <a:r>
              <a:rPr lang="en-US" sz="2200" dirty="0" smtClean="0">
                <a:latin typeface="Baskerville Old Face" panose="02020602080505020303" pitchFamily="18" charset="0"/>
              </a:rPr>
              <a:t>Contact: Jazminne </a:t>
            </a:r>
            <a:r>
              <a:rPr lang="en-US" sz="2200" dirty="0" smtClean="0">
                <a:latin typeface="Baskerville Old Face" panose="02020602080505020303" pitchFamily="18" charset="0"/>
              </a:rPr>
              <a:t>Bailey at </a:t>
            </a:r>
            <a:r>
              <a:rPr lang="en-US" sz="2200" dirty="0" smtClean="0">
                <a:latin typeface="Baskerville Old Face" panose="02020602080505020303" pitchFamily="18" charset="0"/>
                <a:hlinkClick r:id="rId3"/>
              </a:rPr>
              <a:t>baileyj@evergreen.edu</a:t>
            </a:r>
            <a:r>
              <a:rPr lang="en-US" sz="2200" dirty="0" smtClean="0">
                <a:latin typeface="Baskerville Old Face" panose="02020602080505020303" pitchFamily="18" charset="0"/>
              </a:rPr>
              <a:t> </a:t>
            </a:r>
          </a:p>
          <a:p>
            <a:endParaRPr lang="en-US" sz="2400" dirty="0" smtClean="0">
              <a:latin typeface="Baskerville Old Face" panose="02020602080505020303" pitchFamily="18" charset="0"/>
            </a:endParaRPr>
          </a:p>
          <a:p>
            <a:r>
              <a:rPr lang="en-US" sz="2400" dirty="0">
                <a:latin typeface="Baskerville Old Face" panose="02020602080505020303" pitchFamily="18" charset="0"/>
              </a:rPr>
              <a:t>	</a:t>
            </a:r>
            <a:r>
              <a:rPr lang="en-US" sz="2400" u="sng" dirty="0" smtClean="0">
                <a:latin typeface="Baskerville Old Face" panose="02020602080505020303" pitchFamily="18" charset="0"/>
              </a:rPr>
              <a:t>M</a:t>
            </a:r>
            <a:r>
              <a:rPr lang="en-US" sz="2400" dirty="0" smtClean="0">
                <a:latin typeface="Baskerville Old Face" panose="02020602080505020303" pitchFamily="18" charset="0"/>
              </a:rPr>
              <a:t>aster </a:t>
            </a:r>
            <a:r>
              <a:rPr lang="en-US" sz="2400" dirty="0" smtClean="0">
                <a:latin typeface="Baskerville Old Face" panose="02020602080505020303" pitchFamily="18" charset="0"/>
              </a:rPr>
              <a:t>of Public Administration (MPA)</a:t>
            </a:r>
          </a:p>
          <a:p>
            <a:r>
              <a:rPr lang="en-US" sz="2400" dirty="0">
                <a:latin typeface="Baskerville Old Face" panose="02020602080505020303" pitchFamily="18" charset="0"/>
              </a:rPr>
              <a:t>	</a:t>
            </a:r>
            <a:r>
              <a:rPr lang="en-US" sz="2400" dirty="0" smtClean="0">
                <a:latin typeface="Baskerville Old Face" panose="02020602080505020303" pitchFamily="18" charset="0"/>
              </a:rPr>
              <a:t>	</a:t>
            </a:r>
            <a:r>
              <a:rPr lang="en-US" sz="2400" dirty="0" smtClean="0">
                <a:latin typeface="Baskerville Old Face" panose="02020602080505020303" pitchFamily="18" charset="0"/>
              </a:rPr>
              <a:t>*</a:t>
            </a:r>
            <a:r>
              <a:rPr lang="en-US" sz="2200" dirty="0" smtClean="0">
                <a:latin typeface="Baskerville Old Face" panose="02020602080505020303" pitchFamily="18" charset="0"/>
              </a:rPr>
              <a:t>Olympia Contact</a:t>
            </a:r>
            <a:r>
              <a:rPr lang="en-US" sz="2200" dirty="0">
                <a:latin typeface="Baskerville Old Face" panose="02020602080505020303" pitchFamily="18" charset="0"/>
              </a:rPr>
              <a:t>: Anna </a:t>
            </a:r>
            <a:r>
              <a:rPr lang="en-US" sz="2200" dirty="0" smtClean="0">
                <a:latin typeface="Baskerville Old Face" panose="02020602080505020303" pitchFamily="18" charset="0"/>
              </a:rPr>
              <a:t>Rhoads at </a:t>
            </a:r>
            <a:r>
              <a:rPr lang="en-US" sz="2200" dirty="0">
                <a:latin typeface="Baskerville Old Face" panose="02020602080505020303" pitchFamily="18" charset="0"/>
                <a:hlinkClick r:id="rId4"/>
              </a:rPr>
              <a:t>rhoadsa@evergreen.edu</a:t>
            </a:r>
            <a:r>
              <a:rPr lang="en-US" sz="2200" dirty="0">
                <a:latin typeface="Baskerville Old Face" panose="02020602080505020303" pitchFamily="18" charset="0"/>
              </a:rPr>
              <a:t> </a:t>
            </a:r>
            <a:endParaRPr lang="en-US" sz="2200" dirty="0" smtClean="0">
              <a:latin typeface="Baskerville Old Face" panose="02020602080505020303" pitchFamily="18" charset="0"/>
            </a:endParaRPr>
          </a:p>
          <a:p>
            <a:r>
              <a:rPr lang="en-US" sz="2200" dirty="0" smtClean="0">
                <a:latin typeface="Baskerville Old Face" panose="02020602080505020303" pitchFamily="18" charset="0"/>
              </a:rPr>
              <a:t>		*TG and Tacoma Contact: Puanani Nihoa at </a:t>
            </a:r>
            <a:r>
              <a:rPr lang="en-US" sz="2200" dirty="0">
                <a:latin typeface="Baskerville Old Face" panose="02020602080505020303" pitchFamily="18" charset="0"/>
                <a:hlinkClick r:id="rId5"/>
              </a:rPr>
              <a:t>nihoap@evergreen.edu</a:t>
            </a:r>
            <a:r>
              <a:rPr lang="en-US" sz="2200" dirty="0">
                <a:latin typeface="Baskerville Old Face" panose="02020602080505020303" pitchFamily="18" charset="0"/>
              </a:rPr>
              <a:t> </a:t>
            </a:r>
          </a:p>
          <a:p>
            <a:endParaRPr lang="en-US" sz="2400" dirty="0">
              <a:latin typeface="Baskerville Old Face" panose="02020602080505020303" pitchFamily="18" charset="0"/>
            </a:endParaRPr>
          </a:p>
          <a:p>
            <a:endParaRPr lang="en-US" sz="2400" dirty="0" smtClean="0">
              <a:latin typeface="Baskerville Old Face" panose="02020602080505020303" pitchFamily="18" charset="0"/>
            </a:endParaRPr>
          </a:p>
          <a:p>
            <a:r>
              <a:rPr lang="en-US" sz="2400" dirty="0" smtClean="0">
                <a:latin typeface="Baskerville Old Face" panose="02020602080505020303" pitchFamily="18" charset="0"/>
              </a:rPr>
              <a:t>	</a:t>
            </a:r>
          </a:p>
        </p:txBody>
      </p:sp>
      <p:pic>
        <p:nvPicPr>
          <p:cNvPr id="3074" name="Picture 2" descr="The Evergreen State College—Olympia, Washington"/>
          <p:cNvPicPr>
            <a:picLocks noChangeAspect="1" noChangeArrowheads="1"/>
          </p:cNvPicPr>
          <p:nvPr/>
        </p:nvPicPr>
        <p:blipFill rotWithShape="1">
          <a:blip r:embed="rId6">
            <a:extLst>
              <a:ext uri="{28A0092B-C50C-407E-A947-70E740481C1C}">
                <a14:useLocalDpi xmlns:a14="http://schemas.microsoft.com/office/drawing/2010/main" val="0"/>
              </a:ext>
            </a:extLst>
          </a:blip>
          <a:srcRect t="3517" r="74668" b="-3517"/>
          <a:stretch/>
        </p:blipFill>
        <p:spPr bwMode="auto">
          <a:xfrm>
            <a:off x="9866811" y="933445"/>
            <a:ext cx="968919" cy="9824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6540301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prestige"/>
      </p:transition>
    </mc:Choice>
    <mc:Fallback xmlns="">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Californian FB" panose="0207040306080B030204" pitchFamily="18" charset="0"/>
              </a:rPr>
              <a:t>Master’s in Public Administration (MPA) </a:t>
            </a:r>
            <a:endParaRPr lang="en-US" dirty="0">
              <a:latin typeface="Californian FB" panose="0207040306080B030204" pitchFamily="18" charset="0"/>
            </a:endParaRPr>
          </a:p>
        </p:txBody>
      </p:sp>
      <p:sp>
        <p:nvSpPr>
          <p:cNvPr id="3" name="Content Placeholder 2"/>
          <p:cNvSpPr>
            <a:spLocks noGrp="1"/>
          </p:cNvSpPr>
          <p:nvPr>
            <p:ph idx="1"/>
          </p:nvPr>
        </p:nvSpPr>
        <p:spPr>
          <a:xfrm>
            <a:off x="1602376" y="1558833"/>
            <a:ext cx="10067109" cy="4397829"/>
          </a:xfrm>
        </p:spPr>
        <p:txBody>
          <a:bodyPr>
            <a:noAutofit/>
          </a:bodyPr>
          <a:lstStyle/>
          <a:p>
            <a:pPr marL="0" indent="0">
              <a:buNone/>
            </a:pPr>
            <a:r>
              <a:rPr lang="en-US" sz="2400" u="sng" dirty="0" smtClean="0">
                <a:latin typeface="Baskerville Old Face" panose="02020602080505020303" pitchFamily="18" charset="0"/>
              </a:rPr>
              <a:t>M</a:t>
            </a:r>
            <a:r>
              <a:rPr lang="en-US" sz="2400" dirty="0" smtClean="0">
                <a:latin typeface="Baskerville Old Face" panose="02020602080505020303" pitchFamily="18" charset="0"/>
              </a:rPr>
              <a:t>aster’s in </a:t>
            </a:r>
            <a:r>
              <a:rPr lang="en-US" sz="2400" u="sng" dirty="0" smtClean="0">
                <a:latin typeface="Baskerville Old Face" panose="02020602080505020303" pitchFamily="18" charset="0"/>
              </a:rPr>
              <a:t>P</a:t>
            </a:r>
            <a:r>
              <a:rPr lang="en-US" sz="2400" dirty="0" smtClean="0">
                <a:latin typeface="Baskerville Old Face" panose="02020602080505020303" pitchFamily="18" charset="0"/>
              </a:rPr>
              <a:t>ublic </a:t>
            </a:r>
            <a:r>
              <a:rPr lang="en-US" sz="2400" u="sng" dirty="0" smtClean="0">
                <a:latin typeface="Baskerville Old Face" panose="02020602080505020303" pitchFamily="18" charset="0"/>
              </a:rPr>
              <a:t>A</a:t>
            </a:r>
            <a:r>
              <a:rPr lang="en-US" sz="2400" dirty="0" smtClean="0">
                <a:latin typeface="Baskerville Old Face" panose="02020602080505020303" pitchFamily="18" charset="0"/>
              </a:rPr>
              <a:t>dministration (</a:t>
            </a:r>
            <a:r>
              <a:rPr lang="en-US" sz="2400" dirty="0" smtClean="0">
                <a:latin typeface="Baskerville Old Face" panose="02020602080505020303" pitchFamily="18" charset="0"/>
              </a:rPr>
              <a:t>MPA) offers 3 </a:t>
            </a:r>
            <a:r>
              <a:rPr lang="en-US" sz="2400" dirty="0" smtClean="0">
                <a:latin typeface="Baskerville Old Face" panose="02020602080505020303" pitchFamily="18" charset="0"/>
              </a:rPr>
              <a:t>different concentrations: </a:t>
            </a:r>
          </a:p>
          <a:p>
            <a:pPr marL="0" indent="0">
              <a:buNone/>
            </a:pPr>
            <a:r>
              <a:rPr lang="en-US" sz="2400" dirty="0" smtClean="0">
                <a:latin typeface="Baskerville Old Face" panose="02020602080505020303" pitchFamily="18" charset="0"/>
              </a:rPr>
              <a:t>		</a:t>
            </a:r>
            <a:r>
              <a:rPr lang="en-US" sz="2400" u="sng" dirty="0" smtClean="0">
                <a:latin typeface="Baskerville Old Face" panose="02020602080505020303" pitchFamily="18" charset="0"/>
              </a:rPr>
              <a:t>P</a:t>
            </a:r>
            <a:r>
              <a:rPr lang="en-US" sz="2400" dirty="0" smtClean="0">
                <a:latin typeface="Baskerville Old Face" panose="02020602080505020303" pitchFamily="18" charset="0"/>
              </a:rPr>
              <a:t>ublic &amp; </a:t>
            </a:r>
            <a:r>
              <a:rPr lang="en-US" sz="2400" u="sng" dirty="0" smtClean="0">
                <a:latin typeface="Baskerville Old Face" panose="02020602080505020303" pitchFamily="18" charset="0"/>
              </a:rPr>
              <a:t>N</a:t>
            </a:r>
            <a:r>
              <a:rPr lang="en-US" sz="2400" dirty="0" smtClean="0">
                <a:latin typeface="Baskerville Old Face" panose="02020602080505020303" pitchFamily="18" charset="0"/>
              </a:rPr>
              <a:t>onprofit </a:t>
            </a:r>
            <a:r>
              <a:rPr lang="en-US" sz="2400" u="sng" dirty="0" smtClean="0">
                <a:latin typeface="Baskerville Old Face" panose="02020602080505020303" pitchFamily="18" charset="0"/>
              </a:rPr>
              <a:t>A</a:t>
            </a:r>
            <a:r>
              <a:rPr lang="en-US" sz="2400" dirty="0" smtClean="0">
                <a:latin typeface="Baskerville Old Face" panose="02020602080505020303" pitchFamily="18" charset="0"/>
              </a:rPr>
              <a:t>dministration (PNA) at </a:t>
            </a:r>
            <a:r>
              <a:rPr lang="en-US" sz="2400" dirty="0" smtClean="0">
                <a:latin typeface="Baskerville Old Face" panose="02020602080505020303" pitchFamily="18" charset="0"/>
              </a:rPr>
              <a:t>Olympia and Tacoma</a:t>
            </a:r>
            <a:endParaRPr lang="en-US" sz="2400" dirty="0" smtClean="0">
              <a:latin typeface="Baskerville Old Face" panose="02020602080505020303" pitchFamily="18" charset="0"/>
            </a:endParaRPr>
          </a:p>
          <a:p>
            <a:pPr marL="0" indent="0">
              <a:buNone/>
            </a:pPr>
            <a:r>
              <a:rPr lang="en-US" sz="2400" dirty="0" smtClean="0">
                <a:latin typeface="Baskerville Old Face" panose="02020602080505020303" pitchFamily="18" charset="0"/>
              </a:rPr>
              <a:t>		</a:t>
            </a:r>
            <a:r>
              <a:rPr lang="en-US" sz="2400" u="sng" dirty="0" smtClean="0">
                <a:latin typeface="Baskerville Old Face" panose="02020602080505020303" pitchFamily="18" charset="0"/>
              </a:rPr>
              <a:t>P</a:t>
            </a:r>
            <a:r>
              <a:rPr lang="en-US" sz="2400" dirty="0" smtClean="0">
                <a:latin typeface="Baskerville Old Face" panose="02020602080505020303" pitchFamily="18" charset="0"/>
              </a:rPr>
              <a:t>ublic </a:t>
            </a:r>
            <a:r>
              <a:rPr lang="en-US" sz="2400" u="sng" dirty="0" smtClean="0">
                <a:latin typeface="Baskerville Old Face" panose="02020602080505020303" pitchFamily="18" charset="0"/>
              </a:rPr>
              <a:t>P</a:t>
            </a:r>
            <a:r>
              <a:rPr lang="en-US" sz="2400" dirty="0" smtClean="0">
                <a:latin typeface="Baskerville Old Face" panose="02020602080505020303" pitchFamily="18" charset="0"/>
              </a:rPr>
              <a:t>olicy (PP) at </a:t>
            </a:r>
            <a:r>
              <a:rPr lang="en-US" sz="2400" dirty="0" smtClean="0">
                <a:latin typeface="Baskerville Old Face" panose="02020602080505020303" pitchFamily="18" charset="0"/>
              </a:rPr>
              <a:t>Olympia and Tacoma</a:t>
            </a:r>
            <a:endParaRPr lang="en-US" sz="2400" dirty="0" smtClean="0">
              <a:latin typeface="Baskerville Old Face" panose="02020602080505020303" pitchFamily="18" charset="0"/>
            </a:endParaRPr>
          </a:p>
          <a:p>
            <a:pPr marL="0" indent="0">
              <a:buNone/>
            </a:pPr>
            <a:r>
              <a:rPr lang="en-US" sz="2400" dirty="0" smtClean="0">
                <a:latin typeface="Baskerville Old Face" panose="02020602080505020303" pitchFamily="18" charset="0"/>
              </a:rPr>
              <a:t>		</a:t>
            </a:r>
            <a:r>
              <a:rPr lang="en-US" sz="2400" u="sng" dirty="0" smtClean="0">
                <a:latin typeface="Baskerville Old Face" panose="02020602080505020303" pitchFamily="18" charset="0"/>
              </a:rPr>
              <a:t>T</a:t>
            </a:r>
            <a:r>
              <a:rPr lang="en-US" sz="2400" dirty="0" smtClean="0">
                <a:latin typeface="Baskerville Old Face" panose="02020602080505020303" pitchFamily="18" charset="0"/>
              </a:rPr>
              <a:t>ribal </a:t>
            </a:r>
            <a:r>
              <a:rPr lang="en-US" sz="2400" u="sng" dirty="0" smtClean="0">
                <a:latin typeface="Baskerville Old Face" panose="02020602080505020303" pitchFamily="18" charset="0"/>
              </a:rPr>
              <a:t>G</a:t>
            </a:r>
            <a:r>
              <a:rPr lang="en-US" sz="2400" dirty="0" smtClean="0">
                <a:latin typeface="Baskerville Old Face" panose="02020602080505020303" pitchFamily="18" charset="0"/>
              </a:rPr>
              <a:t>overnance (</a:t>
            </a:r>
            <a:r>
              <a:rPr lang="en-US" sz="2400" dirty="0" smtClean="0">
                <a:latin typeface="Baskerville Old Face" panose="02020602080505020303" pitchFamily="18" charset="0"/>
              </a:rPr>
              <a:t>TG) at Olympia (Weekend Intensive)</a:t>
            </a:r>
            <a:endParaRPr lang="en-US" sz="2400" b="1" dirty="0" smtClean="0">
              <a:latin typeface="Baskerville Old Face" panose="02020602080505020303" pitchFamily="18" charset="0"/>
            </a:endParaRPr>
          </a:p>
          <a:p>
            <a:pPr marL="0" indent="0">
              <a:buNone/>
            </a:pPr>
            <a:r>
              <a:rPr lang="en-US" sz="2400" dirty="0" smtClean="0">
                <a:latin typeface="Baskerville Old Face" panose="02020602080505020303" pitchFamily="18" charset="0"/>
              </a:rPr>
              <a:t>			</a:t>
            </a:r>
            <a:endParaRPr lang="en-US" sz="2400" dirty="0"/>
          </a:p>
        </p:txBody>
      </p:sp>
    </p:spTree>
    <p:extLst>
      <p:ext uri="{BB962C8B-B14F-4D97-AF65-F5344CB8AC3E}">
        <p14:creationId xmlns:p14="http://schemas.microsoft.com/office/powerpoint/2010/main" val="93722667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37509" y="624110"/>
            <a:ext cx="10084525" cy="891181"/>
          </a:xfrm>
        </p:spPr>
        <p:txBody>
          <a:bodyPr>
            <a:normAutofit/>
          </a:bodyPr>
          <a:lstStyle/>
          <a:p>
            <a:pPr algn="ctr"/>
            <a:r>
              <a:rPr lang="en-US" dirty="0" smtClean="0">
                <a:latin typeface="Californian FB" panose="0207040306080B030204" pitchFamily="18" charset="0"/>
              </a:rPr>
              <a:t>You could earn your MPA degree in 2-years</a:t>
            </a:r>
            <a:endParaRPr lang="en-US" dirty="0">
              <a:latin typeface="Californian FB" panose="0207040306080B030204" pitchFamily="18" charset="0"/>
            </a:endParaRPr>
          </a:p>
        </p:txBody>
      </p:sp>
      <p:sp>
        <p:nvSpPr>
          <p:cNvPr id="3" name="Content Placeholder 2"/>
          <p:cNvSpPr>
            <a:spLocks noGrp="1"/>
          </p:cNvSpPr>
          <p:nvPr>
            <p:ph idx="1"/>
          </p:nvPr>
        </p:nvSpPr>
        <p:spPr>
          <a:xfrm>
            <a:off x="1184367" y="1523977"/>
            <a:ext cx="10580914" cy="4885531"/>
          </a:xfrm>
        </p:spPr>
        <p:txBody>
          <a:bodyPr>
            <a:normAutofit/>
          </a:bodyPr>
          <a:lstStyle/>
          <a:p>
            <a:r>
              <a:rPr lang="en-US" sz="2200" dirty="0" smtClean="0">
                <a:latin typeface="Californian FB" panose="0207040306080B030204" pitchFamily="18" charset="0"/>
              </a:rPr>
              <a:t>By registering and successfully earning 10-credits each quarter for fall, winter, &amp; spring quarters you can earn your graduate degree is just two years! </a:t>
            </a:r>
          </a:p>
          <a:p>
            <a:r>
              <a:rPr lang="en-US" sz="2200" dirty="0" smtClean="0">
                <a:latin typeface="Californian FB" panose="0207040306080B030204" pitchFamily="18" charset="0"/>
              </a:rPr>
              <a:t>If you decide to take a slower pace in your graduate </a:t>
            </a:r>
            <a:r>
              <a:rPr lang="en-US" sz="2200" dirty="0" smtClean="0">
                <a:latin typeface="Californian FB" panose="0207040306080B030204" pitchFamily="18" charset="0"/>
              </a:rPr>
              <a:t>studies</a:t>
            </a:r>
          </a:p>
          <a:p>
            <a:pPr lvl="1"/>
            <a:r>
              <a:rPr lang="en-US" sz="2000" dirty="0" smtClean="0">
                <a:latin typeface="Californian FB" panose="0207040306080B030204" pitchFamily="18" charset="0"/>
              </a:rPr>
              <a:t>Evergreen’s MPA program can be completed in 3-4 years on a part-time basis</a:t>
            </a:r>
            <a:endParaRPr lang="en-US" sz="2000" dirty="0" smtClean="0">
              <a:latin typeface="Californian FB" panose="0207040306080B030204" pitchFamily="18" charset="0"/>
            </a:endParaRPr>
          </a:p>
          <a:p>
            <a:pPr lvl="1"/>
            <a:r>
              <a:rPr lang="en-US" sz="1800" dirty="0" smtClean="0">
                <a:latin typeface="Californian FB" panose="0207040306080B030204" pitchFamily="18" charset="0"/>
              </a:rPr>
              <a:t>You may consider trying a class or two to see if it would be a good fit for you</a:t>
            </a:r>
          </a:p>
          <a:p>
            <a:pPr lvl="2"/>
            <a:r>
              <a:rPr lang="en-US" sz="1600" dirty="0" smtClean="0">
                <a:latin typeface="Californian FB" panose="0207040306080B030204" pitchFamily="18" charset="0"/>
              </a:rPr>
              <a:t>Register as a </a:t>
            </a:r>
            <a:r>
              <a:rPr lang="en-US" sz="1600" i="1" dirty="0" smtClean="0">
                <a:latin typeface="Californian FB" panose="0207040306080B030204" pitchFamily="18" charset="0"/>
              </a:rPr>
              <a:t>special student</a:t>
            </a:r>
            <a:r>
              <a:rPr lang="en-US" sz="1600" dirty="0" smtClean="0">
                <a:latin typeface="Californian FB" panose="0207040306080B030204" pitchFamily="18" charset="0"/>
              </a:rPr>
              <a:t> this is open to non-matriculated applicants and can register the week prior to the quarter</a:t>
            </a:r>
          </a:p>
          <a:p>
            <a:pPr lvl="2"/>
            <a:r>
              <a:rPr lang="en-US" sz="1600" dirty="0" smtClean="0">
                <a:latin typeface="Californian FB" panose="0207040306080B030204" pitchFamily="18" charset="0"/>
              </a:rPr>
              <a:t>All credits successfully earned as a </a:t>
            </a:r>
            <a:r>
              <a:rPr lang="en-US" sz="1600" i="1" dirty="0" smtClean="0">
                <a:latin typeface="Californian FB" panose="0207040306080B030204" pitchFamily="18" charset="0"/>
              </a:rPr>
              <a:t>special student </a:t>
            </a:r>
            <a:r>
              <a:rPr lang="en-US" sz="1600" dirty="0" smtClean="0">
                <a:latin typeface="Californian FB" panose="0207040306080B030204" pitchFamily="18" charset="0"/>
              </a:rPr>
              <a:t>if accepted into the MPA program will go towards your graduate degree</a:t>
            </a:r>
          </a:p>
          <a:p>
            <a:r>
              <a:rPr lang="en-US" sz="2000" dirty="0" smtClean="0">
                <a:latin typeface="Californian FB" panose="0207040306080B030204" pitchFamily="18" charset="0"/>
              </a:rPr>
              <a:t>Earn a </a:t>
            </a:r>
            <a:r>
              <a:rPr lang="en-US" sz="2000" dirty="0">
                <a:latin typeface="Californian FB" panose="0207040306080B030204" pitchFamily="18" charset="0"/>
              </a:rPr>
              <a:t>g</a:t>
            </a:r>
            <a:r>
              <a:rPr lang="en-US" sz="2000" dirty="0" smtClean="0">
                <a:latin typeface="Californian FB" panose="0207040306080B030204" pitchFamily="18" charset="0"/>
              </a:rPr>
              <a:t>raduate degree that’s </a:t>
            </a:r>
            <a:r>
              <a:rPr lang="en-US" sz="2000" dirty="0" smtClean="0">
                <a:latin typeface="Californian FB" panose="0207040306080B030204" pitchFamily="18" charset="0"/>
              </a:rPr>
              <a:t>within your budget~ </a:t>
            </a:r>
            <a:r>
              <a:rPr lang="en-US" sz="2000" dirty="0" smtClean="0">
                <a:latin typeface="Californian FB" panose="0207040306080B030204" pitchFamily="18" charset="0"/>
              </a:rPr>
              <a:t>currently we are among the most affordable graduate </a:t>
            </a:r>
            <a:r>
              <a:rPr lang="en-US" sz="2000" dirty="0" smtClean="0">
                <a:latin typeface="Californian FB" panose="0207040306080B030204" pitchFamily="18" charset="0"/>
              </a:rPr>
              <a:t>program in Washington</a:t>
            </a:r>
            <a:endParaRPr lang="en-US" sz="2000" dirty="0" smtClean="0">
              <a:latin typeface="Californian FB" panose="0207040306080B030204" pitchFamily="18" charset="0"/>
            </a:endParaRPr>
          </a:p>
          <a:p>
            <a:endParaRPr lang="en-US" sz="2200" dirty="0" smtClean="0">
              <a:latin typeface="Californian FB" panose="0207040306080B030204" pitchFamily="18" charset="0"/>
            </a:endParaRPr>
          </a:p>
          <a:p>
            <a:endParaRPr lang="en-US" sz="2200" dirty="0">
              <a:latin typeface="Californian FB" panose="0207040306080B030204" pitchFamily="18" charset="0"/>
            </a:endParaRPr>
          </a:p>
        </p:txBody>
      </p:sp>
    </p:spTree>
    <p:extLst>
      <p:ext uri="{BB962C8B-B14F-4D97-AF65-F5344CB8AC3E}">
        <p14:creationId xmlns:p14="http://schemas.microsoft.com/office/powerpoint/2010/main" val="357296743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100250" y="370017"/>
            <a:ext cx="6148251" cy="514551"/>
          </a:xfrm>
        </p:spPr>
        <p:txBody>
          <a:bodyPr>
            <a:noAutofit/>
          </a:bodyPr>
          <a:lstStyle/>
          <a:p>
            <a:pPr algn="ctr"/>
            <a:r>
              <a:rPr lang="en-US" sz="2200" dirty="0" smtClean="0">
                <a:latin typeface="Californian FB" panose="0207040306080B030204" pitchFamily="18" charset="0"/>
              </a:rPr>
              <a:t>Careers after </a:t>
            </a:r>
            <a:r>
              <a:rPr lang="en-US" sz="2200" dirty="0" smtClean="0">
                <a:latin typeface="Californian FB" panose="0207040306080B030204" pitchFamily="18" charset="0"/>
              </a:rPr>
              <a:t>students earn their MPA degrees: </a:t>
            </a:r>
            <a:endParaRPr lang="en-US" sz="2200" dirty="0">
              <a:latin typeface="Californian FB" panose="0207040306080B030204" pitchFamily="18" charset="0"/>
            </a:endParaRPr>
          </a:p>
        </p:txBody>
      </p:sp>
      <p:sp>
        <p:nvSpPr>
          <p:cNvPr id="3" name="Content Placeholder 2"/>
          <p:cNvSpPr>
            <a:spLocks noGrp="1"/>
          </p:cNvSpPr>
          <p:nvPr>
            <p:ph sz="half" idx="1"/>
          </p:nvPr>
        </p:nvSpPr>
        <p:spPr>
          <a:xfrm>
            <a:off x="1088558" y="1236607"/>
            <a:ext cx="4815854" cy="5251269"/>
          </a:xfrm>
        </p:spPr>
        <p:txBody>
          <a:bodyPr>
            <a:normAutofit lnSpcReduction="10000"/>
          </a:bodyPr>
          <a:lstStyle/>
          <a:p>
            <a:r>
              <a:rPr lang="en-US" dirty="0" smtClean="0">
                <a:latin typeface="Californian FB" panose="0207040306080B030204" pitchFamily="18" charset="0"/>
              </a:rPr>
              <a:t>Program </a:t>
            </a:r>
            <a:r>
              <a:rPr lang="en-US" dirty="0" smtClean="0">
                <a:latin typeface="Californian FB" panose="0207040306080B030204" pitchFamily="18" charset="0"/>
              </a:rPr>
              <a:t>director for a college</a:t>
            </a:r>
          </a:p>
          <a:p>
            <a:r>
              <a:rPr lang="en-US" dirty="0" smtClean="0">
                <a:latin typeface="Californian FB" panose="0207040306080B030204" pitchFamily="18" charset="0"/>
              </a:rPr>
              <a:t>Training specialist for a non-profit organization</a:t>
            </a:r>
          </a:p>
          <a:p>
            <a:r>
              <a:rPr lang="en-US" dirty="0" smtClean="0">
                <a:latin typeface="Californian FB" panose="0207040306080B030204" pitchFamily="18" charset="0"/>
              </a:rPr>
              <a:t>Research Project Manager for a state agency</a:t>
            </a:r>
          </a:p>
          <a:p>
            <a:r>
              <a:rPr lang="en-US" dirty="0" smtClean="0">
                <a:latin typeface="Californian FB" panose="0207040306080B030204" pitchFamily="18" charset="0"/>
              </a:rPr>
              <a:t>Public Affairs Manager for a non-profit agency</a:t>
            </a:r>
          </a:p>
          <a:p>
            <a:r>
              <a:rPr lang="en-US" dirty="0" smtClean="0">
                <a:latin typeface="Californian FB" panose="0207040306080B030204" pitchFamily="18" charset="0"/>
              </a:rPr>
              <a:t>Senior Research Analyst</a:t>
            </a:r>
          </a:p>
          <a:p>
            <a:r>
              <a:rPr lang="en-US" dirty="0" smtClean="0">
                <a:latin typeface="Californian FB" panose="0207040306080B030204" pitchFamily="18" charset="0"/>
              </a:rPr>
              <a:t>Executive Director for a non-profit</a:t>
            </a:r>
          </a:p>
          <a:p>
            <a:r>
              <a:rPr lang="en-US" dirty="0" smtClean="0">
                <a:latin typeface="Californian FB" panose="0207040306080B030204" pitchFamily="18" charset="0"/>
              </a:rPr>
              <a:t>Urban </a:t>
            </a:r>
            <a:r>
              <a:rPr lang="en-US" dirty="0" smtClean="0">
                <a:latin typeface="Californian FB" panose="0207040306080B030204" pitchFamily="18" charset="0"/>
              </a:rPr>
              <a:t>Planner</a:t>
            </a:r>
          </a:p>
          <a:p>
            <a:r>
              <a:rPr lang="en-US" dirty="0" smtClean="0">
                <a:latin typeface="Californian FB" panose="0207040306080B030204" pitchFamily="18" charset="0"/>
              </a:rPr>
              <a:t>Legislative Analyst</a:t>
            </a:r>
          </a:p>
          <a:p>
            <a:r>
              <a:rPr lang="en-US" dirty="0" smtClean="0">
                <a:latin typeface="Californian FB" panose="0207040306080B030204" pitchFamily="18" charset="0"/>
              </a:rPr>
              <a:t>City Mayor</a:t>
            </a:r>
          </a:p>
          <a:p>
            <a:r>
              <a:rPr lang="en-US" dirty="0" smtClean="0">
                <a:latin typeface="Californian FB" panose="0207040306080B030204" pitchFamily="18" charset="0"/>
              </a:rPr>
              <a:t>Director of Admissions</a:t>
            </a:r>
          </a:p>
          <a:p>
            <a:r>
              <a:rPr lang="en-US" dirty="0" smtClean="0">
                <a:latin typeface="Californian FB" panose="0207040306080B030204" pitchFamily="18" charset="0"/>
              </a:rPr>
              <a:t>Assistant Director for a graduate program</a:t>
            </a:r>
          </a:p>
          <a:p>
            <a:r>
              <a:rPr lang="en-US" dirty="0" smtClean="0">
                <a:latin typeface="Californian FB" panose="0207040306080B030204" pitchFamily="18" charset="0"/>
              </a:rPr>
              <a:t>Historic Preservation Planner</a:t>
            </a:r>
          </a:p>
          <a:p>
            <a:r>
              <a:rPr lang="en-US" dirty="0" smtClean="0">
                <a:latin typeface="Californian FB" panose="0207040306080B030204" pitchFamily="18" charset="0"/>
              </a:rPr>
              <a:t>Budget Forecast </a:t>
            </a:r>
            <a:r>
              <a:rPr lang="en-US" dirty="0" smtClean="0">
                <a:latin typeface="Californian FB" panose="0207040306080B030204" pitchFamily="18" charset="0"/>
              </a:rPr>
              <a:t>Analyst</a:t>
            </a:r>
          </a:p>
          <a:p>
            <a:pPr lvl="1"/>
            <a:endParaRPr lang="en-US" sz="1400" dirty="0" smtClean="0">
              <a:latin typeface="Californian FB" panose="0207040306080B030204" pitchFamily="18" charset="0"/>
            </a:endParaRPr>
          </a:p>
          <a:p>
            <a:pPr lvl="1"/>
            <a:endParaRPr lang="en-US" sz="1400" dirty="0" smtClean="0">
              <a:latin typeface="Californian FB" panose="0207040306080B030204" pitchFamily="18" charset="0"/>
            </a:endParaRPr>
          </a:p>
          <a:p>
            <a:endParaRPr lang="en-US" sz="1400" dirty="0">
              <a:latin typeface="Californian FB" panose="0207040306080B030204" pitchFamily="18" charset="0"/>
            </a:endParaRPr>
          </a:p>
        </p:txBody>
      </p:sp>
      <p:pic>
        <p:nvPicPr>
          <p:cNvPr id="1026" name="Picture 2" descr="Brandon Anderson, MPA 2018"/>
          <p:cNvPicPr>
            <a:picLocks noGrp="1" noChangeAspect="1" noChangeArrowheads="1"/>
          </p:cNvPicPr>
          <p:nvPr>
            <p:ph sz="half" idx="2"/>
          </p:nvPr>
        </p:nvPicPr>
        <p:blipFill rotWithShape="1">
          <a:blip r:embed="rId2">
            <a:extLst>
              <a:ext uri="{28A0092B-C50C-407E-A947-70E740481C1C}">
                <a14:useLocalDpi xmlns:a14="http://schemas.microsoft.com/office/drawing/2010/main" val="0"/>
              </a:ext>
            </a:extLst>
          </a:blip>
          <a:srcRect l="6827" r="17458"/>
          <a:stretch/>
        </p:blipFill>
        <p:spPr bwMode="auto">
          <a:xfrm>
            <a:off x="6714311" y="1140807"/>
            <a:ext cx="2124891" cy="2095905"/>
          </a:xfrm>
          <a:prstGeom prst="rect">
            <a:avLst/>
          </a:prstGeom>
          <a:noFill/>
          <a:extLst>
            <a:ext uri="{909E8E84-426E-40DD-AFC4-6F175D3DCCD1}">
              <a14:hiddenFill xmlns:a14="http://schemas.microsoft.com/office/drawing/2010/main">
                <a:solidFill>
                  <a:srgbClr val="FFFFFF"/>
                </a:solidFill>
              </a14:hiddenFill>
            </a:ext>
          </a:extLst>
        </p:spPr>
      </p:pic>
      <p:sp>
        <p:nvSpPr>
          <p:cNvPr id="5" name="Rectangle 4"/>
          <p:cNvSpPr/>
          <p:nvPr/>
        </p:nvSpPr>
        <p:spPr>
          <a:xfrm>
            <a:off x="8880996" y="818045"/>
            <a:ext cx="2898628" cy="2831544"/>
          </a:xfrm>
          <a:prstGeom prst="rect">
            <a:avLst/>
          </a:prstGeom>
        </p:spPr>
        <p:txBody>
          <a:bodyPr wrap="square">
            <a:spAutoFit/>
          </a:bodyPr>
          <a:lstStyle/>
          <a:p>
            <a:r>
              <a:rPr lang="en-US" dirty="0">
                <a:solidFill>
                  <a:srgbClr val="000000"/>
                </a:solidFill>
                <a:latin typeface="Californian FB" panose="0207040306080B030204" pitchFamily="18" charset="0"/>
              </a:rPr>
              <a:t>Brandon Anderson </a:t>
            </a:r>
            <a:r>
              <a:rPr lang="en-US" dirty="0" smtClean="0">
                <a:solidFill>
                  <a:srgbClr val="000000"/>
                </a:solidFill>
                <a:latin typeface="Californian FB" panose="0207040306080B030204" pitchFamily="18" charset="0"/>
              </a:rPr>
              <a:t>(2018</a:t>
            </a:r>
            <a:r>
              <a:rPr lang="en-US" dirty="0">
                <a:solidFill>
                  <a:srgbClr val="000000"/>
                </a:solidFill>
                <a:latin typeface="Californian FB" panose="0207040306080B030204" pitchFamily="18" charset="0"/>
              </a:rPr>
              <a:t>)</a:t>
            </a:r>
            <a:r>
              <a:rPr lang="en-US" sz="1400" dirty="0">
                <a:solidFill>
                  <a:srgbClr val="000000"/>
                </a:solidFill>
                <a:latin typeface="Californian FB" panose="0207040306080B030204" pitchFamily="18" charset="0"/>
              </a:rPr>
              <a:t> </a:t>
            </a:r>
            <a:r>
              <a:rPr lang="en-US" sz="1400" dirty="0" smtClean="0">
                <a:solidFill>
                  <a:srgbClr val="000000"/>
                </a:solidFill>
                <a:latin typeface="Californian FB" panose="0207040306080B030204" pitchFamily="18" charset="0"/>
              </a:rPr>
              <a:t> </a:t>
            </a:r>
            <a:r>
              <a:rPr lang="en-US" sz="1600" dirty="0">
                <a:solidFill>
                  <a:srgbClr val="000000"/>
                </a:solidFill>
                <a:latin typeface="Californian FB" panose="0207040306080B030204" pitchFamily="18" charset="0"/>
              </a:rPr>
              <a:t>recently hired as the Legislative Director for the Society of Professional Engineering Employees in Aerospace (SPEEA</a:t>
            </a:r>
            <a:r>
              <a:rPr lang="en-US" sz="1600" dirty="0" smtClean="0">
                <a:solidFill>
                  <a:srgbClr val="000000"/>
                </a:solidFill>
                <a:latin typeface="Californian FB" panose="0207040306080B030204" pitchFamily="18" charset="0"/>
              </a:rPr>
              <a:t>).  Brandon </a:t>
            </a:r>
            <a:r>
              <a:rPr lang="en-US" sz="1600" dirty="0">
                <a:solidFill>
                  <a:srgbClr val="000000"/>
                </a:solidFill>
                <a:latin typeface="Californian FB" panose="0207040306080B030204" pitchFamily="18" charset="0"/>
              </a:rPr>
              <a:t>will partner with the national and regional Legislative </a:t>
            </a:r>
            <a:r>
              <a:rPr lang="en-US" sz="1600" dirty="0" smtClean="0">
                <a:solidFill>
                  <a:srgbClr val="000000"/>
                </a:solidFill>
                <a:latin typeface="Californian FB" panose="0207040306080B030204" pitchFamily="18" charset="0"/>
              </a:rPr>
              <a:t>&amp; </a:t>
            </a:r>
            <a:r>
              <a:rPr lang="en-US" sz="1600" dirty="0">
                <a:solidFill>
                  <a:srgbClr val="000000"/>
                </a:solidFill>
                <a:latin typeface="Californian FB" panose="0207040306080B030204" pitchFamily="18" charset="0"/>
              </a:rPr>
              <a:t>Public Affairs committees to represent SPEEA on several legislative issues at the </a:t>
            </a:r>
            <a:r>
              <a:rPr lang="en-US" sz="1600" dirty="0" smtClean="0">
                <a:solidFill>
                  <a:srgbClr val="000000"/>
                </a:solidFill>
                <a:latin typeface="Californian FB" panose="0207040306080B030204" pitchFamily="18" charset="0"/>
              </a:rPr>
              <a:t>state &amp; </a:t>
            </a:r>
            <a:r>
              <a:rPr lang="en-US" sz="1600" dirty="0">
                <a:solidFill>
                  <a:srgbClr val="000000"/>
                </a:solidFill>
                <a:latin typeface="Californian FB" panose="0207040306080B030204" pitchFamily="18" charset="0"/>
              </a:rPr>
              <a:t>federal level.</a:t>
            </a:r>
            <a:endParaRPr lang="en-US" sz="1600" b="0" i="0" dirty="0">
              <a:solidFill>
                <a:srgbClr val="000000"/>
              </a:solidFill>
              <a:effectLst/>
              <a:latin typeface="Californian FB" panose="0207040306080B030204" pitchFamily="18" charset="0"/>
            </a:endParaRPr>
          </a:p>
        </p:txBody>
      </p:sp>
      <p:pic>
        <p:nvPicPr>
          <p:cNvPr id="1036" name="Picture 12" descr="Samantha Porter pictur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654733" y="4067288"/>
            <a:ext cx="2124891" cy="2095501"/>
          </a:xfrm>
          <a:prstGeom prst="rect">
            <a:avLst/>
          </a:prstGeom>
          <a:noFill/>
          <a:extLst>
            <a:ext uri="{909E8E84-426E-40DD-AFC4-6F175D3DCCD1}">
              <a14:hiddenFill xmlns:a14="http://schemas.microsoft.com/office/drawing/2010/main">
                <a:solidFill>
                  <a:srgbClr val="FFFFFF"/>
                </a:solidFill>
              </a14:hiddenFill>
            </a:ext>
          </a:extLst>
        </p:spPr>
      </p:pic>
      <p:sp>
        <p:nvSpPr>
          <p:cNvPr id="10" name="Rectangle 9"/>
          <p:cNvSpPr/>
          <p:nvPr/>
        </p:nvSpPr>
        <p:spPr>
          <a:xfrm>
            <a:off x="6635931" y="4180505"/>
            <a:ext cx="2882542" cy="2092881"/>
          </a:xfrm>
          <a:prstGeom prst="rect">
            <a:avLst/>
          </a:prstGeom>
        </p:spPr>
        <p:txBody>
          <a:bodyPr wrap="square">
            <a:spAutoFit/>
          </a:bodyPr>
          <a:lstStyle/>
          <a:p>
            <a:pPr algn="r"/>
            <a:r>
              <a:rPr lang="en-US" dirty="0">
                <a:solidFill>
                  <a:srgbClr val="000000"/>
                </a:solidFill>
                <a:latin typeface="Californian FB" panose="0207040306080B030204" pitchFamily="18" charset="0"/>
              </a:rPr>
              <a:t>Samantha Porter (</a:t>
            </a:r>
            <a:r>
              <a:rPr lang="en-US" dirty="0" smtClean="0">
                <a:solidFill>
                  <a:srgbClr val="000000"/>
                </a:solidFill>
                <a:latin typeface="Californian FB" panose="0207040306080B030204" pitchFamily="18" charset="0"/>
              </a:rPr>
              <a:t>2017</a:t>
            </a:r>
            <a:r>
              <a:rPr lang="en-US" dirty="0">
                <a:solidFill>
                  <a:srgbClr val="000000"/>
                </a:solidFill>
                <a:latin typeface="Californian FB" panose="0207040306080B030204" pitchFamily="18" charset="0"/>
              </a:rPr>
              <a:t>) </a:t>
            </a:r>
            <a:endParaRPr lang="en-US" dirty="0" smtClean="0">
              <a:solidFill>
                <a:srgbClr val="000000"/>
              </a:solidFill>
              <a:latin typeface="Californian FB" panose="0207040306080B030204" pitchFamily="18" charset="0"/>
            </a:endParaRPr>
          </a:p>
          <a:p>
            <a:pPr algn="r"/>
            <a:r>
              <a:rPr lang="en-US" sz="1600" dirty="0" smtClean="0">
                <a:solidFill>
                  <a:srgbClr val="000000"/>
                </a:solidFill>
                <a:latin typeface="Californian FB" panose="0207040306080B030204" pitchFamily="18" charset="0"/>
              </a:rPr>
              <a:t>is </a:t>
            </a:r>
            <a:r>
              <a:rPr lang="en-US" sz="1600" dirty="0">
                <a:solidFill>
                  <a:srgbClr val="000000"/>
                </a:solidFill>
                <a:latin typeface="Californian FB" panose="0207040306080B030204" pitchFamily="18" charset="0"/>
              </a:rPr>
              <a:t>a Legislative Analyst with the King County Council. </a:t>
            </a:r>
            <a:r>
              <a:rPr lang="en-US" sz="1600" dirty="0" smtClean="0">
                <a:solidFill>
                  <a:srgbClr val="000000"/>
                </a:solidFill>
                <a:latin typeface="Californian FB" panose="0207040306080B030204" pitchFamily="18" charset="0"/>
              </a:rPr>
              <a:t>I </a:t>
            </a:r>
            <a:r>
              <a:rPr lang="en-US" sz="1600" dirty="0">
                <a:solidFill>
                  <a:srgbClr val="000000"/>
                </a:solidFill>
                <a:latin typeface="Californian FB" panose="0207040306080B030204" pitchFamily="18" charset="0"/>
              </a:rPr>
              <a:t>spoke with her about her background, how she uses the MPA in her current job and received some advice for current MPA students.</a:t>
            </a:r>
            <a:endParaRPr lang="en-US" sz="1600" dirty="0">
              <a:latin typeface="Californian FB" panose="0207040306080B030204" pitchFamily="18" charset="0"/>
            </a:endParaRPr>
          </a:p>
        </p:txBody>
      </p:sp>
    </p:spTree>
    <p:extLst>
      <p:ext uri="{BB962C8B-B14F-4D97-AF65-F5344CB8AC3E}">
        <p14:creationId xmlns:p14="http://schemas.microsoft.com/office/powerpoint/2010/main" val="89721744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59674" y="1416370"/>
            <a:ext cx="4780417" cy="646331"/>
          </a:xfrm>
          <a:prstGeom prst="rect">
            <a:avLst/>
          </a:prstGeom>
        </p:spPr>
        <p:txBody>
          <a:bodyPr wrap="square">
            <a:spAutoFit/>
          </a:bodyPr>
          <a:lstStyle/>
          <a:p>
            <a:r>
              <a:rPr lang="en-US" dirty="0">
                <a:solidFill>
                  <a:srgbClr val="303030"/>
                </a:solidFill>
                <a:latin typeface="Californian FB" panose="0207040306080B030204" pitchFamily="18" charset="0"/>
              </a:rPr>
              <a:t>Caitlyn Jekel </a:t>
            </a:r>
            <a:r>
              <a:rPr lang="en-US" dirty="0" smtClean="0">
                <a:solidFill>
                  <a:srgbClr val="303030"/>
                </a:solidFill>
                <a:latin typeface="Californian FB" panose="0207040306080B030204" pitchFamily="18" charset="0"/>
              </a:rPr>
              <a:t>(2014</a:t>
            </a:r>
            <a:r>
              <a:rPr lang="en-US" dirty="0">
                <a:solidFill>
                  <a:srgbClr val="303030"/>
                </a:solidFill>
                <a:latin typeface="Californian FB" panose="0207040306080B030204" pitchFamily="18" charset="0"/>
              </a:rPr>
              <a:t>) Governor Inslee's New Senior Policy Labor Advisor</a:t>
            </a:r>
            <a:endParaRPr lang="en-US" b="0" i="0" dirty="0">
              <a:solidFill>
                <a:srgbClr val="303030"/>
              </a:solidFill>
              <a:effectLst/>
              <a:latin typeface="Californian FB" panose="0207040306080B030204" pitchFamily="18" charset="0"/>
            </a:endParaRPr>
          </a:p>
        </p:txBody>
      </p:sp>
      <p:pic>
        <p:nvPicPr>
          <p:cNvPr id="4098" name="Picture 2" descr="Caitlin Jekel pic"/>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93544" y="2355318"/>
            <a:ext cx="2255519" cy="3005159"/>
          </a:xfrm>
          <a:prstGeom prst="rect">
            <a:avLst/>
          </a:prstGeom>
          <a:noFill/>
          <a:extLst>
            <a:ext uri="{909E8E84-426E-40DD-AFC4-6F175D3DCCD1}">
              <a14:hiddenFill xmlns:a14="http://schemas.microsoft.com/office/drawing/2010/main">
                <a:solidFill>
                  <a:srgbClr val="FFFFFF"/>
                </a:solidFill>
              </a14:hiddenFill>
            </a:ext>
          </a:extLst>
        </p:spPr>
      </p:pic>
      <p:sp>
        <p:nvSpPr>
          <p:cNvPr id="3" name="Rectangle 2"/>
          <p:cNvSpPr/>
          <p:nvPr/>
        </p:nvSpPr>
        <p:spPr>
          <a:xfrm>
            <a:off x="3178239" y="3182495"/>
            <a:ext cx="2934790" cy="3046988"/>
          </a:xfrm>
          <a:prstGeom prst="rect">
            <a:avLst/>
          </a:prstGeom>
        </p:spPr>
        <p:txBody>
          <a:bodyPr wrap="square">
            <a:spAutoFit/>
          </a:bodyPr>
          <a:lstStyle/>
          <a:p>
            <a:endParaRPr lang="en-US" sz="1600" dirty="0">
              <a:solidFill>
                <a:srgbClr val="000000"/>
              </a:solidFill>
              <a:latin typeface="Californian FB" panose="0207040306080B030204" pitchFamily="18" charset="0"/>
            </a:endParaRPr>
          </a:p>
          <a:p>
            <a:r>
              <a:rPr lang="en-US" sz="1600" dirty="0">
                <a:solidFill>
                  <a:srgbClr val="000000"/>
                </a:solidFill>
                <a:latin typeface="Californian FB" panose="0207040306080B030204" pitchFamily="18" charset="0"/>
              </a:rPr>
              <a:t>Jekel, who was the former director for the Washington State Labor Council, AFL-CIO will perform policy planning, analysis, development and implementation consistent with the governor's priorities, and work closely with union organizations, businesses, state agencies and legislators on various labor issues. </a:t>
            </a:r>
            <a:endParaRPr lang="en-US" sz="1600" b="0" i="0" dirty="0">
              <a:solidFill>
                <a:srgbClr val="000000"/>
              </a:solidFill>
              <a:effectLst/>
              <a:latin typeface="Californian FB" panose="0207040306080B030204" pitchFamily="18" charset="0"/>
            </a:endParaRPr>
          </a:p>
        </p:txBody>
      </p:sp>
      <p:sp>
        <p:nvSpPr>
          <p:cNvPr id="4" name="TextBox 3"/>
          <p:cNvSpPr txBox="1"/>
          <p:nvPr/>
        </p:nvSpPr>
        <p:spPr>
          <a:xfrm>
            <a:off x="3178239" y="1706251"/>
            <a:ext cx="2800623" cy="1815882"/>
          </a:xfrm>
          <a:prstGeom prst="rect">
            <a:avLst/>
          </a:prstGeom>
          <a:noFill/>
        </p:spPr>
        <p:txBody>
          <a:bodyPr wrap="square" rtlCol="0">
            <a:spAutoFit/>
          </a:bodyPr>
          <a:lstStyle/>
          <a:p>
            <a:r>
              <a:rPr lang="en-US" sz="1600" dirty="0" smtClean="0">
                <a:latin typeface="Californian FB" panose="0207040306080B030204" pitchFamily="18" charset="0"/>
              </a:rPr>
              <a:t>“I have regularly relied on my colleagues, </a:t>
            </a:r>
            <a:r>
              <a:rPr lang="en-US" sz="1600" dirty="0">
                <a:solidFill>
                  <a:srgbClr val="000000"/>
                </a:solidFill>
                <a:latin typeface="Californian FB" panose="0207040306080B030204" pitchFamily="18" charset="0"/>
              </a:rPr>
              <a:t>faculty and students-from Evergreen's MPA </a:t>
            </a:r>
            <a:r>
              <a:rPr lang="en-US" sz="1600" dirty="0" smtClean="0">
                <a:solidFill>
                  <a:srgbClr val="000000"/>
                </a:solidFill>
                <a:latin typeface="Californian FB" panose="0207040306080B030204" pitchFamily="18" charset="0"/>
              </a:rPr>
              <a:t>program, with </a:t>
            </a:r>
            <a:r>
              <a:rPr lang="en-US" sz="1600" dirty="0">
                <a:solidFill>
                  <a:srgbClr val="000000"/>
                </a:solidFill>
                <a:latin typeface="Californian FB" panose="0207040306080B030204" pitchFamily="18" charset="0"/>
              </a:rPr>
              <a:t>many engaged throughout state service, I expect to cross paths even more in this new </a:t>
            </a:r>
            <a:r>
              <a:rPr lang="en-US" sz="1600" dirty="0" smtClean="0">
                <a:solidFill>
                  <a:srgbClr val="000000"/>
                </a:solidFill>
                <a:latin typeface="Californian FB" panose="0207040306080B030204" pitchFamily="18" charset="0"/>
              </a:rPr>
              <a:t>role”. </a:t>
            </a:r>
            <a:endParaRPr lang="en-US" sz="1600" dirty="0">
              <a:latin typeface="Californian FB" panose="0207040306080B030204" pitchFamily="18" charset="0"/>
            </a:endParaRPr>
          </a:p>
        </p:txBody>
      </p:sp>
      <p:pic>
        <p:nvPicPr>
          <p:cNvPr id="4100" name="Picture 4" descr="Destiny pic"/>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479001" y="551569"/>
            <a:ext cx="2364645" cy="2639929"/>
          </a:xfrm>
          <a:prstGeom prst="rect">
            <a:avLst/>
          </a:prstGeom>
          <a:noFill/>
          <a:extLst>
            <a:ext uri="{909E8E84-426E-40DD-AFC4-6F175D3DCCD1}">
              <a14:hiddenFill xmlns:a14="http://schemas.microsoft.com/office/drawing/2010/main">
                <a:solidFill>
                  <a:srgbClr val="FFFFFF"/>
                </a:solidFill>
              </a14:hiddenFill>
            </a:ext>
          </a:extLst>
        </p:spPr>
      </p:pic>
      <p:sp>
        <p:nvSpPr>
          <p:cNvPr id="5" name="Rectangle 4"/>
          <p:cNvSpPr/>
          <p:nvPr/>
        </p:nvSpPr>
        <p:spPr>
          <a:xfrm>
            <a:off x="6731786" y="933836"/>
            <a:ext cx="2747216" cy="1661993"/>
          </a:xfrm>
          <a:prstGeom prst="rect">
            <a:avLst/>
          </a:prstGeom>
        </p:spPr>
        <p:txBody>
          <a:bodyPr wrap="square">
            <a:spAutoFit/>
          </a:bodyPr>
          <a:lstStyle/>
          <a:p>
            <a:pPr algn="r"/>
            <a:r>
              <a:rPr lang="en-US" dirty="0">
                <a:latin typeface="Californian FB" panose="0207040306080B030204" pitchFamily="18" charset="0"/>
              </a:rPr>
              <a:t>Destiny </a:t>
            </a:r>
            <a:r>
              <a:rPr lang="en-US" dirty="0" smtClean="0">
                <a:latin typeface="Californian FB" panose="0207040306080B030204" pitchFamily="18" charset="0"/>
              </a:rPr>
              <a:t>Petroske (2016) </a:t>
            </a:r>
          </a:p>
          <a:p>
            <a:pPr algn="r"/>
            <a:r>
              <a:rPr lang="en-US" dirty="0" smtClean="0">
                <a:latin typeface="Californian FB" panose="0207040306080B030204" pitchFamily="18" charset="0"/>
              </a:rPr>
              <a:t>Dean </a:t>
            </a:r>
            <a:r>
              <a:rPr lang="en-US" dirty="0">
                <a:latin typeface="Californian FB" panose="0207040306080B030204" pitchFamily="18" charset="0"/>
              </a:rPr>
              <a:t>of Academics </a:t>
            </a:r>
            <a:r>
              <a:rPr lang="en-US" dirty="0" smtClean="0">
                <a:latin typeface="Californian FB" panose="0207040306080B030204" pitchFamily="18" charset="0"/>
              </a:rPr>
              <a:t>&amp; </a:t>
            </a:r>
            <a:r>
              <a:rPr lang="en-US" dirty="0">
                <a:latin typeface="Californian FB" panose="0207040306080B030204" pitchFamily="18" charset="0"/>
              </a:rPr>
              <a:t>Distance </a:t>
            </a:r>
            <a:r>
              <a:rPr lang="en-US" dirty="0" smtClean="0">
                <a:latin typeface="Californian FB" panose="0207040306080B030204" pitchFamily="18" charset="0"/>
              </a:rPr>
              <a:t>Learning</a:t>
            </a:r>
            <a:r>
              <a:rPr lang="en-US" sz="1600" dirty="0" smtClean="0">
                <a:latin typeface="Californian FB" panose="0207040306080B030204" pitchFamily="18" charset="0"/>
              </a:rPr>
              <a:t>  “</a:t>
            </a:r>
            <a:r>
              <a:rPr lang="en-US" sz="1600" dirty="0" smtClean="0">
                <a:solidFill>
                  <a:srgbClr val="000000"/>
                </a:solidFill>
                <a:latin typeface="Californian FB" panose="0207040306080B030204" pitchFamily="18" charset="0"/>
              </a:rPr>
              <a:t>I earned my associates degree from </a:t>
            </a:r>
            <a:r>
              <a:rPr lang="en-US" sz="1600" dirty="0">
                <a:solidFill>
                  <a:srgbClr val="000000"/>
                </a:solidFill>
                <a:latin typeface="Californian FB" panose="0207040306080B030204" pitchFamily="18" charset="0"/>
              </a:rPr>
              <a:t>Northwest Indian College in Native Studies </a:t>
            </a:r>
            <a:r>
              <a:rPr lang="en-US" sz="1600" dirty="0" smtClean="0">
                <a:solidFill>
                  <a:srgbClr val="000000"/>
                </a:solidFill>
                <a:latin typeface="Californian FB" panose="0207040306080B030204" pitchFamily="18" charset="0"/>
              </a:rPr>
              <a:t>Leadership</a:t>
            </a:r>
            <a:endParaRPr lang="en-US" sz="1600" dirty="0">
              <a:latin typeface="Californian FB" panose="0207040306080B030204" pitchFamily="18" charset="0"/>
            </a:endParaRPr>
          </a:p>
        </p:txBody>
      </p:sp>
      <p:sp>
        <p:nvSpPr>
          <p:cNvPr id="7" name="TextBox 6"/>
          <p:cNvSpPr txBox="1"/>
          <p:nvPr/>
        </p:nvSpPr>
        <p:spPr>
          <a:xfrm>
            <a:off x="4963886" y="164924"/>
            <a:ext cx="1999265" cy="430887"/>
          </a:xfrm>
          <a:prstGeom prst="rect">
            <a:avLst/>
          </a:prstGeom>
          <a:noFill/>
        </p:spPr>
        <p:txBody>
          <a:bodyPr wrap="none" rtlCol="0">
            <a:spAutoFit/>
          </a:bodyPr>
          <a:lstStyle/>
          <a:p>
            <a:r>
              <a:rPr lang="en-US" sz="2200" dirty="0" smtClean="0">
                <a:latin typeface="Californian FB" panose="0207040306080B030204" pitchFamily="18" charset="0"/>
              </a:rPr>
              <a:t>‘Be The Change</a:t>
            </a:r>
            <a:r>
              <a:rPr lang="en-US" sz="2000" dirty="0" smtClean="0">
                <a:latin typeface="Californian FB" panose="0207040306080B030204" pitchFamily="18" charset="0"/>
              </a:rPr>
              <a:t>’</a:t>
            </a:r>
            <a:endParaRPr lang="en-US" sz="2000" dirty="0">
              <a:latin typeface="Californian FB" panose="0207040306080B030204" pitchFamily="18" charset="0"/>
            </a:endParaRPr>
          </a:p>
        </p:txBody>
      </p:sp>
      <p:pic>
        <p:nvPicPr>
          <p:cNvPr id="10" name="Picture 2" descr="The Evergreen State College—Olympia, Washington"/>
          <p:cNvPicPr>
            <a:picLocks noChangeAspect="1" noChangeArrowheads="1"/>
          </p:cNvPicPr>
          <p:nvPr/>
        </p:nvPicPr>
        <p:blipFill rotWithShape="1">
          <a:blip r:embed="rId4">
            <a:extLst>
              <a:ext uri="{28A0092B-C50C-407E-A947-70E740481C1C}">
                <a14:useLocalDpi xmlns:a14="http://schemas.microsoft.com/office/drawing/2010/main" val="0"/>
              </a:ext>
            </a:extLst>
          </a:blip>
          <a:srcRect t="3517" r="74668" b="-3517"/>
          <a:stretch/>
        </p:blipFill>
        <p:spPr bwMode="auto">
          <a:xfrm>
            <a:off x="5479058" y="680045"/>
            <a:ext cx="968919" cy="982475"/>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6" descr="https://external-sea1-1.xx.fbcdn.net/safe_image.php?d=AQC23EO2P-GLzu-5&amp;w=476&amp;h=249&amp;url=https%3A%2F%2Fmedia.bizj.us%2Fview%2Fimg%2F11450599%2F24-kristin-masteller%2A1200xx3256-1836-0-42.jpg&amp;cfs=1&amp;upscale=1&amp;fallback=news_d_placeholder_publisher&amp;_nc_hash=AQC6ojTU6oH8rWFx"/>
          <p:cNvPicPr>
            <a:picLocks noChangeAspect="1" noChangeArrowheads="1"/>
          </p:cNvPicPr>
          <p:nvPr/>
        </p:nvPicPr>
        <p:blipFill rotWithShape="1">
          <a:blip r:embed="rId5">
            <a:extLst>
              <a:ext uri="{28A0092B-C50C-407E-A947-70E740481C1C}">
                <a14:useLocalDpi xmlns:a14="http://schemas.microsoft.com/office/drawing/2010/main" val="0"/>
              </a:ext>
            </a:extLst>
          </a:blip>
          <a:srcRect l="19618" r="19878"/>
          <a:stretch/>
        </p:blipFill>
        <p:spPr bwMode="auto">
          <a:xfrm>
            <a:off x="6447977" y="4055357"/>
            <a:ext cx="2740283" cy="2046520"/>
          </a:xfrm>
          <a:prstGeom prst="rect">
            <a:avLst/>
          </a:prstGeom>
          <a:noFill/>
          <a:extLst>
            <a:ext uri="{909E8E84-426E-40DD-AFC4-6F175D3DCCD1}">
              <a14:hiddenFill xmlns:a14="http://schemas.microsoft.com/office/drawing/2010/main">
                <a:solidFill>
                  <a:srgbClr val="FFFFFF"/>
                </a:solidFill>
              </a14:hiddenFill>
            </a:ext>
          </a:extLst>
        </p:spPr>
      </p:pic>
      <p:sp>
        <p:nvSpPr>
          <p:cNvPr id="12" name="Rectangle 11"/>
          <p:cNvSpPr/>
          <p:nvPr/>
        </p:nvSpPr>
        <p:spPr>
          <a:xfrm>
            <a:off x="9118588" y="4191308"/>
            <a:ext cx="2774962" cy="1846659"/>
          </a:xfrm>
          <a:prstGeom prst="rect">
            <a:avLst/>
          </a:prstGeom>
        </p:spPr>
        <p:txBody>
          <a:bodyPr wrap="square">
            <a:spAutoFit/>
          </a:bodyPr>
          <a:lstStyle/>
          <a:p>
            <a:r>
              <a:rPr lang="en-US" dirty="0" smtClean="0">
                <a:solidFill>
                  <a:srgbClr val="1C1E21"/>
                </a:solidFill>
                <a:latin typeface="Californian FB" panose="0207040306080B030204" pitchFamily="18" charset="0"/>
              </a:rPr>
              <a:t>Kristin Masteller (2012)</a:t>
            </a:r>
            <a:r>
              <a:rPr lang="en-US" sz="1400" dirty="0" smtClean="0">
                <a:solidFill>
                  <a:srgbClr val="1C1E21"/>
                </a:solidFill>
                <a:latin typeface="Californian FB" panose="0207040306080B030204" pitchFamily="18" charset="0"/>
              </a:rPr>
              <a:t> </a:t>
            </a:r>
            <a:r>
              <a:rPr lang="en-US" sz="1600" dirty="0" smtClean="0">
                <a:solidFill>
                  <a:srgbClr val="1C1E21"/>
                </a:solidFill>
                <a:latin typeface="Californian FB" panose="0207040306080B030204" pitchFamily="18" charset="0"/>
              </a:rPr>
              <a:t>makes the list of 40 under 40 in the </a:t>
            </a:r>
            <a:r>
              <a:rPr lang="en-US" sz="1600" i="1" dirty="0" smtClean="0">
                <a:latin typeface="Californian FB" panose="0207040306080B030204" pitchFamily="18" charset="0"/>
              </a:rPr>
              <a:t>Puget Sound Business Journal</a:t>
            </a:r>
            <a:r>
              <a:rPr lang="en-US" sz="1600" dirty="0" smtClean="0">
                <a:solidFill>
                  <a:srgbClr val="1C1E21"/>
                </a:solidFill>
                <a:latin typeface="Californian FB" panose="0207040306080B030204" pitchFamily="18" charset="0"/>
              </a:rPr>
              <a:t>.</a:t>
            </a:r>
          </a:p>
          <a:p>
            <a:r>
              <a:rPr lang="en-US" sz="1600" dirty="0" smtClean="0">
                <a:solidFill>
                  <a:srgbClr val="1C1E21"/>
                </a:solidFill>
                <a:latin typeface="Californian FB" panose="0207040306080B030204" pitchFamily="18" charset="0"/>
              </a:rPr>
              <a:t>"My MPA and experience in the program definitely helped launch my career!” Masteller says.</a:t>
            </a:r>
            <a:endParaRPr lang="en-US" sz="1600" b="0" i="0" dirty="0">
              <a:solidFill>
                <a:srgbClr val="1C1E21"/>
              </a:solidFill>
              <a:effectLst/>
              <a:latin typeface="Californian FB" panose="0207040306080B030204" pitchFamily="18" charset="0"/>
            </a:endParaRPr>
          </a:p>
        </p:txBody>
      </p:sp>
    </p:spTree>
    <p:extLst>
      <p:ext uri="{BB962C8B-B14F-4D97-AF65-F5344CB8AC3E}">
        <p14:creationId xmlns:p14="http://schemas.microsoft.com/office/powerpoint/2010/main" val="368044987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4" descr="Image may contain: 6 people, people smiling, people standing, suit, outdoor and nature"/>
          <p:cNvPicPr>
            <a:picLocks noChangeAspect="1" noChangeArrowheads="1"/>
          </p:cNvPicPr>
          <p:nvPr/>
        </p:nvPicPr>
        <p:blipFill rotWithShape="1">
          <a:blip r:embed="rId2">
            <a:extLst>
              <a:ext uri="{28A0092B-C50C-407E-A947-70E740481C1C}">
                <a14:useLocalDpi xmlns:a14="http://schemas.microsoft.com/office/drawing/2010/main" val="0"/>
              </a:ext>
            </a:extLst>
          </a:blip>
          <a:srcRect l="16193" t="9971" r="3143" b="34939"/>
          <a:stretch/>
        </p:blipFill>
        <p:spPr bwMode="auto">
          <a:xfrm>
            <a:off x="1463036" y="3827404"/>
            <a:ext cx="4917270" cy="2595154"/>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3"/>
          <p:cNvSpPr/>
          <p:nvPr/>
        </p:nvSpPr>
        <p:spPr>
          <a:xfrm>
            <a:off x="1907177" y="831322"/>
            <a:ext cx="5364495" cy="2554545"/>
          </a:xfrm>
          <a:prstGeom prst="rect">
            <a:avLst/>
          </a:prstGeom>
        </p:spPr>
        <p:txBody>
          <a:bodyPr wrap="square">
            <a:spAutoFit/>
          </a:bodyPr>
          <a:lstStyle/>
          <a:p>
            <a:pPr algn="r"/>
            <a:r>
              <a:rPr lang="en-US" sz="1600" dirty="0" smtClean="0">
                <a:solidFill>
                  <a:srgbClr val="000000"/>
                </a:solidFill>
                <a:latin typeface="Californian FB" panose="0207040306080B030204" pitchFamily="18" charset="0"/>
              </a:rPr>
              <a:t>Presenting </a:t>
            </a:r>
            <a:r>
              <a:rPr lang="en-US" sz="1600" dirty="0">
                <a:solidFill>
                  <a:srgbClr val="000000"/>
                </a:solidFill>
                <a:latin typeface="Californian FB" panose="0207040306080B030204" pitchFamily="18" charset="0"/>
              </a:rPr>
              <a:t>on a panel about </a:t>
            </a:r>
            <a:r>
              <a:rPr lang="en-US" sz="1600" b="1" i="1" dirty="0">
                <a:solidFill>
                  <a:srgbClr val="000000"/>
                </a:solidFill>
                <a:latin typeface="Californian FB" panose="0207040306080B030204" pitchFamily="18" charset="0"/>
              </a:rPr>
              <a:t>Indigenous Research Methods</a:t>
            </a:r>
            <a:r>
              <a:rPr lang="en-US" sz="1600" dirty="0">
                <a:solidFill>
                  <a:srgbClr val="000000"/>
                </a:solidFill>
                <a:latin typeface="Californian FB" panose="0207040306080B030204" pitchFamily="18" charset="0"/>
              </a:rPr>
              <a:t> were MPA </a:t>
            </a:r>
            <a:r>
              <a:rPr lang="en-US" sz="1600" dirty="0" smtClean="0">
                <a:solidFill>
                  <a:srgbClr val="000000"/>
                </a:solidFill>
                <a:latin typeface="Californian FB" panose="0207040306080B030204" pitchFamily="18" charset="0"/>
              </a:rPr>
              <a:t>Tribal Governance alumni: [L to R] Destiny Petroske, 2018 (Lummi), Kayla </a:t>
            </a:r>
            <a:r>
              <a:rPr lang="en-US" sz="1600" dirty="0">
                <a:solidFill>
                  <a:srgbClr val="000000"/>
                </a:solidFill>
                <a:latin typeface="Californian FB" panose="0207040306080B030204" pitchFamily="18" charset="0"/>
              </a:rPr>
              <a:t>Kuboyama </a:t>
            </a:r>
            <a:r>
              <a:rPr lang="en-US" sz="1600" dirty="0" smtClean="0">
                <a:solidFill>
                  <a:srgbClr val="000000"/>
                </a:solidFill>
                <a:latin typeface="Californian FB" panose="0207040306080B030204" pitchFamily="18" charset="0"/>
              </a:rPr>
              <a:t>2018 (Native </a:t>
            </a:r>
            <a:r>
              <a:rPr lang="en-US" sz="1600" dirty="0">
                <a:solidFill>
                  <a:srgbClr val="000000"/>
                </a:solidFill>
                <a:latin typeface="Californian FB" panose="0207040306080B030204" pitchFamily="18" charset="0"/>
              </a:rPr>
              <a:t>Hawaiian</a:t>
            </a:r>
            <a:r>
              <a:rPr lang="en-US" sz="1600" dirty="0" smtClean="0">
                <a:solidFill>
                  <a:srgbClr val="000000"/>
                </a:solidFill>
                <a:latin typeface="Californian FB" panose="0207040306080B030204" pitchFamily="18" charset="0"/>
              </a:rPr>
              <a:t>), Carmen Tageant 2018 (Nooksack) &amp; Brandon Morris 2018 (Lummi) </a:t>
            </a:r>
            <a:r>
              <a:rPr lang="en-US" sz="1600" dirty="0">
                <a:solidFill>
                  <a:srgbClr val="000000"/>
                </a:solidFill>
                <a:latin typeface="Californian FB" panose="0207040306080B030204" pitchFamily="18" charset="0"/>
              </a:rPr>
              <a:t>Their research is about “Weaponizing Tradition: Threads of Resistance and Oppression</a:t>
            </a:r>
            <a:r>
              <a:rPr lang="en-US" sz="1600" dirty="0" smtClean="0">
                <a:solidFill>
                  <a:srgbClr val="000000"/>
                </a:solidFill>
                <a:latin typeface="Californian FB" panose="0207040306080B030204" pitchFamily="18" charset="0"/>
              </a:rPr>
              <a:t>”. It </a:t>
            </a:r>
            <a:r>
              <a:rPr lang="en-US" sz="1600" dirty="0">
                <a:solidFill>
                  <a:srgbClr val="000000"/>
                </a:solidFill>
                <a:latin typeface="Californian FB" panose="0207040306080B030204" pitchFamily="18" charset="0"/>
              </a:rPr>
              <a:t>was wonderful to be a part of such an important event and see so many members of our MPA Tribal Governance family. Many thanks to NWIC and Lummi Nation for being gracious hosts and leaders in Indigenous research.</a:t>
            </a:r>
            <a:endParaRPr lang="en-US" sz="1600" b="0" i="0" dirty="0">
              <a:solidFill>
                <a:srgbClr val="000000"/>
              </a:solidFill>
              <a:effectLst/>
              <a:latin typeface="Californian FB" panose="0207040306080B030204" pitchFamily="18" charset="0"/>
            </a:endParaRPr>
          </a:p>
        </p:txBody>
      </p:sp>
      <p:sp>
        <p:nvSpPr>
          <p:cNvPr id="5" name="TextBox 4"/>
          <p:cNvSpPr txBox="1"/>
          <p:nvPr/>
        </p:nvSpPr>
        <p:spPr>
          <a:xfrm>
            <a:off x="4554583" y="117753"/>
            <a:ext cx="2670924" cy="430887"/>
          </a:xfrm>
          <a:prstGeom prst="rect">
            <a:avLst/>
          </a:prstGeom>
          <a:noFill/>
        </p:spPr>
        <p:txBody>
          <a:bodyPr wrap="none" rtlCol="0">
            <a:spAutoFit/>
          </a:bodyPr>
          <a:lstStyle/>
          <a:p>
            <a:r>
              <a:rPr lang="en-US" sz="2200" b="1" dirty="0" smtClean="0">
                <a:latin typeface="Californian FB" panose="0207040306080B030204" pitchFamily="18" charset="0"/>
              </a:rPr>
              <a:t>Our MPA Graduates</a:t>
            </a:r>
            <a:endParaRPr lang="en-US" sz="2200" b="1" dirty="0">
              <a:latin typeface="Californian FB" panose="0207040306080B030204" pitchFamily="18" charset="0"/>
            </a:endParaRPr>
          </a:p>
        </p:txBody>
      </p:sp>
      <p:pic>
        <p:nvPicPr>
          <p:cNvPr id="2052" name="Picture 4" descr="Vine Deloria Jr. Indigenous Studies Symposium"/>
          <p:cNvPicPr>
            <a:picLocks noChangeAspect="1" noChangeArrowheads="1"/>
          </p:cNvPicPr>
          <p:nvPr/>
        </p:nvPicPr>
        <p:blipFill rotWithShape="1">
          <a:blip r:embed="rId3">
            <a:extLst>
              <a:ext uri="{28A0092B-C50C-407E-A947-70E740481C1C}">
                <a14:useLocalDpi xmlns:a14="http://schemas.microsoft.com/office/drawing/2010/main" val="0"/>
              </a:ext>
            </a:extLst>
          </a:blip>
          <a:srcRect l="23082" t="2134" r="19163" b="-2134"/>
          <a:stretch/>
        </p:blipFill>
        <p:spPr bwMode="auto">
          <a:xfrm>
            <a:off x="7332617" y="752941"/>
            <a:ext cx="4110446" cy="2856501"/>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p:cNvSpPr txBox="1"/>
          <p:nvPr/>
        </p:nvSpPr>
        <p:spPr>
          <a:xfrm>
            <a:off x="6456375" y="4455968"/>
            <a:ext cx="4798423" cy="1354217"/>
          </a:xfrm>
          <a:prstGeom prst="rect">
            <a:avLst/>
          </a:prstGeom>
          <a:noFill/>
        </p:spPr>
        <p:txBody>
          <a:bodyPr wrap="square" rtlCol="0">
            <a:spAutoFit/>
          </a:bodyPr>
          <a:lstStyle/>
          <a:p>
            <a:r>
              <a:rPr lang="en-US" dirty="0" smtClean="0">
                <a:latin typeface="Californian FB" panose="0207040306080B030204" pitchFamily="18" charset="0"/>
              </a:rPr>
              <a:t>2018 Centennial Accord conference</a:t>
            </a:r>
          </a:p>
          <a:p>
            <a:r>
              <a:rPr lang="en-US" sz="1600" dirty="0" smtClean="0">
                <a:latin typeface="Californian FB" panose="0207040306080B030204" pitchFamily="18" charset="0"/>
              </a:rPr>
              <a:t>2016 MPA Tribal Governance alumni: Kris Peters (Squaxin Island), Senator John McCoy (Tulalip), Alonah Greninger (Suquamish), Crystal Flores, and Peggan Frank </a:t>
            </a:r>
            <a:endParaRPr lang="en-US" sz="1600" dirty="0">
              <a:latin typeface="Californian FB" panose="0207040306080B030204" pitchFamily="18" charset="0"/>
            </a:endParaRPr>
          </a:p>
        </p:txBody>
      </p:sp>
    </p:spTree>
    <p:extLst>
      <p:ext uri="{BB962C8B-B14F-4D97-AF65-F5344CB8AC3E}">
        <p14:creationId xmlns:p14="http://schemas.microsoft.com/office/powerpoint/2010/main" val="338356559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89194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2549</TotalTime>
  <Words>466</Words>
  <Application>Microsoft Office PowerPoint</Application>
  <PresentationFormat>Widescreen</PresentationFormat>
  <Paragraphs>59</Paragraphs>
  <Slides>7</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7</vt:i4>
      </vt:variant>
    </vt:vector>
  </HeadingPairs>
  <TitlesOfParts>
    <vt:vector size="13" baseType="lpstr">
      <vt:lpstr>Arial</vt:lpstr>
      <vt:lpstr>Baskerville Old Face</vt:lpstr>
      <vt:lpstr>Californian FB</vt:lpstr>
      <vt:lpstr>Century Gothic</vt:lpstr>
      <vt:lpstr>Wingdings 3</vt:lpstr>
      <vt:lpstr>Wisp</vt:lpstr>
      <vt:lpstr>The Evergreen State College</vt:lpstr>
      <vt:lpstr>Master’s in Public Administration (MPA) </vt:lpstr>
      <vt:lpstr>You could earn your MPA degree in 2-years</vt:lpstr>
      <vt:lpstr>Careers after students earn their MPA degrees: </vt:lpstr>
      <vt:lpstr>PowerPoint Presentation</vt:lpstr>
      <vt:lpstr>PowerPoint Presentation</vt:lpstr>
      <vt:lpstr>PowerPoint Presentation</vt:lpstr>
    </vt:vector>
  </TitlesOfParts>
  <Company>The Evergreen State College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Evergreen State College</dc:title>
  <dc:creator>Nihoa, Puanani (staff)</dc:creator>
  <cp:lastModifiedBy>Craw, Michael</cp:lastModifiedBy>
  <cp:revision>50</cp:revision>
  <cp:lastPrinted>2019-12-23T18:12:12Z</cp:lastPrinted>
  <dcterms:created xsi:type="dcterms:W3CDTF">2019-12-17T17:55:27Z</dcterms:created>
  <dcterms:modified xsi:type="dcterms:W3CDTF">2020-01-16T17:53:29Z</dcterms:modified>
</cp:coreProperties>
</file>