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60" r:id="rId4"/>
    <p:sldId id="259" r:id="rId5"/>
    <p:sldId id="288" r:id="rId6"/>
    <p:sldId id="287" r:id="rId7"/>
    <p:sldId id="267" r:id="rId8"/>
    <p:sldId id="281" r:id="rId9"/>
    <p:sldId id="285" r:id="rId10"/>
    <p:sldId id="264" r:id="rId11"/>
    <p:sldId id="266" r:id="rId12"/>
    <p:sldId id="268" r:id="rId13"/>
    <p:sldId id="286" r:id="rId14"/>
    <p:sldId id="282" r:id="rId15"/>
    <p:sldId id="262" r:id="rId16"/>
    <p:sldId id="280"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34" autoAdjust="0"/>
    <p:restoredTop sz="94660" autoAdjust="0"/>
  </p:normalViewPr>
  <p:slideViewPr>
    <p:cSldViewPr snapToGrid="0">
      <p:cViewPr varScale="1">
        <p:scale>
          <a:sx n="92" d="100"/>
          <a:sy n="92" d="100"/>
        </p:scale>
        <p:origin x="67" y="533"/>
      </p:cViewPr>
      <p:guideLst/>
    </p:cSldViewPr>
  </p:slideViewPr>
  <p:outlineViewPr>
    <p:cViewPr>
      <p:scale>
        <a:sx n="33" d="100"/>
        <a:sy n="33" d="100"/>
      </p:scale>
      <p:origin x="0" y="-16435"/>
    </p:cViewPr>
  </p:outlineViewPr>
  <p:notesTextViewPr>
    <p:cViewPr>
      <p:scale>
        <a:sx n="1" d="1"/>
        <a:sy n="1" d="1"/>
      </p:scale>
      <p:origin x="0" y="0"/>
    </p:cViewPr>
  </p:notesTextViewPr>
  <p:sorterViewPr>
    <p:cViewPr>
      <p:scale>
        <a:sx n="100" d="100"/>
        <a:sy n="100" d="100"/>
      </p:scale>
      <p:origin x="0" y="-5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18592300-52A3-40F4-9102-16A95DFB49BC}" type="datetimeFigureOut">
              <a:rPr lang="en-US" smtClean="0"/>
              <a:t>10/18/2019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FCEB914-7DFA-4675-B7B1-3271F8AB0DEF}" type="slidenum">
              <a:rPr lang="en-US" smtClean="0"/>
              <a:t>‹#›</a:t>
            </a:fld>
            <a:endParaRPr lang="en-US"/>
          </a:p>
        </p:txBody>
      </p:sp>
    </p:spTree>
    <p:extLst>
      <p:ext uri="{BB962C8B-B14F-4D97-AF65-F5344CB8AC3E}">
        <p14:creationId xmlns:p14="http://schemas.microsoft.com/office/powerpoint/2010/main" val="11359864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42293095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9921823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25754797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20710152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3795109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9194261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10858005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27168694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28179885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1192881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815AF-8C01-4C56-9D98-7F6C6611E735}" type="datetimeFigureOut">
              <a:rPr lang="en-US" smtClean="0"/>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5C4C2-3D22-44B6-82E5-B3C3EF9EFD5E}" type="slidenum">
              <a:rPr lang="en-US" smtClean="0"/>
              <a:t>‹#›</a:t>
            </a:fld>
            <a:endParaRPr lang="en-US" dirty="0"/>
          </a:p>
        </p:txBody>
      </p:sp>
    </p:spTree>
    <p:extLst>
      <p:ext uri="{BB962C8B-B14F-4D97-AF65-F5344CB8AC3E}">
        <p14:creationId xmlns:p14="http://schemas.microsoft.com/office/powerpoint/2010/main" val="9264061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815AF-8C01-4C56-9D98-7F6C6611E735}" type="datetimeFigureOut">
              <a:rPr lang="en-US" smtClean="0"/>
              <a:t>10/18/2019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C4C2-3D22-44B6-82E5-B3C3EF9EFD5E}" type="slidenum">
              <a:rPr lang="en-US" smtClean="0"/>
              <a:t>‹#›</a:t>
            </a:fld>
            <a:endParaRPr lang="en-US" dirty="0"/>
          </a:p>
        </p:txBody>
      </p:sp>
    </p:spTree>
    <p:extLst>
      <p:ext uri="{BB962C8B-B14F-4D97-AF65-F5344CB8AC3E}">
        <p14:creationId xmlns:p14="http://schemas.microsoft.com/office/powerpoint/2010/main" val="392987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vergreen.edu/evalua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veterans@evergreen.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vergreen.edu/mpa/studenthandboo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rawm@evergreen.edu" TargetMode="External"/><Relationship Id="rId2" Type="http://schemas.openxmlformats.org/officeDocument/2006/relationships/hyperlink" Target="mailto:nihoap@evergreen.edu"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vergreen.edu/registration" TargetMode="External"/><Relationship Id="rId2" Type="http://schemas.openxmlformats.org/officeDocument/2006/relationships/hyperlink" Target="https://my.evergreen.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evergreen.edu/financialai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vergreen.edu/catalog/grad/mp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vergreen.edu/library/" TargetMode="External"/><Relationship Id="rId2" Type="http://schemas.openxmlformats.org/officeDocument/2006/relationships/hyperlink" Target="https://www.evergreen-greener-bookstor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company/mpaevergreen/" TargetMode="External"/><Relationship Id="rId2" Type="http://schemas.openxmlformats.org/officeDocument/2006/relationships/hyperlink" Target="mailto:graye@evergreen.edu" TargetMode="External"/><Relationship Id="rId1" Type="http://schemas.openxmlformats.org/officeDocument/2006/relationships/slideLayout" Target="../slideLayouts/slideLayout2.xml"/><Relationship Id="rId6" Type="http://schemas.openxmlformats.org/officeDocument/2006/relationships/hyperlink" Target="http://blogs.evergreen.edu/mesweekly/" TargetMode="External"/><Relationship Id="rId5" Type="http://schemas.openxmlformats.org/officeDocument/2006/relationships/hyperlink" Target="https://www.evergreen.edu/mpa/blog" TargetMode="External"/><Relationship Id="rId4" Type="http://schemas.openxmlformats.org/officeDocument/2006/relationships/hyperlink" Target="https://www.facebook.com/EvergreenM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240" y="148032"/>
            <a:ext cx="13533120" cy="1379578"/>
          </a:xfrm>
        </p:spPr>
        <p:txBody>
          <a:bodyPr>
            <a:normAutofit/>
          </a:bodyPr>
          <a:lstStyle/>
          <a:p>
            <a:r>
              <a:rPr lang="en-US" sz="4000" b="1" dirty="0" smtClean="0">
                <a:solidFill>
                  <a:schemeClr val="accent6">
                    <a:lumMod val="75000"/>
                  </a:schemeClr>
                </a:solidFill>
                <a:latin typeface="Californian FB" panose="0207040306080B030204" pitchFamily="18" charset="0"/>
                <a:ea typeface="Verdana" panose="020B0604030504040204" pitchFamily="34" charset="0"/>
                <a:cs typeface="Verdana" panose="020B0604030504040204" pitchFamily="34" charset="0"/>
              </a:rPr>
              <a:t>Welcome to Master’s in Public Administration 101</a:t>
            </a:r>
            <a:r>
              <a:rPr lang="en-US" sz="4000" dirty="0" smtClean="0">
                <a:latin typeface="Californian FB" panose="0207040306080B030204" pitchFamily="18" charset="0"/>
                <a:cs typeface="Arial" panose="020B0604020202020204" pitchFamily="34" charset="0"/>
              </a:rPr>
              <a:t/>
            </a:r>
            <a:br>
              <a:rPr lang="en-US" sz="4000" dirty="0" smtClean="0">
                <a:latin typeface="Californian FB" panose="0207040306080B030204" pitchFamily="18" charset="0"/>
                <a:cs typeface="Arial" panose="020B0604020202020204" pitchFamily="34" charset="0"/>
              </a:rPr>
            </a:br>
            <a:r>
              <a:rPr lang="en-US" sz="2800" dirty="0" smtClean="0">
                <a:latin typeface="Californian FB" panose="0207040306080B030204" pitchFamily="18" charset="0"/>
                <a:cs typeface="Arial" panose="020B0604020202020204" pitchFamily="34" charset="0"/>
              </a:rPr>
              <a:t>How to navigate Evergreen and graduate with your MPA! </a:t>
            </a:r>
            <a:r>
              <a:rPr lang="en-US" sz="4400" dirty="0" smtClean="0">
                <a:latin typeface="Californian FB" panose="0207040306080B030204" pitchFamily="18" charset="0"/>
                <a:cs typeface="Arial" panose="020B0604020202020204" pitchFamily="34" charset="0"/>
              </a:rPr>
              <a:t> </a:t>
            </a:r>
            <a:endParaRPr lang="en-US" sz="5400" dirty="0">
              <a:latin typeface="Californian FB" panose="0207040306080B030204" pitchFamily="18"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902" y="1945628"/>
            <a:ext cx="4937751" cy="3828161"/>
          </a:xfrm>
          <a:prstGeom prst="rect">
            <a:avLst/>
          </a:prstGeom>
        </p:spPr>
      </p:pic>
      <p:sp>
        <p:nvSpPr>
          <p:cNvPr id="3" name="TextBox 2"/>
          <p:cNvSpPr txBox="1"/>
          <p:nvPr/>
        </p:nvSpPr>
        <p:spPr>
          <a:xfrm>
            <a:off x="2473225" y="6076397"/>
            <a:ext cx="1701107" cy="369332"/>
          </a:xfrm>
          <a:prstGeom prst="rect">
            <a:avLst/>
          </a:prstGeom>
          <a:noFill/>
        </p:spPr>
        <p:txBody>
          <a:bodyPr wrap="none" rtlCol="0">
            <a:spAutoFit/>
          </a:bodyPr>
          <a:lstStyle/>
          <a:p>
            <a:r>
              <a:rPr lang="en-US" i="1" dirty="0" smtClean="0">
                <a:latin typeface="Californian FB" panose="0207040306080B030204" pitchFamily="18" charset="0"/>
              </a:rPr>
              <a:t>MPA Class of 2018</a:t>
            </a:r>
            <a:endParaRPr lang="en-US" i="1" dirty="0">
              <a:latin typeface="Californian FB" panose="0207040306080B030204" pitchFamily="18" charset="0"/>
            </a:endParaRPr>
          </a:p>
        </p:txBody>
      </p:sp>
      <p:pic>
        <p:nvPicPr>
          <p:cNvPr id="1026" name="Picture 2" descr="http://blogs.evergreen.edu/mpahub/files/2017/06/2017-MPA-graduation-88.jpg"/>
          <p:cNvPicPr>
            <a:picLocks noChangeAspect="1" noChangeArrowheads="1"/>
          </p:cNvPicPr>
          <p:nvPr/>
        </p:nvPicPr>
        <p:blipFill rotWithShape="1">
          <a:blip r:embed="rId3">
            <a:extLst>
              <a:ext uri="{28A0092B-C50C-407E-A947-70E740481C1C}">
                <a14:useLocalDpi xmlns:a14="http://schemas.microsoft.com/office/drawing/2010/main" val="0"/>
              </a:ext>
            </a:extLst>
          </a:blip>
          <a:srcRect t="9542" b="12642"/>
          <a:stretch/>
        </p:blipFill>
        <p:spPr bwMode="auto">
          <a:xfrm>
            <a:off x="6557559" y="1945628"/>
            <a:ext cx="4780998" cy="3805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32384" y="6069235"/>
            <a:ext cx="1699504" cy="369332"/>
          </a:xfrm>
          <a:prstGeom prst="rect">
            <a:avLst/>
          </a:prstGeom>
          <a:noFill/>
        </p:spPr>
        <p:txBody>
          <a:bodyPr wrap="none" rtlCol="0">
            <a:spAutoFit/>
          </a:bodyPr>
          <a:lstStyle/>
          <a:p>
            <a:r>
              <a:rPr lang="en-US" i="1" dirty="0" smtClean="0">
                <a:latin typeface="Californian FB" panose="0207040306080B030204" pitchFamily="18" charset="0"/>
              </a:rPr>
              <a:t>MPA Class of 2017</a:t>
            </a:r>
            <a:endParaRPr lang="en-US" i="1" dirty="0">
              <a:latin typeface="Californian FB" panose="0207040306080B030204" pitchFamily="18" charset="0"/>
            </a:endParaRPr>
          </a:p>
        </p:txBody>
      </p:sp>
    </p:spTree>
    <p:extLst>
      <p:ext uri="{BB962C8B-B14F-4D97-AF65-F5344CB8AC3E}">
        <p14:creationId xmlns:p14="http://schemas.microsoft.com/office/powerpoint/2010/main" val="13542401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37292" cy="1325563"/>
          </a:xfrm>
        </p:spPr>
        <p:txBody>
          <a:bodyPr/>
          <a:lstStyle/>
          <a:p>
            <a:pPr algn="ctr"/>
            <a:r>
              <a:rPr lang="en-US" b="1" dirty="0" smtClean="0">
                <a:solidFill>
                  <a:schemeClr val="accent6">
                    <a:lumMod val="75000"/>
                  </a:schemeClr>
                </a:solidFill>
                <a:latin typeface="Californian FB" panose="0207040306080B030204" pitchFamily="18" charset="0"/>
                <a:cs typeface="Arial" panose="020B0604020202020204" pitchFamily="34" charset="0"/>
              </a:rPr>
              <a:t>“PNAPP” Degree Requirements</a:t>
            </a:r>
            <a:endParaRPr lang="en-US" b="1" dirty="0">
              <a:solidFill>
                <a:schemeClr val="accent6">
                  <a:lumMod val="75000"/>
                </a:schemeClr>
              </a:solidFill>
              <a:latin typeface="Californian FB" panose="0207040306080B030204" pitchFamily="18" charset="0"/>
              <a:cs typeface="Arial" panose="020B0604020202020204" pitchFamily="34" charset="0"/>
            </a:endParaRPr>
          </a:p>
        </p:txBody>
      </p:sp>
      <p:pic>
        <p:nvPicPr>
          <p:cNvPr id="2" name="Picture 1"/>
          <p:cNvPicPr>
            <a:picLocks noChangeAspect="1"/>
          </p:cNvPicPr>
          <p:nvPr/>
        </p:nvPicPr>
        <p:blipFill rotWithShape="1">
          <a:blip r:embed="rId2"/>
          <a:srcRect l="33144" t="120"/>
          <a:stretch/>
        </p:blipFill>
        <p:spPr>
          <a:xfrm>
            <a:off x="743809" y="1152321"/>
            <a:ext cx="7055378" cy="5425475"/>
          </a:xfrm>
          <a:prstGeom prst="rect">
            <a:avLst/>
          </a:prstGeom>
        </p:spPr>
      </p:pic>
      <p:sp>
        <p:nvSpPr>
          <p:cNvPr id="3" name="TextBox 2"/>
          <p:cNvSpPr txBox="1"/>
          <p:nvPr/>
        </p:nvSpPr>
        <p:spPr>
          <a:xfrm>
            <a:off x="8238929" y="1212973"/>
            <a:ext cx="3321700" cy="2031325"/>
          </a:xfrm>
          <a:prstGeom prst="rect">
            <a:avLst/>
          </a:prstGeom>
          <a:noFill/>
        </p:spPr>
        <p:txBody>
          <a:bodyPr wrap="square" rtlCol="0">
            <a:spAutoFit/>
          </a:bodyPr>
          <a:lstStyle/>
          <a:p>
            <a:pPr algn="ctr"/>
            <a:r>
              <a:rPr lang="en-US" dirty="0" smtClean="0">
                <a:latin typeface="Californian FB" panose="0207040306080B030204" pitchFamily="18" charset="0"/>
              </a:rPr>
              <a:t>*If you need to know </a:t>
            </a:r>
          </a:p>
          <a:p>
            <a:pPr algn="ctr"/>
            <a:r>
              <a:rPr lang="en-US" dirty="0" smtClean="0">
                <a:latin typeface="Californian FB" panose="0207040306080B030204" pitchFamily="18" charset="0"/>
              </a:rPr>
              <a:t>which concentration </a:t>
            </a:r>
          </a:p>
          <a:p>
            <a:pPr algn="ctr"/>
            <a:r>
              <a:rPr lang="en-US" dirty="0" smtClean="0">
                <a:latin typeface="Californian FB" panose="0207040306080B030204" pitchFamily="18" charset="0"/>
              </a:rPr>
              <a:t>you applied for on your </a:t>
            </a:r>
          </a:p>
          <a:p>
            <a:pPr algn="ctr"/>
            <a:r>
              <a:rPr lang="en-US" dirty="0" smtClean="0">
                <a:latin typeface="Californian FB" panose="0207040306080B030204" pitchFamily="18" charset="0"/>
              </a:rPr>
              <a:t>application, we’ve included that info. on your name tag “PP” meaning that you applied for the “Public Policy” concentration</a:t>
            </a:r>
          </a:p>
        </p:txBody>
      </p:sp>
      <p:sp>
        <p:nvSpPr>
          <p:cNvPr id="5" name="TextBox 4"/>
          <p:cNvSpPr txBox="1"/>
          <p:nvPr/>
        </p:nvSpPr>
        <p:spPr>
          <a:xfrm>
            <a:off x="8478528" y="3708789"/>
            <a:ext cx="2932808" cy="2308324"/>
          </a:xfrm>
          <a:prstGeom prst="rect">
            <a:avLst/>
          </a:prstGeom>
          <a:noFill/>
        </p:spPr>
        <p:txBody>
          <a:bodyPr wrap="square" rtlCol="0">
            <a:spAutoFit/>
          </a:bodyPr>
          <a:lstStyle/>
          <a:p>
            <a:pPr algn="ctr"/>
            <a:r>
              <a:rPr lang="en-US" b="1" dirty="0">
                <a:latin typeface="Californian FB" panose="0207040306080B030204" pitchFamily="18" charset="0"/>
                <a:cs typeface="Arial" panose="020B0604020202020204" pitchFamily="34" charset="0"/>
              </a:rPr>
              <a:t>Concentration courses </a:t>
            </a:r>
            <a:r>
              <a:rPr lang="en-US" dirty="0">
                <a:latin typeface="Californian FB" panose="0207040306080B030204" pitchFamily="18" charset="0"/>
                <a:cs typeface="Arial" panose="020B0604020202020204" pitchFamily="34" charset="0"/>
              </a:rPr>
              <a:t>– </a:t>
            </a:r>
            <a:endParaRPr lang="en-US" dirty="0" smtClean="0">
              <a:latin typeface="Californian FB" panose="0207040306080B030204" pitchFamily="18" charset="0"/>
              <a:cs typeface="Arial" panose="020B0604020202020204" pitchFamily="34" charset="0"/>
            </a:endParaRPr>
          </a:p>
          <a:p>
            <a:pPr algn="ctr"/>
            <a:r>
              <a:rPr lang="en-US" dirty="0" smtClean="0">
                <a:latin typeface="Californian FB" panose="0207040306080B030204" pitchFamily="18" charset="0"/>
                <a:cs typeface="Arial" panose="020B0604020202020204" pitchFamily="34" charset="0"/>
              </a:rPr>
              <a:t>Public </a:t>
            </a:r>
            <a:r>
              <a:rPr lang="en-US" dirty="0">
                <a:latin typeface="Californian FB" panose="0207040306080B030204" pitchFamily="18" charset="0"/>
                <a:cs typeface="Arial" panose="020B0604020202020204" pitchFamily="34" charset="0"/>
              </a:rPr>
              <a:t>Policy </a:t>
            </a:r>
            <a:r>
              <a:rPr lang="en-US" dirty="0" smtClean="0">
                <a:latin typeface="Californian FB" panose="0207040306080B030204" pitchFamily="18" charset="0"/>
                <a:cs typeface="Arial" panose="020B0604020202020204" pitchFamily="34" charset="0"/>
              </a:rPr>
              <a:t>concentration</a:t>
            </a:r>
          </a:p>
          <a:p>
            <a:pPr algn="ctr"/>
            <a:r>
              <a:rPr lang="en-US" dirty="0" smtClean="0">
                <a:latin typeface="Californian FB" panose="0207040306080B030204" pitchFamily="18" charset="0"/>
                <a:cs typeface="Arial" panose="020B0604020202020204" pitchFamily="34" charset="0"/>
              </a:rPr>
              <a:t> </a:t>
            </a:r>
            <a:r>
              <a:rPr lang="en-US" dirty="0">
                <a:latin typeface="Californian FB" panose="0207040306080B030204" pitchFamily="18" charset="0"/>
                <a:cs typeface="Arial" panose="020B0604020202020204" pitchFamily="34" charset="0"/>
              </a:rPr>
              <a:t>students will need to </a:t>
            </a:r>
            <a:r>
              <a:rPr lang="en-US" dirty="0" smtClean="0">
                <a:latin typeface="Californian FB" panose="0207040306080B030204" pitchFamily="18" charset="0"/>
                <a:cs typeface="Arial" panose="020B0604020202020204" pitchFamily="34" charset="0"/>
              </a:rPr>
              <a:t>complete </a:t>
            </a:r>
            <a:r>
              <a:rPr lang="en-US" dirty="0">
                <a:latin typeface="Californian FB" panose="0207040306080B030204" pitchFamily="18" charset="0"/>
                <a:cs typeface="Arial" panose="020B0604020202020204" pitchFamily="34" charset="0"/>
              </a:rPr>
              <a:t>Foundations </a:t>
            </a:r>
            <a:endParaRPr lang="en-US" dirty="0" smtClean="0">
              <a:latin typeface="Californian FB" panose="0207040306080B030204" pitchFamily="18" charset="0"/>
              <a:cs typeface="Arial" panose="020B0604020202020204" pitchFamily="34" charset="0"/>
            </a:endParaRPr>
          </a:p>
          <a:p>
            <a:pPr algn="ctr"/>
            <a:r>
              <a:rPr lang="en-US" dirty="0" smtClean="0">
                <a:latin typeface="Californian FB" panose="0207040306080B030204" pitchFamily="18" charset="0"/>
                <a:cs typeface="Arial" panose="020B0604020202020204" pitchFamily="34" charset="0"/>
              </a:rPr>
              <a:t>of </a:t>
            </a:r>
            <a:r>
              <a:rPr lang="en-US" dirty="0">
                <a:latin typeface="Californian FB" panose="0207040306080B030204" pitchFamily="18" charset="0"/>
                <a:cs typeface="Arial" panose="020B0604020202020204" pitchFamily="34" charset="0"/>
              </a:rPr>
              <a:t>Public Policy and </a:t>
            </a:r>
            <a:endParaRPr lang="en-US" dirty="0" smtClean="0">
              <a:latin typeface="Californian FB" panose="0207040306080B030204" pitchFamily="18" charset="0"/>
              <a:cs typeface="Arial" panose="020B0604020202020204" pitchFamily="34" charset="0"/>
            </a:endParaRPr>
          </a:p>
          <a:p>
            <a:pPr algn="ctr"/>
            <a:r>
              <a:rPr lang="en-US" dirty="0" smtClean="0">
                <a:latin typeface="Californian FB" panose="0207040306080B030204" pitchFamily="18" charset="0"/>
                <a:cs typeface="Arial" panose="020B0604020202020204" pitchFamily="34" charset="0"/>
              </a:rPr>
              <a:t>Advanced </a:t>
            </a:r>
            <a:r>
              <a:rPr lang="en-US" dirty="0">
                <a:latin typeface="Californian FB" panose="0207040306080B030204" pitchFamily="18" charset="0"/>
                <a:cs typeface="Arial" panose="020B0604020202020204" pitchFamily="34" charset="0"/>
              </a:rPr>
              <a:t>Research </a:t>
            </a:r>
            <a:r>
              <a:rPr lang="en-US" dirty="0" smtClean="0">
                <a:latin typeface="Californian FB" panose="0207040306080B030204" pitchFamily="18" charset="0"/>
                <a:cs typeface="Arial" panose="020B0604020202020204" pitchFamily="34" charset="0"/>
              </a:rPr>
              <a:t>Methods Feminist </a:t>
            </a:r>
            <a:r>
              <a:rPr lang="en-US" dirty="0">
                <a:latin typeface="Californian FB" panose="0207040306080B030204" pitchFamily="18" charset="0"/>
                <a:cs typeface="Arial" panose="020B0604020202020204" pitchFamily="34" charset="0"/>
              </a:rPr>
              <a:t>Approaches to Measurement and Evaluation </a:t>
            </a:r>
          </a:p>
        </p:txBody>
      </p:sp>
    </p:spTree>
    <p:extLst>
      <p:ext uri="{BB962C8B-B14F-4D97-AF65-F5344CB8AC3E}">
        <p14:creationId xmlns:p14="http://schemas.microsoft.com/office/powerpoint/2010/main" val="1043097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213"/>
            <a:ext cx="12192000" cy="1325563"/>
          </a:xfrm>
        </p:spPr>
        <p:txBody>
          <a:bodyPr/>
          <a:lstStyle/>
          <a:p>
            <a:pPr algn="ctr"/>
            <a:r>
              <a:rPr lang="en-US" dirty="0" smtClean="0">
                <a:solidFill>
                  <a:schemeClr val="accent6">
                    <a:lumMod val="75000"/>
                  </a:schemeClr>
                </a:solidFill>
                <a:latin typeface="Arial Black" panose="020B0A04020102020204" pitchFamily="34" charset="0"/>
              </a:rPr>
              <a:t>Degree Requirements, cont. </a:t>
            </a:r>
            <a:endParaRPr lang="en-US" dirty="0">
              <a:solidFill>
                <a:schemeClr val="accent6">
                  <a:lumMod val="75000"/>
                </a:schemeClr>
              </a:solidFill>
              <a:latin typeface="Arial Black" panose="020B0A04020102020204" pitchFamily="34" charset="0"/>
            </a:endParaRPr>
          </a:p>
        </p:txBody>
      </p:sp>
      <p:sp>
        <p:nvSpPr>
          <p:cNvPr id="3" name="Content Placeholder 2"/>
          <p:cNvSpPr>
            <a:spLocks noGrp="1"/>
          </p:cNvSpPr>
          <p:nvPr>
            <p:ph idx="1"/>
          </p:nvPr>
        </p:nvSpPr>
        <p:spPr>
          <a:xfrm>
            <a:off x="838199" y="1734129"/>
            <a:ext cx="10515600" cy="4351338"/>
          </a:xfrm>
        </p:spPr>
        <p:txBody>
          <a:bodyPr>
            <a:normAutofit/>
          </a:bodyPr>
          <a:lstStyle/>
          <a:p>
            <a:pPr>
              <a:buFont typeface="Courier New" panose="02070309020205020404" pitchFamily="49" charset="0"/>
              <a:buChar char="o"/>
            </a:pPr>
            <a:r>
              <a:rPr lang="en-US" sz="2400" b="1" dirty="0" smtClean="0">
                <a:latin typeface="Californian FB" panose="0207040306080B030204" pitchFamily="18" charset="0"/>
                <a:cs typeface="Arial" panose="020B0604020202020204" pitchFamily="34" charset="0"/>
              </a:rPr>
              <a:t>Capstone</a:t>
            </a:r>
            <a:r>
              <a:rPr lang="en-US" sz="2400" dirty="0" smtClean="0">
                <a:latin typeface="Californian FB" panose="0207040306080B030204" pitchFamily="18" charset="0"/>
                <a:cs typeface="Arial" panose="020B0604020202020204" pitchFamily="34" charset="0"/>
              </a:rPr>
              <a:t> – must take a minimum of 40 credits before taking Capstone, only offered Spring term</a:t>
            </a:r>
          </a:p>
          <a:p>
            <a:pPr>
              <a:buFont typeface="Courier New" panose="02070309020205020404" pitchFamily="49" charset="0"/>
              <a:buChar char="o"/>
            </a:pPr>
            <a:r>
              <a:rPr lang="en-US" sz="2400" b="1" dirty="0" smtClean="0">
                <a:latin typeface="Californian FB" panose="0207040306080B030204" pitchFamily="18" charset="0"/>
                <a:cs typeface="Arial" panose="020B0604020202020204" pitchFamily="34" charset="0"/>
              </a:rPr>
              <a:t>Electives</a:t>
            </a:r>
            <a:r>
              <a:rPr lang="en-US" sz="2400" dirty="0" smtClean="0">
                <a:latin typeface="Californian FB" panose="0207040306080B030204" pitchFamily="18" charset="0"/>
                <a:cs typeface="Arial" panose="020B0604020202020204" pitchFamily="34" charset="0"/>
              </a:rPr>
              <a:t> – Public policy take 16 credits; Public and Nonprofit Administration take 24 credits. You may take Tribal Governance concentration course for elective credit. You can take up to six 2-credit MPA courses. You may take MPA electives at Evergreen Tacoma site. </a:t>
            </a:r>
          </a:p>
          <a:p>
            <a:pPr>
              <a:buFont typeface="Courier New" panose="02070309020205020404" pitchFamily="49" charset="0"/>
              <a:buChar char="o"/>
            </a:pPr>
            <a:r>
              <a:rPr lang="en-US" sz="2400" b="1" dirty="0" smtClean="0">
                <a:latin typeface="Californian FB" panose="0207040306080B030204" pitchFamily="18" charset="0"/>
                <a:cs typeface="Arial" panose="020B0604020202020204" pitchFamily="34" charset="0"/>
              </a:rPr>
              <a:t>Internships</a:t>
            </a:r>
            <a:r>
              <a:rPr lang="en-US" sz="2400" dirty="0" smtClean="0">
                <a:latin typeface="Californian FB" panose="0207040306080B030204" pitchFamily="18" charset="0"/>
                <a:cs typeface="Arial" panose="020B0604020202020204" pitchFamily="34" charset="0"/>
              </a:rPr>
              <a:t> – you may be required to complete an internship before you graduate, refer to your admissions letter.* Internships 2 – 4 credits. May begin Winter 2019</a:t>
            </a:r>
          </a:p>
          <a:p>
            <a:pPr>
              <a:buFont typeface="Courier New" panose="02070309020205020404" pitchFamily="49" charset="0"/>
              <a:buChar char="o"/>
            </a:pPr>
            <a:r>
              <a:rPr lang="en-US" sz="2400" b="1" dirty="0" smtClean="0">
                <a:latin typeface="Californian FB" panose="0207040306080B030204" pitchFamily="18" charset="0"/>
                <a:cs typeface="Arial" panose="020B0604020202020204" pitchFamily="34" charset="0"/>
              </a:rPr>
              <a:t>Individual Learning Contracts (ILCs) </a:t>
            </a:r>
            <a:r>
              <a:rPr lang="en-US" sz="2400" dirty="0" smtClean="0">
                <a:latin typeface="Californian FB" panose="0207040306080B030204" pitchFamily="18" charset="0"/>
                <a:cs typeface="Arial" panose="020B0604020202020204" pitchFamily="34" charset="0"/>
              </a:rPr>
              <a:t>– A great opportunity to study a topic of your choosing/build your own curriculum, usually 2-4 credits. Need faculty sponsorship. </a:t>
            </a:r>
          </a:p>
          <a:p>
            <a:pPr>
              <a:buFont typeface="Courier New" panose="02070309020205020404" pitchFamily="49" charset="0"/>
              <a:buChar char="o"/>
            </a:pPr>
            <a:endParaRPr lang="en-US" dirty="0">
              <a:latin typeface="Californian FB" panose="0207040306080B030204" pitchFamily="18" charset="0"/>
            </a:endParaRPr>
          </a:p>
        </p:txBody>
      </p:sp>
      <p:pic>
        <p:nvPicPr>
          <p:cNvPr id="1026" name="Picture 2" descr="Image result for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3249" y="230188"/>
            <a:ext cx="1001101" cy="136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600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900"/>
            <a:ext cx="12192000" cy="1069760"/>
          </a:xfrm>
        </p:spPr>
        <p:txBody>
          <a:bodyPr>
            <a:normAutofit fontScale="90000"/>
          </a:bodyPr>
          <a:lstStyle/>
          <a:p>
            <a:pPr algn="ctr"/>
            <a:r>
              <a:rPr lang="en-US" sz="4000" b="1" dirty="0" smtClean="0">
                <a:solidFill>
                  <a:schemeClr val="accent6">
                    <a:lumMod val="75000"/>
                  </a:schemeClr>
                </a:solidFill>
                <a:latin typeface="Californian FB" panose="0207040306080B030204" pitchFamily="18" charset="0"/>
                <a:cs typeface="Arial" panose="020B0604020202020204" pitchFamily="34" charset="0"/>
              </a:rPr>
              <a:t>MPA Possibilities </a:t>
            </a:r>
            <a:br>
              <a:rPr lang="en-US" sz="4000" b="1" dirty="0" smtClean="0">
                <a:solidFill>
                  <a:schemeClr val="accent6">
                    <a:lumMod val="75000"/>
                  </a:schemeClr>
                </a:solidFill>
                <a:latin typeface="Californian FB" panose="0207040306080B030204" pitchFamily="18" charset="0"/>
                <a:cs typeface="Arial" panose="020B0604020202020204" pitchFamily="34" charset="0"/>
              </a:rPr>
            </a:br>
            <a:r>
              <a:rPr lang="en-US" sz="4000" i="1" dirty="0">
                <a:solidFill>
                  <a:schemeClr val="accent6">
                    <a:lumMod val="75000"/>
                  </a:schemeClr>
                </a:solidFill>
                <a:latin typeface="Californian FB" panose="0207040306080B030204" pitchFamily="18" charset="0"/>
                <a:cs typeface="Arial" panose="020B0604020202020204" pitchFamily="34" charset="0"/>
              </a:rPr>
              <a:t>MPA alumni </a:t>
            </a:r>
            <a:r>
              <a:rPr lang="en-US" sz="4000" i="1" dirty="0" smtClean="0">
                <a:solidFill>
                  <a:schemeClr val="accent6">
                    <a:lumMod val="75000"/>
                  </a:schemeClr>
                </a:solidFill>
                <a:latin typeface="Californian FB" panose="0207040306080B030204" pitchFamily="18" charset="0"/>
                <a:cs typeface="Arial" panose="020B0604020202020204" pitchFamily="34" charset="0"/>
              </a:rPr>
              <a:t>becoming </a:t>
            </a:r>
            <a:r>
              <a:rPr lang="en-US" sz="4000" i="1" dirty="0">
                <a:solidFill>
                  <a:schemeClr val="accent6">
                    <a:lumMod val="75000"/>
                  </a:schemeClr>
                </a:solidFill>
                <a:latin typeface="Californian FB" panose="0207040306080B030204" pitchFamily="18" charset="0"/>
                <a:cs typeface="Arial" panose="020B0604020202020204" pitchFamily="34" charset="0"/>
              </a:rPr>
              <a:t>the </a:t>
            </a:r>
            <a:r>
              <a:rPr lang="en-US" sz="4000" i="1" dirty="0" smtClean="0">
                <a:solidFill>
                  <a:schemeClr val="accent6">
                    <a:lumMod val="75000"/>
                  </a:schemeClr>
                </a:solidFill>
                <a:latin typeface="Californian FB" panose="0207040306080B030204" pitchFamily="18" charset="0"/>
                <a:cs typeface="Arial" panose="020B0604020202020204" pitchFamily="34" charset="0"/>
              </a:rPr>
              <a:t>change</a:t>
            </a:r>
            <a:r>
              <a:rPr lang="en-US" sz="4000" dirty="0" smtClean="0">
                <a:latin typeface="Californian FB" panose="0207040306080B030204" pitchFamily="18" charset="0"/>
                <a:cs typeface="Arial" panose="020B0604020202020204" pitchFamily="34" charset="0"/>
              </a:rPr>
              <a:t> </a:t>
            </a:r>
            <a:r>
              <a:rPr lang="en-US" sz="4000" dirty="0">
                <a:latin typeface="Californian FB" panose="0207040306080B030204" pitchFamily="18" charset="0"/>
                <a:cs typeface="Arial" panose="020B0604020202020204" pitchFamily="34" charset="0"/>
              </a:rPr>
              <a:t/>
            </a:r>
            <a:br>
              <a:rPr lang="en-US" sz="4000" dirty="0">
                <a:latin typeface="Californian FB" panose="0207040306080B030204" pitchFamily="18" charset="0"/>
                <a:cs typeface="Arial" panose="020B0604020202020204" pitchFamily="34" charset="0"/>
              </a:rPr>
            </a:br>
            <a:endParaRPr lang="en-US" sz="4000" b="1" dirty="0">
              <a:solidFill>
                <a:schemeClr val="accent6">
                  <a:lumMod val="75000"/>
                </a:schemeClr>
              </a:solidFill>
              <a:latin typeface="Californian FB" panose="0207040306080B030204" pitchFamily="18" charset="0"/>
              <a:cs typeface="Arial" panose="020B0604020202020204" pitchFamily="34" charset="0"/>
            </a:endParaRPr>
          </a:p>
        </p:txBody>
      </p:sp>
      <p:sp>
        <p:nvSpPr>
          <p:cNvPr id="3" name="Content Placeholder 2"/>
          <p:cNvSpPr>
            <a:spLocks noGrp="1"/>
          </p:cNvSpPr>
          <p:nvPr>
            <p:ph idx="1"/>
          </p:nvPr>
        </p:nvSpPr>
        <p:spPr>
          <a:xfrm>
            <a:off x="838200" y="1293687"/>
            <a:ext cx="10515600" cy="4621921"/>
          </a:xfrm>
        </p:spPr>
        <p:txBody>
          <a:bodyPr numCol="2">
            <a:normAutofit/>
          </a:bodyPr>
          <a:lstStyle/>
          <a:p>
            <a:pPr marL="457200" lvl="1" indent="0">
              <a:buNone/>
            </a:pPr>
            <a:r>
              <a:rPr lang="en-US" dirty="0" smtClean="0">
                <a:latin typeface="Californian FB" panose="0207040306080B030204" pitchFamily="18" charset="0"/>
                <a:cs typeface="Arial" panose="020B0604020202020204" pitchFamily="34" charset="0"/>
              </a:rPr>
              <a:t>Enter a Federal field</a:t>
            </a:r>
          </a:p>
          <a:p>
            <a:pPr marL="457200" lvl="1" indent="0">
              <a:buNone/>
            </a:pPr>
            <a:r>
              <a:rPr lang="en-US" dirty="0" smtClean="0">
                <a:latin typeface="Californian FB" panose="0207040306080B030204" pitchFamily="18" charset="0"/>
                <a:cs typeface="Arial" panose="020B0604020202020204" pitchFamily="34" charset="0"/>
              </a:rPr>
              <a:t>Pursue State institutions</a:t>
            </a:r>
          </a:p>
          <a:p>
            <a:pPr marL="457200" lvl="1" indent="0">
              <a:buNone/>
            </a:pPr>
            <a:r>
              <a:rPr lang="en-US" dirty="0" smtClean="0">
                <a:latin typeface="Californian FB" panose="0207040306080B030204" pitchFamily="18" charset="0"/>
                <a:cs typeface="Arial" panose="020B0604020202020204" pitchFamily="34" charset="0"/>
              </a:rPr>
              <a:t>Engage in City agencies</a:t>
            </a:r>
          </a:p>
          <a:p>
            <a:pPr marL="457200" lvl="1" indent="0">
              <a:buNone/>
            </a:pPr>
            <a:r>
              <a:rPr lang="en-US" dirty="0" smtClean="0">
                <a:latin typeface="Californian FB" panose="0207040306080B030204" pitchFamily="18" charset="0"/>
                <a:cs typeface="Arial" panose="020B0604020202020204" pitchFamily="34" charset="0"/>
              </a:rPr>
              <a:t>County municipalities </a:t>
            </a:r>
          </a:p>
          <a:p>
            <a:pPr marL="457200" lvl="1" indent="0">
              <a:buNone/>
            </a:pPr>
            <a:r>
              <a:rPr lang="en-US" dirty="0" smtClean="0">
                <a:latin typeface="Californian FB" panose="0207040306080B030204" pitchFamily="18" charset="0"/>
                <a:cs typeface="Arial" panose="020B0604020202020204" pitchFamily="34" charset="0"/>
              </a:rPr>
              <a:t>Tribal entities </a:t>
            </a:r>
          </a:p>
          <a:p>
            <a:pPr marL="457200" lvl="1" indent="0">
              <a:buNone/>
            </a:pPr>
            <a:r>
              <a:rPr lang="en-US" dirty="0" smtClean="0">
                <a:latin typeface="Californian FB" panose="0207040306080B030204" pitchFamily="18" charset="0"/>
                <a:cs typeface="Arial" panose="020B0604020202020204" pitchFamily="34" charset="0"/>
              </a:rPr>
              <a:t>Law enforcement</a:t>
            </a:r>
          </a:p>
          <a:p>
            <a:pPr marL="457200" lvl="1" indent="0">
              <a:buNone/>
            </a:pPr>
            <a:r>
              <a:rPr lang="en-US" dirty="0" smtClean="0">
                <a:latin typeface="Californian FB" panose="0207040306080B030204" pitchFamily="18" charset="0"/>
                <a:cs typeface="Arial" panose="020B0604020202020204" pitchFamily="34" charset="0"/>
              </a:rPr>
              <a:t>Forecast Analyst</a:t>
            </a:r>
          </a:p>
          <a:p>
            <a:pPr marL="457200" lvl="1" indent="0">
              <a:buNone/>
            </a:pPr>
            <a:r>
              <a:rPr lang="en-US" dirty="0" smtClean="0">
                <a:latin typeface="Californian FB" panose="0207040306080B030204" pitchFamily="18" charset="0"/>
                <a:cs typeface="Arial" panose="020B0604020202020204" pitchFamily="34" charset="0"/>
              </a:rPr>
              <a:t>Legislative Liaison</a:t>
            </a:r>
          </a:p>
          <a:p>
            <a:pPr marL="457200" lvl="1" indent="0">
              <a:buNone/>
            </a:pPr>
            <a:r>
              <a:rPr lang="en-US" dirty="0" smtClean="0">
                <a:latin typeface="Californian FB" panose="0207040306080B030204" pitchFamily="18" charset="0"/>
                <a:cs typeface="Arial" panose="020B0604020202020204" pitchFamily="34" charset="0"/>
              </a:rPr>
              <a:t>Director of Admissions</a:t>
            </a:r>
          </a:p>
          <a:p>
            <a:pPr marL="457200" lvl="1" indent="0">
              <a:buNone/>
            </a:pPr>
            <a:r>
              <a:rPr lang="en-US" dirty="0" smtClean="0">
                <a:latin typeface="Californian FB" panose="0207040306080B030204" pitchFamily="18" charset="0"/>
                <a:cs typeface="Arial" panose="020B0604020202020204" pitchFamily="34" charset="0"/>
              </a:rPr>
              <a:t>Historic Preservation Planner</a:t>
            </a:r>
          </a:p>
          <a:p>
            <a:pPr marL="457200" lvl="1" indent="0">
              <a:buNone/>
            </a:pPr>
            <a:r>
              <a:rPr lang="en-US" dirty="0" smtClean="0">
                <a:latin typeface="Californian FB" panose="0207040306080B030204" pitchFamily="18" charset="0"/>
                <a:cs typeface="Arial" panose="020B0604020202020204" pitchFamily="34" charset="0"/>
              </a:rPr>
              <a:t>Senior Research Analyst</a:t>
            </a:r>
          </a:p>
          <a:p>
            <a:pPr marL="457200" lvl="1" indent="0">
              <a:buNone/>
            </a:pPr>
            <a:r>
              <a:rPr lang="en-US" dirty="0" smtClean="0">
                <a:latin typeface="Californian FB" panose="0207040306080B030204" pitchFamily="18" charset="0"/>
                <a:cs typeface="Arial" panose="020B0604020202020204" pitchFamily="34" charset="0"/>
              </a:rPr>
              <a:t>Executive Director for a non-profit</a:t>
            </a:r>
          </a:p>
          <a:p>
            <a:pPr marL="457200" lvl="1" indent="0">
              <a:buNone/>
            </a:pPr>
            <a:r>
              <a:rPr lang="en-US" dirty="0" smtClean="0">
                <a:latin typeface="Californian FB" panose="0207040306080B030204" pitchFamily="18" charset="0"/>
                <a:cs typeface="Arial" panose="020B0604020202020204" pitchFamily="34" charset="0"/>
              </a:rPr>
              <a:t>Research Manager</a:t>
            </a:r>
          </a:p>
          <a:p>
            <a:pPr marL="457200" lvl="1" indent="0">
              <a:buNone/>
            </a:pPr>
            <a:r>
              <a:rPr lang="en-US" dirty="0" smtClean="0">
                <a:latin typeface="Californian FB" panose="0207040306080B030204" pitchFamily="18" charset="0"/>
                <a:cs typeface="Arial" panose="020B0604020202020204" pitchFamily="34" charset="0"/>
              </a:rPr>
              <a:t>Public Affairs Manager</a:t>
            </a:r>
          </a:p>
          <a:p>
            <a:pPr marL="457200" lvl="1" indent="0">
              <a:buNone/>
            </a:pPr>
            <a:r>
              <a:rPr lang="en-US" dirty="0" smtClean="0">
                <a:latin typeface="Californian FB" panose="0207040306080B030204" pitchFamily="18" charset="0"/>
                <a:cs typeface="Arial" panose="020B0604020202020204" pitchFamily="34" charset="0"/>
              </a:rPr>
              <a:t>Lobbyist</a:t>
            </a:r>
          </a:p>
          <a:p>
            <a:pPr marL="457200" lvl="1" indent="0">
              <a:buNone/>
            </a:pPr>
            <a:r>
              <a:rPr lang="en-US" dirty="0" smtClean="0">
                <a:latin typeface="Californian FB" panose="0207040306080B030204" pitchFamily="18" charset="0"/>
                <a:cs typeface="Arial" panose="020B0604020202020204" pitchFamily="34" charset="0"/>
              </a:rPr>
              <a:t>Housing Division Manager</a:t>
            </a:r>
          </a:p>
          <a:p>
            <a:pPr marL="457200" lvl="1" indent="0">
              <a:buNone/>
            </a:pPr>
            <a:r>
              <a:rPr lang="en-US" dirty="0" smtClean="0">
                <a:latin typeface="Californian FB" panose="0207040306080B030204" pitchFamily="18" charset="0"/>
                <a:cs typeface="Arial" panose="020B0604020202020204" pitchFamily="34" charset="0"/>
              </a:rPr>
              <a:t>Sustainability Coordinator</a:t>
            </a:r>
          </a:p>
          <a:p>
            <a:pPr marL="457200" lvl="1" indent="0">
              <a:buNone/>
            </a:pPr>
            <a:r>
              <a:rPr lang="en-US" dirty="0" smtClean="0">
                <a:latin typeface="Californian FB" panose="0207040306080B030204" pitchFamily="18" charset="0"/>
                <a:cs typeface="Arial" panose="020B0604020202020204" pitchFamily="34" charset="0"/>
              </a:rPr>
              <a:t>Operations Manager</a:t>
            </a:r>
          </a:p>
          <a:p>
            <a:pPr marL="457200" lvl="1" indent="0">
              <a:buNone/>
            </a:pPr>
            <a:r>
              <a:rPr lang="en-US" dirty="0" smtClean="0">
                <a:latin typeface="Californian FB" panose="0207040306080B030204" pitchFamily="18" charset="0"/>
                <a:cs typeface="Arial" panose="020B0604020202020204" pitchFamily="34" charset="0"/>
              </a:rPr>
              <a:t>Registrar for College Institution</a:t>
            </a:r>
          </a:p>
          <a:p>
            <a:pPr marL="457200" lvl="1" indent="0">
              <a:buNone/>
            </a:pPr>
            <a:r>
              <a:rPr lang="en-US" dirty="0" smtClean="0">
                <a:latin typeface="Californian FB" panose="0207040306080B030204" pitchFamily="18" charset="0"/>
                <a:cs typeface="Arial" panose="020B0604020202020204" pitchFamily="34" charset="0"/>
              </a:rPr>
              <a:t>Assistant Director for a State Agency</a:t>
            </a:r>
          </a:p>
          <a:p>
            <a:pPr marL="457200" lvl="1" indent="0">
              <a:buNone/>
            </a:pPr>
            <a:r>
              <a:rPr lang="en-US" dirty="0" smtClean="0">
                <a:latin typeface="Californian FB" panose="0207040306080B030204" pitchFamily="18" charset="0"/>
                <a:cs typeface="Arial" panose="020B0604020202020204" pitchFamily="34" charset="0"/>
              </a:rPr>
              <a:t>Attorney at a Private Law Firm</a:t>
            </a:r>
          </a:p>
          <a:p>
            <a:pPr marL="457200" lvl="1" indent="0">
              <a:buNone/>
            </a:pPr>
            <a:r>
              <a:rPr lang="en-US" dirty="0" smtClean="0">
                <a:latin typeface="Californian FB" panose="0207040306080B030204" pitchFamily="18" charset="0"/>
                <a:cs typeface="Arial" panose="020B0604020202020204" pitchFamily="34" charset="0"/>
              </a:rPr>
              <a:t>Faculty at the College</a:t>
            </a:r>
          </a:p>
        </p:txBody>
      </p:sp>
    </p:spTree>
    <p:extLst>
      <p:ext uri="{BB962C8B-B14F-4D97-AF65-F5344CB8AC3E}">
        <p14:creationId xmlns:p14="http://schemas.microsoft.com/office/powerpoint/2010/main" val="1907579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466"/>
            <a:ext cx="12192000" cy="1325563"/>
          </a:xfrm>
        </p:spPr>
        <p:txBody>
          <a:bodyPr/>
          <a:lstStyle/>
          <a:p>
            <a:pPr algn="ctr"/>
            <a:r>
              <a:rPr lang="en-US" b="1" dirty="0" smtClean="0">
                <a:solidFill>
                  <a:schemeClr val="accent6">
                    <a:lumMod val="75000"/>
                  </a:schemeClr>
                </a:solidFill>
                <a:latin typeface="Californian FB" panose="0207040306080B030204" pitchFamily="18" charset="0"/>
              </a:rPr>
              <a:t>How do narrative evaluations work? </a:t>
            </a:r>
            <a:endParaRPr lang="en-US" b="1" dirty="0">
              <a:solidFill>
                <a:schemeClr val="accent6">
                  <a:lumMod val="75000"/>
                </a:schemeClr>
              </a:solidFill>
              <a:latin typeface="Californian FB" panose="0207040306080B030204" pitchFamily="18" charset="0"/>
            </a:endParaRPr>
          </a:p>
        </p:txBody>
      </p:sp>
      <p:sp>
        <p:nvSpPr>
          <p:cNvPr id="3" name="Content Placeholder 2"/>
          <p:cNvSpPr>
            <a:spLocks noGrp="1"/>
          </p:cNvSpPr>
          <p:nvPr>
            <p:ph idx="1"/>
          </p:nvPr>
        </p:nvSpPr>
        <p:spPr>
          <a:xfrm>
            <a:off x="2265784" y="1310185"/>
            <a:ext cx="8529734" cy="4866778"/>
          </a:xfrm>
        </p:spPr>
        <p:txBody>
          <a:bodyPr>
            <a:normAutofit fontScale="92500" lnSpcReduction="10000"/>
          </a:bodyPr>
          <a:lstStyle/>
          <a:p>
            <a:pPr>
              <a:buFont typeface="Courier New" panose="02070309020205020404" pitchFamily="49" charset="0"/>
              <a:buChar char="o"/>
            </a:pPr>
            <a:r>
              <a:rPr lang="en-US" dirty="0" smtClean="0">
                <a:latin typeface="Californian FB" panose="0207040306080B030204" pitchFamily="18" charset="0"/>
                <a:cs typeface="Arial" panose="020B0604020202020204" pitchFamily="34" charset="0"/>
              </a:rPr>
              <a:t>Similar to a performance review</a:t>
            </a:r>
          </a:p>
          <a:p>
            <a:pPr lvl="1"/>
            <a:r>
              <a:rPr lang="en-US" dirty="0" smtClean="0">
                <a:latin typeface="Californian FB" panose="0207040306080B030204" pitchFamily="18" charset="0"/>
                <a:cs typeface="Arial" panose="020B0604020202020204" pitchFamily="34" charset="0"/>
              </a:rPr>
              <a:t>Faculty will evaluate your work</a:t>
            </a:r>
          </a:p>
          <a:p>
            <a:pPr lvl="1"/>
            <a:r>
              <a:rPr lang="en-US" dirty="0" smtClean="0">
                <a:latin typeface="Californian FB" panose="0207040306080B030204" pitchFamily="18" charset="0"/>
                <a:cs typeface="Arial" panose="020B0604020202020204" pitchFamily="34" charset="0"/>
              </a:rPr>
              <a:t>You’ll write your own self-evaluation</a:t>
            </a:r>
          </a:p>
          <a:p>
            <a:pPr lvl="1"/>
            <a:r>
              <a:rPr lang="en-US" dirty="0" smtClean="0">
                <a:latin typeface="Californian FB" panose="0207040306080B030204" pitchFamily="18" charset="0"/>
                <a:cs typeface="Arial" panose="020B0604020202020204" pitchFamily="34" charset="0"/>
              </a:rPr>
              <a:t>You’ll also get to evaluate your faculty</a:t>
            </a:r>
          </a:p>
          <a:p>
            <a:pPr>
              <a:buFont typeface="Courier New" panose="02070309020205020404" pitchFamily="49" charset="0"/>
              <a:buChar char="o"/>
            </a:pPr>
            <a:r>
              <a:rPr lang="en-US" dirty="0" smtClean="0">
                <a:latin typeface="Californian FB" panose="0207040306080B030204" pitchFamily="18" charset="0"/>
                <a:cs typeface="Arial" panose="020B0604020202020204" pitchFamily="34" charset="0"/>
              </a:rPr>
              <a:t>How are you evaluated?</a:t>
            </a:r>
          </a:p>
          <a:p>
            <a:pPr lvl="1"/>
            <a:r>
              <a:rPr lang="en-US" dirty="0" smtClean="0">
                <a:latin typeface="Californian FB" panose="0207040306080B030204" pitchFamily="18" charset="0"/>
                <a:cs typeface="Arial" panose="020B0604020202020204" pitchFamily="34" charset="0"/>
              </a:rPr>
              <a:t>Evaluation of your completed assignments, classwork, and exams</a:t>
            </a:r>
          </a:p>
          <a:p>
            <a:pPr lvl="1"/>
            <a:r>
              <a:rPr lang="en-US" dirty="0" smtClean="0">
                <a:latin typeface="Californian FB" panose="0207040306080B030204" pitchFamily="18" charset="0"/>
                <a:cs typeface="Arial" panose="020B0604020202020204" pitchFamily="34" charset="0"/>
              </a:rPr>
              <a:t>How you approach your work</a:t>
            </a:r>
          </a:p>
          <a:p>
            <a:pPr lvl="1"/>
            <a:r>
              <a:rPr lang="en-US" dirty="0" smtClean="0">
                <a:latin typeface="Californian FB" panose="0207040306080B030204" pitchFamily="18" charset="0"/>
                <a:cs typeface="Arial" panose="020B0604020202020204" pitchFamily="34" charset="0"/>
              </a:rPr>
              <a:t>How you work with your fellow students</a:t>
            </a:r>
          </a:p>
          <a:p>
            <a:pPr lvl="1"/>
            <a:r>
              <a:rPr lang="en-US" dirty="0" smtClean="0">
                <a:latin typeface="Californian FB" panose="0207040306080B030204" pitchFamily="18" charset="0"/>
                <a:cs typeface="Arial" panose="020B0604020202020204" pitchFamily="34" charset="0"/>
              </a:rPr>
              <a:t>Objectives and preparation</a:t>
            </a:r>
          </a:p>
          <a:p>
            <a:pPr lvl="1"/>
            <a:r>
              <a:rPr lang="en-US" dirty="0" smtClean="0">
                <a:latin typeface="Californian FB" panose="0207040306080B030204" pitchFamily="18" charset="0"/>
                <a:cs typeface="Arial" panose="020B0604020202020204" pitchFamily="34" charset="0"/>
              </a:rPr>
              <a:t>Attendance record</a:t>
            </a:r>
          </a:p>
          <a:p>
            <a:pPr lvl="1"/>
            <a:r>
              <a:rPr lang="en-US" dirty="0" smtClean="0">
                <a:latin typeface="Californian FB" panose="0207040306080B030204" pitchFamily="18" charset="0"/>
                <a:cs typeface="Arial" panose="020B0604020202020204" pitchFamily="34" charset="0"/>
              </a:rPr>
              <a:t>Highlights of your skills and abilities</a:t>
            </a:r>
          </a:p>
          <a:p>
            <a:pPr marL="457200" lvl="1" indent="0">
              <a:buNone/>
            </a:pPr>
            <a:endParaRPr lang="en-US" dirty="0" smtClean="0">
              <a:latin typeface="Californian FB" panose="0207040306080B030204" pitchFamily="18" charset="0"/>
              <a:cs typeface="Arial" panose="020B0604020202020204" pitchFamily="34" charset="0"/>
            </a:endParaRPr>
          </a:p>
          <a:p>
            <a:pPr marL="457200" lvl="1" indent="0" algn="r">
              <a:buNone/>
            </a:pPr>
            <a:r>
              <a:rPr lang="en-US" dirty="0" smtClean="0">
                <a:latin typeface="Californian FB" panose="0207040306080B030204" pitchFamily="18" charset="0"/>
                <a:cs typeface="Arial" panose="020B0604020202020204" pitchFamily="34" charset="0"/>
                <a:hlinkClick r:id="rId2"/>
              </a:rPr>
              <a:t>https</a:t>
            </a:r>
            <a:r>
              <a:rPr lang="en-US" dirty="0">
                <a:latin typeface="Californian FB" panose="0207040306080B030204" pitchFamily="18" charset="0"/>
                <a:cs typeface="Arial" panose="020B0604020202020204" pitchFamily="34" charset="0"/>
                <a:hlinkClick r:id="rId2"/>
              </a:rPr>
              <a:t>://</a:t>
            </a:r>
            <a:r>
              <a:rPr lang="en-US" dirty="0" smtClean="0">
                <a:latin typeface="Californian FB" panose="0207040306080B030204" pitchFamily="18" charset="0"/>
                <a:cs typeface="Arial" panose="020B0604020202020204" pitchFamily="34" charset="0"/>
                <a:hlinkClick r:id="rId2"/>
              </a:rPr>
              <a:t>www.evergreen.edu/evaluations</a:t>
            </a:r>
            <a:r>
              <a:rPr lang="en-US" dirty="0" smtClean="0">
                <a:latin typeface="Californian FB" panose="0207040306080B030204" pitchFamily="18" charset="0"/>
                <a:cs typeface="Arial" panose="020B0604020202020204" pitchFamily="34" charset="0"/>
              </a:rPr>
              <a:t> </a:t>
            </a:r>
          </a:p>
        </p:txBody>
      </p:sp>
    </p:spTree>
    <p:extLst>
      <p:ext uri="{BB962C8B-B14F-4D97-AF65-F5344CB8AC3E}">
        <p14:creationId xmlns:p14="http://schemas.microsoft.com/office/powerpoint/2010/main" val="6191310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smtClean="0">
                <a:solidFill>
                  <a:schemeClr val="accent6">
                    <a:lumMod val="75000"/>
                  </a:schemeClr>
                </a:solidFill>
                <a:latin typeface="Arial Black" panose="020B0A04020102020204" pitchFamily="34" charset="0"/>
              </a:rPr>
              <a:t>Financial Aid and Scholarships</a:t>
            </a:r>
            <a:endParaRPr lang="en-US" dirty="0">
              <a:solidFill>
                <a:schemeClr val="accent6">
                  <a:lumMod val="75000"/>
                </a:schemeClr>
              </a:solidFill>
              <a:latin typeface="Arial Black" panose="020B0A04020102020204" pitchFamily="34" charset="0"/>
            </a:endParaRPr>
          </a:p>
        </p:txBody>
      </p:sp>
      <p:sp>
        <p:nvSpPr>
          <p:cNvPr id="3" name="Content Placeholder 2"/>
          <p:cNvSpPr>
            <a:spLocks noGrp="1"/>
          </p:cNvSpPr>
          <p:nvPr>
            <p:ph idx="1"/>
          </p:nvPr>
        </p:nvSpPr>
        <p:spPr>
          <a:xfrm>
            <a:off x="838200" y="1825625"/>
            <a:ext cx="10515600" cy="2536513"/>
          </a:xfrm>
        </p:spPr>
        <p:txBody>
          <a:bodyPr/>
          <a:lstStyle/>
          <a:p>
            <a:pPr marL="0" indent="0">
              <a:buNone/>
            </a:pPr>
            <a:r>
              <a:rPr lang="en-US" dirty="0" smtClean="0">
                <a:latin typeface="Arial" panose="020B0604020202020204" pitchFamily="34" charset="0"/>
                <a:cs typeface="Arial" panose="020B0604020202020204" pitchFamily="34" charset="0"/>
              </a:rPr>
              <a:t>Financial Aid available to graduate students: </a:t>
            </a:r>
          </a:p>
          <a:p>
            <a:r>
              <a:rPr lang="en-US" dirty="0" smtClean="0">
                <a:latin typeface="Arial" panose="020B0604020202020204" pitchFamily="34" charset="0"/>
                <a:cs typeface="Arial" panose="020B0604020202020204" pitchFamily="34" charset="0"/>
              </a:rPr>
              <a:t>Loans</a:t>
            </a:r>
          </a:p>
          <a:p>
            <a:r>
              <a:rPr lang="en-US" dirty="0" smtClean="0">
                <a:latin typeface="Arial" panose="020B0604020202020204" pitchFamily="34" charset="0"/>
                <a:cs typeface="Arial" panose="020B0604020202020204" pitchFamily="34" charset="0"/>
              </a:rPr>
              <a:t>Need Grants </a:t>
            </a:r>
          </a:p>
          <a:p>
            <a:r>
              <a:rPr lang="en-US" dirty="0" smtClean="0">
                <a:latin typeface="Arial" panose="020B0604020202020204" pitchFamily="34" charset="0"/>
                <a:cs typeface="Arial" panose="020B0604020202020204" pitchFamily="34" charset="0"/>
              </a:rPr>
              <a:t>AmeriCorps Education Awards</a:t>
            </a:r>
          </a:p>
          <a:p>
            <a:r>
              <a:rPr lang="en-US" dirty="0" smtClean="0">
                <a:latin typeface="Arial" panose="020B0604020202020204" pitchFamily="34" charset="0"/>
                <a:cs typeface="Arial" panose="020B0604020202020204" pitchFamily="34" charset="0"/>
              </a:rPr>
              <a:t>MPA Scholarships</a:t>
            </a:r>
          </a:p>
          <a:p>
            <a:pPr marL="0" indent="0">
              <a:buNone/>
            </a:pPr>
            <a:endParaRPr lang="en-US" dirty="0"/>
          </a:p>
        </p:txBody>
      </p:sp>
      <p:sp>
        <p:nvSpPr>
          <p:cNvPr id="4" name="TextBox 3"/>
          <p:cNvSpPr txBox="1"/>
          <p:nvPr/>
        </p:nvSpPr>
        <p:spPr>
          <a:xfrm>
            <a:off x="973112" y="4736892"/>
            <a:ext cx="9668656"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Question about your </a:t>
            </a:r>
            <a:r>
              <a:rPr lang="en-US" sz="2800" b="1" dirty="0" smtClean="0">
                <a:latin typeface="Arial" panose="020B0604020202020204" pitchFamily="34" charset="0"/>
                <a:cs typeface="Arial" panose="020B0604020202020204" pitchFamily="34" charset="0"/>
              </a:rPr>
              <a:t>Veterans Benefits? </a:t>
            </a:r>
            <a:r>
              <a:rPr lang="en-US" sz="2800" dirty="0" smtClean="0">
                <a:latin typeface="Arial" panose="020B0604020202020204" pitchFamily="34" charset="0"/>
                <a:cs typeface="Arial" panose="020B0604020202020204" pitchFamily="34" charset="0"/>
              </a:rPr>
              <a:t>Contact the Veterans Resource Center (</a:t>
            </a:r>
            <a:r>
              <a:rPr lang="en-US" sz="2800" dirty="0" smtClean="0">
                <a:latin typeface="Arial" panose="020B0604020202020204" pitchFamily="34" charset="0"/>
                <a:cs typeface="Arial" panose="020B0604020202020204" pitchFamily="34" charset="0"/>
                <a:hlinkClick r:id="rId2"/>
              </a:rPr>
              <a:t>veterans@evergreen.edu</a:t>
            </a:r>
            <a:r>
              <a:rPr lang="en-US" sz="2800" dirty="0" smtClean="0">
                <a:latin typeface="Arial" panose="020B0604020202020204" pitchFamily="34" charset="0"/>
                <a:cs typeface="Arial" panose="020B0604020202020204" pitchFamily="34" charset="0"/>
              </a:rPr>
              <a:t>) 360-867-6254</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7997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smtClean="0">
                <a:solidFill>
                  <a:schemeClr val="accent6">
                    <a:lumMod val="75000"/>
                  </a:schemeClr>
                </a:solidFill>
                <a:latin typeface="Arial Black" panose="020B0A04020102020204" pitchFamily="34" charset="0"/>
                <a:cs typeface="Arial" panose="020B0604020202020204" pitchFamily="34" charset="0"/>
              </a:rPr>
              <a:t>Your to-do list: </a:t>
            </a:r>
            <a:endParaRPr lang="en-US" dirty="0">
              <a:solidFill>
                <a:schemeClr val="accent6">
                  <a:lumMod val="75000"/>
                </a:schemeClr>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692295" y="1690688"/>
            <a:ext cx="10515600" cy="3773120"/>
          </a:xfrm>
        </p:spPr>
        <p:txBody>
          <a:bodyPr>
            <a:normAutofit/>
          </a:bodyPr>
          <a:lstStyle/>
          <a:p>
            <a:r>
              <a:rPr lang="en-US" dirty="0" smtClean="0">
                <a:latin typeface="Arial" panose="020B0604020202020204" pitchFamily="34" charset="0"/>
                <a:cs typeface="Arial" panose="020B0604020202020204" pitchFamily="34" charset="0"/>
              </a:rPr>
              <a:t>Read the </a:t>
            </a:r>
            <a:r>
              <a:rPr lang="en-US" dirty="0" smtClean="0">
                <a:latin typeface="Arial" panose="020B0604020202020204" pitchFamily="34" charset="0"/>
                <a:cs typeface="Arial" panose="020B0604020202020204" pitchFamily="34" charset="0"/>
                <a:hlinkClick r:id="rId2"/>
              </a:rPr>
              <a:t>MPA Handbook</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Check your evergreen.edu email </a:t>
            </a:r>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Immunization </a:t>
            </a:r>
            <a:r>
              <a:rPr lang="en-US" dirty="0" smtClean="0">
                <a:latin typeface="Arial" panose="020B0604020202020204" pitchFamily="34" charset="0"/>
                <a:cs typeface="Arial" panose="020B0604020202020204" pitchFamily="34" charset="0"/>
              </a:rPr>
              <a:t>form – turn in to the Health Center (or me) by the end of the Fall quarter. If you don’t, there will be a hold on your account and you won’t be able to register for Winter classes. </a:t>
            </a:r>
          </a:p>
          <a:p>
            <a:endParaRPr lang="en-US" dirty="0" smtClean="0"/>
          </a:p>
        </p:txBody>
      </p:sp>
    </p:spTree>
    <p:extLst>
      <p:ext uri="{BB962C8B-B14F-4D97-AF65-F5344CB8AC3E}">
        <p14:creationId xmlns:p14="http://schemas.microsoft.com/office/powerpoint/2010/main" val="4174435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9" y="395106"/>
            <a:ext cx="10515600" cy="1166690"/>
          </a:xfrm>
        </p:spPr>
        <p:txBody>
          <a:bodyPr>
            <a:normAutofit/>
          </a:bodyPr>
          <a:lstStyle/>
          <a:p>
            <a:pPr algn="ctr"/>
            <a:r>
              <a:rPr lang="en-US" b="1" dirty="0" smtClean="0">
                <a:solidFill>
                  <a:schemeClr val="accent6">
                    <a:lumMod val="75000"/>
                  </a:schemeClr>
                </a:solidFill>
                <a:latin typeface="Book Antiqua" panose="02040602050305030304" pitchFamily="18" charset="0"/>
              </a:rPr>
              <a:t>The Evergreen State College at Tacoma</a:t>
            </a:r>
            <a:endParaRPr lang="en-US" b="1" dirty="0">
              <a:solidFill>
                <a:schemeClr val="accent6">
                  <a:lumMod val="75000"/>
                </a:schemeClr>
              </a:solidFill>
              <a:latin typeface="Book Antiqua" panose="02040602050305030304" pitchFamily="18" charset="0"/>
            </a:endParaRPr>
          </a:p>
        </p:txBody>
      </p:sp>
      <p:sp>
        <p:nvSpPr>
          <p:cNvPr id="3" name="Content Placeholder 2"/>
          <p:cNvSpPr>
            <a:spLocks noGrp="1"/>
          </p:cNvSpPr>
          <p:nvPr>
            <p:ph idx="1"/>
          </p:nvPr>
        </p:nvSpPr>
        <p:spPr>
          <a:xfrm>
            <a:off x="838200" y="1666602"/>
            <a:ext cx="10515600" cy="3532429"/>
          </a:xfrm>
        </p:spPr>
        <p:txBody>
          <a:bodyPr>
            <a:normAutofit/>
          </a:bodyPr>
          <a:lstStyle/>
          <a:p>
            <a:pPr marL="0" indent="0" algn="ctr">
              <a:buNone/>
            </a:pPr>
            <a:r>
              <a:rPr lang="en-US" sz="3200" dirty="0" smtClean="0">
                <a:latin typeface="Californian FB" panose="0207040306080B030204" pitchFamily="18" charset="0"/>
              </a:rPr>
              <a:t>Questions</a:t>
            </a:r>
            <a:r>
              <a:rPr lang="en-US" sz="3200" dirty="0">
                <a:latin typeface="Californian FB" panose="0207040306080B030204" pitchFamily="18" charset="0"/>
              </a:rPr>
              <a:t>~</a:t>
            </a:r>
            <a:endParaRPr lang="en-US" sz="3200" b="1" dirty="0" smtClean="0">
              <a:latin typeface="Californian FB" panose="0207040306080B030204" pitchFamily="18" charset="0"/>
            </a:endParaRPr>
          </a:p>
          <a:p>
            <a:pPr marL="0" indent="0">
              <a:buNone/>
            </a:pPr>
            <a:r>
              <a:rPr lang="en-US" dirty="0" smtClean="0">
                <a:latin typeface="Californian FB" panose="0207040306080B030204" pitchFamily="18" charset="0"/>
              </a:rPr>
              <a:t>You can send any and all of your questions to your Assistant Director</a:t>
            </a:r>
            <a:r>
              <a:rPr lang="en-US" b="1" dirty="0" smtClean="0">
                <a:latin typeface="Californian FB" panose="0207040306080B030204" pitchFamily="18" charset="0"/>
              </a:rPr>
              <a:t> </a:t>
            </a:r>
            <a:r>
              <a:rPr lang="en-US" b="1" dirty="0" smtClean="0">
                <a:latin typeface="Californian FB" panose="0207040306080B030204" pitchFamily="18" charset="0"/>
                <a:hlinkClick r:id="rId2"/>
              </a:rPr>
              <a:t>nihoap@evergreen.edu</a:t>
            </a:r>
            <a:r>
              <a:rPr lang="en-US" b="1" dirty="0" smtClean="0">
                <a:latin typeface="Californian FB" panose="0207040306080B030204" pitchFamily="18" charset="0"/>
              </a:rPr>
              <a:t> </a:t>
            </a:r>
            <a:r>
              <a:rPr lang="en-US" dirty="0">
                <a:latin typeface="Californian FB" panose="0207040306080B030204" pitchFamily="18" charset="0"/>
              </a:rPr>
              <a:t> </a:t>
            </a:r>
            <a:r>
              <a:rPr lang="en-US" dirty="0" smtClean="0">
                <a:latin typeface="Californian FB" panose="0207040306080B030204" pitchFamily="18" charset="0"/>
              </a:rPr>
              <a:t>or you are welcome to call me as well 360-867-6202</a:t>
            </a:r>
          </a:p>
          <a:p>
            <a:pPr marL="0" indent="0">
              <a:buNone/>
            </a:pPr>
            <a:endParaRPr lang="en-US" dirty="0">
              <a:latin typeface="Californian FB" panose="0207040306080B030204" pitchFamily="18" charset="0"/>
            </a:endParaRPr>
          </a:p>
          <a:p>
            <a:pPr marL="0" indent="0">
              <a:buNone/>
            </a:pPr>
            <a:r>
              <a:rPr lang="en-US" dirty="0" smtClean="0">
                <a:latin typeface="Californian FB" panose="0207040306080B030204" pitchFamily="18" charset="0"/>
              </a:rPr>
              <a:t>You can also contact our MPA Director, Mike Craw at </a:t>
            </a:r>
            <a:r>
              <a:rPr lang="en-US" dirty="0" smtClean="0">
                <a:latin typeface="Californian FB" panose="0207040306080B030204" pitchFamily="18" charset="0"/>
                <a:hlinkClick r:id="rId3"/>
              </a:rPr>
              <a:t>crawm@evergreen.edu</a:t>
            </a:r>
            <a:r>
              <a:rPr lang="en-US" dirty="0" smtClean="0">
                <a:latin typeface="Californian FB" panose="0207040306080B030204" pitchFamily="18" charset="0"/>
              </a:rPr>
              <a:t> </a:t>
            </a:r>
          </a:p>
          <a:p>
            <a:pPr marL="0" indent="0">
              <a:buNone/>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484" y="5339471"/>
            <a:ext cx="2613190" cy="973540"/>
          </a:xfrm>
          <a:prstGeom prst="rect">
            <a:avLst/>
          </a:prstGeom>
        </p:spPr>
      </p:pic>
    </p:spTree>
    <p:extLst>
      <p:ext uri="{BB962C8B-B14F-4D97-AF65-F5344CB8AC3E}">
        <p14:creationId xmlns:p14="http://schemas.microsoft.com/office/powerpoint/2010/main" val="36395014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53"/>
            <a:ext cx="12192000" cy="1325563"/>
          </a:xfrm>
        </p:spPr>
        <p:txBody>
          <a:bodyPr/>
          <a:lstStyle/>
          <a:p>
            <a:pPr algn="ctr"/>
            <a:r>
              <a:rPr lang="en-US" b="1" dirty="0" smtClean="0">
                <a:solidFill>
                  <a:schemeClr val="accent6">
                    <a:lumMod val="75000"/>
                  </a:schemeClr>
                </a:solidFill>
                <a:latin typeface="Californian FB" panose="0207040306080B030204" pitchFamily="18" charset="0"/>
                <a:cs typeface="Arial" panose="020B0604020202020204" pitchFamily="34" charset="0"/>
              </a:rPr>
              <a:t>MPA Staff</a:t>
            </a:r>
            <a:endParaRPr lang="en-US" b="1" dirty="0">
              <a:solidFill>
                <a:schemeClr val="accent6">
                  <a:lumMod val="75000"/>
                </a:schemeClr>
              </a:solidFill>
              <a:latin typeface="Californian FB" panose="0207040306080B030204" pitchFamily="18" charset="0"/>
              <a:cs typeface="Arial" panose="020B0604020202020204" pitchFamily="34" charset="0"/>
            </a:endParaRPr>
          </a:p>
        </p:txBody>
      </p:sp>
      <p:sp>
        <p:nvSpPr>
          <p:cNvPr id="5" name="TextBox 4"/>
          <p:cNvSpPr txBox="1"/>
          <p:nvPr/>
        </p:nvSpPr>
        <p:spPr>
          <a:xfrm>
            <a:off x="303772" y="894172"/>
            <a:ext cx="7256688" cy="3170099"/>
          </a:xfrm>
          <a:prstGeom prst="rect">
            <a:avLst/>
          </a:prstGeom>
          <a:noFill/>
        </p:spPr>
        <p:txBody>
          <a:bodyPr wrap="square" rtlCol="0">
            <a:spAutoFit/>
          </a:bodyPr>
          <a:lstStyle/>
          <a:p>
            <a:pPr marL="342900" indent="-342900">
              <a:buFont typeface="Courier New" panose="02070309020205020404" pitchFamily="49" charset="0"/>
              <a:buChar char="o"/>
            </a:pPr>
            <a:r>
              <a:rPr lang="en-US" sz="2000" b="1" dirty="0" smtClean="0">
                <a:latin typeface="Californian FB" panose="0207040306080B030204" pitchFamily="18" charset="0"/>
                <a:cs typeface="Arial" panose="020B0604020202020204" pitchFamily="34" charset="0"/>
              </a:rPr>
              <a:t>MPA Director </a:t>
            </a:r>
            <a:r>
              <a:rPr lang="en-US" sz="2000" dirty="0" smtClean="0">
                <a:latin typeface="Californian FB" panose="0207040306080B030204" pitchFamily="18" charset="0"/>
                <a:cs typeface="Arial" panose="020B0604020202020204" pitchFamily="34" charset="0"/>
              </a:rPr>
              <a:t>– Michael Craw</a:t>
            </a:r>
          </a:p>
          <a:p>
            <a:pPr marL="342900" indent="-342900">
              <a:buFont typeface="Courier New" panose="02070309020205020404" pitchFamily="49" charset="0"/>
              <a:buChar char="o"/>
            </a:pPr>
            <a:endParaRPr lang="en-US" sz="2000" dirty="0">
              <a:latin typeface="Californian FB" panose="0207040306080B030204" pitchFamily="18" charset="0"/>
              <a:cs typeface="Arial" panose="020B0604020202020204" pitchFamily="34" charset="0"/>
            </a:endParaRPr>
          </a:p>
          <a:p>
            <a:pPr marL="342900" indent="-342900">
              <a:buFont typeface="Courier New" panose="02070309020205020404" pitchFamily="49" charset="0"/>
              <a:buChar char="o"/>
            </a:pPr>
            <a:r>
              <a:rPr lang="en-US" sz="2000" b="1" dirty="0" smtClean="0">
                <a:latin typeface="Californian FB" panose="0207040306080B030204" pitchFamily="18" charset="0"/>
                <a:cs typeface="Arial" panose="020B0604020202020204" pitchFamily="34" charset="0"/>
              </a:rPr>
              <a:t>MPA Assistant Directors</a:t>
            </a:r>
          </a:p>
          <a:p>
            <a:pPr marL="742950" lvl="1" indent="-285750">
              <a:buFont typeface="Arial" panose="020B0604020202020204" pitchFamily="34" charset="0"/>
              <a:buChar char="•"/>
            </a:pPr>
            <a:r>
              <a:rPr lang="en-US" sz="2000" dirty="0" smtClean="0">
                <a:latin typeface="Californian FB" panose="0207040306080B030204" pitchFamily="18" charset="0"/>
                <a:cs typeface="Arial" panose="020B0604020202020204" pitchFamily="34" charset="0"/>
              </a:rPr>
              <a:t>Puanani Nihoa, Public &amp; Nonprofit Administration</a:t>
            </a:r>
          </a:p>
          <a:p>
            <a:pPr lvl="2"/>
            <a:r>
              <a:rPr lang="en-US" sz="2000" dirty="0">
                <a:latin typeface="Californian FB" panose="0207040306080B030204" pitchFamily="18" charset="0"/>
                <a:cs typeface="Arial" panose="020B0604020202020204" pitchFamily="34" charset="0"/>
              </a:rPr>
              <a:t>a</a:t>
            </a:r>
            <a:r>
              <a:rPr lang="en-US" sz="2000" dirty="0" smtClean="0">
                <a:latin typeface="Californian FB" panose="0207040306080B030204" pitchFamily="18" charset="0"/>
                <a:cs typeface="Arial" panose="020B0604020202020204" pitchFamily="34" charset="0"/>
              </a:rPr>
              <a:t>nd Public Policy (PNAPP) concentrations at Tacoma &amp; </a:t>
            </a:r>
            <a:r>
              <a:rPr lang="en-US" sz="2000" dirty="0">
                <a:latin typeface="Californian FB" panose="0207040306080B030204" pitchFamily="18" charset="0"/>
                <a:cs typeface="Arial" panose="020B0604020202020204" pitchFamily="34" charset="0"/>
              </a:rPr>
              <a:t>Tribal </a:t>
            </a:r>
            <a:r>
              <a:rPr lang="en-US" sz="2000" dirty="0" smtClean="0">
                <a:latin typeface="Californian FB" panose="0207040306080B030204" pitchFamily="18" charset="0"/>
                <a:cs typeface="Arial" panose="020B0604020202020204" pitchFamily="34" charset="0"/>
              </a:rPr>
              <a:t>Governance (TG)</a:t>
            </a:r>
          </a:p>
          <a:p>
            <a:pPr marL="742950" lvl="1" indent="-285750">
              <a:buFont typeface="Arial" panose="020B0604020202020204" pitchFamily="34" charset="0"/>
              <a:buChar char="•"/>
            </a:pPr>
            <a:r>
              <a:rPr lang="en-US" sz="2000" dirty="0">
                <a:latin typeface="Californian FB" panose="0207040306080B030204" pitchFamily="18" charset="0"/>
                <a:cs typeface="Arial" panose="020B0604020202020204" pitchFamily="34" charset="0"/>
              </a:rPr>
              <a:t>Anna Rhoads, PNAPP Olympia cohort</a:t>
            </a:r>
          </a:p>
          <a:p>
            <a:pPr marL="285750" indent="-285750">
              <a:buFont typeface="Arial" panose="020B0604020202020204" pitchFamily="34" charset="0"/>
              <a:buChar char="•"/>
            </a:pPr>
            <a:endParaRPr lang="en-US" sz="2000" dirty="0" smtClean="0">
              <a:latin typeface="Californian FB" panose="0207040306080B030204" pitchFamily="18" charset="0"/>
              <a:cs typeface="Arial" panose="020B0604020202020204" pitchFamily="34" charset="0"/>
            </a:endParaRPr>
          </a:p>
          <a:p>
            <a:pPr marL="342900" indent="-342900">
              <a:buFont typeface="Courier New" panose="02070309020205020404" pitchFamily="49" charset="0"/>
              <a:buChar char="o"/>
            </a:pPr>
            <a:r>
              <a:rPr lang="en-US" sz="2000" b="1" dirty="0" smtClean="0">
                <a:latin typeface="Californian FB" panose="0207040306080B030204" pitchFamily="18" charset="0"/>
                <a:cs typeface="Arial" panose="020B0604020202020204" pitchFamily="34" charset="0"/>
              </a:rPr>
              <a:t>MPA Program Assistant </a:t>
            </a:r>
            <a:r>
              <a:rPr lang="en-US" sz="2000" dirty="0" smtClean="0">
                <a:latin typeface="Californian FB" panose="0207040306080B030204" pitchFamily="18" charset="0"/>
                <a:cs typeface="Arial" panose="020B0604020202020204" pitchFamily="34" charset="0"/>
              </a:rPr>
              <a:t>– Dhara Katz</a:t>
            </a:r>
          </a:p>
          <a:p>
            <a:pPr marL="285750" indent="-285750">
              <a:buFont typeface="Arial" panose="020B0604020202020204" pitchFamily="34" charset="0"/>
              <a:buChar char="•"/>
            </a:pPr>
            <a:endParaRPr lang="en-US" sz="2000" dirty="0" smtClean="0">
              <a:latin typeface="Californian FB" panose="0207040306080B030204" pitchFamily="18"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414" y="1303088"/>
            <a:ext cx="4527038" cy="4549072"/>
          </a:xfrm>
          <a:prstGeom prst="rect">
            <a:avLst/>
          </a:prstGeom>
        </p:spPr>
      </p:pic>
      <p:pic>
        <p:nvPicPr>
          <p:cNvPr id="6" name="Picture 4" descr="Image may contain: sky, cloud, mountain, ocean, outdoor, nature and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80" y="3777536"/>
            <a:ext cx="6773786" cy="270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143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453"/>
            <a:ext cx="12192000" cy="1325563"/>
          </a:xfrm>
        </p:spPr>
        <p:txBody>
          <a:bodyPr>
            <a:normAutofit/>
          </a:bodyPr>
          <a:lstStyle/>
          <a:p>
            <a:pPr algn="ctr"/>
            <a:r>
              <a:rPr lang="en-US" sz="4000" b="1" dirty="0">
                <a:solidFill>
                  <a:schemeClr val="accent6">
                    <a:lumMod val="75000"/>
                  </a:schemeClr>
                </a:solidFill>
                <a:latin typeface="Californian FB" panose="0207040306080B030204" pitchFamily="18" charset="0"/>
                <a:cs typeface="Arial" panose="020B0604020202020204" pitchFamily="34" charset="0"/>
              </a:rPr>
              <a:t>R</a:t>
            </a:r>
            <a:r>
              <a:rPr lang="en-US" sz="4000" b="1" dirty="0" smtClean="0">
                <a:solidFill>
                  <a:schemeClr val="accent6">
                    <a:lumMod val="75000"/>
                  </a:schemeClr>
                </a:solidFill>
                <a:latin typeface="Californian FB" panose="0207040306080B030204" pitchFamily="18" charset="0"/>
                <a:cs typeface="Arial" panose="020B0604020202020204" pitchFamily="34" charset="0"/>
              </a:rPr>
              <a:t>esponsibilities as your Assistant Director</a:t>
            </a:r>
            <a:endParaRPr lang="en-US" sz="4000" b="1" dirty="0">
              <a:solidFill>
                <a:schemeClr val="accent6">
                  <a:lumMod val="75000"/>
                </a:schemeClr>
              </a:solidFill>
              <a:latin typeface="Californian FB" panose="0207040306080B030204" pitchFamily="18" charset="0"/>
              <a:cs typeface="Arial" panose="020B0604020202020204" pitchFamily="34" charset="0"/>
            </a:endParaRPr>
          </a:p>
        </p:txBody>
      </p:sp>
      <p:sp>
        <p:nvSpPr>
          <p:cNvPr id="3" name="Content Placeholder 2"/>
          <p:cNvSpPr>
            <a:spLocks noGrp="1"/>
          </p:cNvSpPr>
          <p:nvPr>
            <p:ph idx="1"/>
          </p:nvPr>
        </p:nvSpPr>
        <p:spPr>
          <a:xfrm>
            <a:off x="838200" y="1499016"/>
            <a:ext cx="10515600" cy="4857829"/>
          </a:xfrm>
        </p:spPr>
        <p:txBody>
          <a:bodyPr>
            <a:normAutofit/>
          </a:bodyPr>
          <a:lstStyle/>
          <a:p>
            <a:pPr>
              <a:buFont typeface="Wingdings" panose="05000000000000000000" pitchFamily="2" charset="2"/>
              <a:buChar char="q"/>
            </a:pPr>
            <a:r>
              <a:rPr lang="en-US" b="1" dirty="0" smtClean="0">
                <a:solidFill>
                  <a:schemeClr val="accent6">
                    <a:lumMod val="75000"/>
                  </a:schemeClr>
                </a:solidFill>
                <a:latin typeface="Californian FB" panose="0207040306080B030204" pitchFamily="18" charset="0"/>
                <a:cs typeface="Arial" panose="020B0604020202020204" pitchFamily="34" charset="0"/>
              </a:rPr>
              <a:t>Guide</a:t>
            </a:r>
            <a:r>
              <a:rPr lang="en-US" dirty="0" smtClean="0">
                <a:latin typeface="Californian FB" panose="0207040306080B030204" pitchFamily="18" charset="0"/>
                <a:cs typeface="Arial" panose="020B0604020202020204" pitchFamily="34" charset="0"/>
              </a:rPr>
              <a:t> you to</a:t>
            </a:r>
            <a:r>
              <a:rPr lang="en-US" b="1" dirty="0" smtClean="0">
                <a:latin typeface="Californian FB" panose="0207040306080B030204" pitchFamily="18" charset="0"/>
                <a:cs typeface="Arial" panose="020B0604020202020204" pitchFamily="34" charset="0"/>
              </a:rPr>
              <a:t> </a:t>
            </a:r>
            <a:r>
              <a:rPr lang="en-US" b="1" dirty="0">
                <a:solidFill>
                  <a:schemeClr val="accent6">
                    <a:lumMod val="75000"/>
                  </a:schemeClr>
                </a:solidFill>
                <a:latin typeface="Californian FB" panose="0207040306080B030204" pitchFamily="18" charset="0"/>
                <a:cs typeface="Arial" panose="020B0604020202020204" pitchFamily="34" charset="0"/>
              </a:rPr>
              <a:t>navigate</a:t>
            </a:r>
            <a:r>
              <a:rPr lang="en-US" dirty="0">
                <a:solidFill>
                  <a:schemeClr val="accent6">
                    <a:lumMod val="75000"/>
                  </a:schemeClr>
                </a:solidFill>
                <a:latin typeface="Californian FB" panose="0207040306080B030204" pitchFamily="18" charset="0"/>
                <a:cs typeface="Arial" panose="020B0604020202020204" pitchFamily="34" charset="0"/>
              </a:rPr>
              <a:t> </a:t>
            </a:r>
            <a:r>
              <a:rPr lang="en-US" dirty="0" smtClean="0">
                <a:solidFill>
                  <a:schemeClr val="accent6">
                    <a:lumMod val="75000"/>
                  </a:schemeClr>
                </a:solidFill>
                <a:latin typeface="Californian FB" panose="0207040306080B030204" pitchFamily="18" charset="0"/>
                <a:cs typeface="Arial" panose="020B0604020202020204" pitchFamily="34" charset="0"/>
              </a:rPr>
              <a:t>Evergreen MPA </a:t>
            </a:r>
            <a:r>
              <a:rPr lang="en-US" dirty="0">
                <a:solidFill>
                  <a:schemeClr val="accent6">
                    <a:lumMod val="75000"/>
                  </a:schemeClr>
                </a:solidFill>
                <a:latin typeface="Californian FB" panose="0207040306080B030204" pitchFamily="18" charset="0"/>
                <a:cs typeface="Arial" panose="020B0604020202020204" pitchFamily="34" charset="0"/>
              </a:rPr>
              <a:t>program </a:t>
            </a:r>
            <a:endParaRPr lang="en-US" dirty="0" smtClean="0">
              <a:solidFill>
                <a:schemeClr val="accent6">
                  <a:lumMod val="75000"/>
                </a:schemeClr>
              </a:solidFill>
              <a:latin typeface="Californian FB" panose="0207040306080B030204" pitchFamily="18" charset="0"/>
              <a:cs typeface="Arial" panose="020B0604020202020204" pitchFamily="34" charset="0"/>
            </a:endParaRPr>
          </a:p>
          <a:p>
            <a:pPr lvl="1">
              <a:buFont typeface="Wingdings" panose="05000000000000000000" pitchFamily="2" charset="2"/>
              <a:buChar char="§"/>
            </a:pPr>
            <a:r>
              <a:rPr lang="en-US" b="1" dirty="0" smtClean="0">
                <a:solidFill>
                  <a:schemeClr val="accent6">
                    <a:lumMod val="75000"/>
                  </a:schemeClr>
                </a:solidFill>
                <a:latin typeface="Californian FB" panose="0207040306080B030204" pitchFamily="18" charset="0"/>
                <a:cs typeface="Arial" panose="020B0604020202020204" pitchFamily="34" charset="0"/>
              </a:rPr>
              <a:t>Offer information</a:t>
            </a:r>
            <a:r>
              <a:rPr lang="en-US" dirty="0" smtClean="0">
                <a:latin typeface="Californian FB" panose="0207040306080B030204" pitchFamily="18" charset="0"/>
                <a:cs typeface="Arial" panose="020B0604020202020204" pitchFamily="34" charset="0"/>
              </a:rPr>
              <a:t> </a:t>
            </a:r>
            <a:r>
              <a:rPr lang="en-US" dirty="0">
                <a:latin typeface="Californian FB" panose="0207040306080B030204" pitchFamily="18" charset="0"/>
                <a:cs typeface="Arial" panose="020B0604020202020204" pitchFamily="34" charset="0"/>
              </a:rPr>
              <a:t>&amp; </a:t>
            </a:r>
            <a:r>
              <a:rPr lang="en-US" b="1" dirty="0" smtClean="0">
                <a:solidFill>
                  <a:schemeClr val="accent6">
                    <a:lumMod val="75000"/>
                  </a:schemeClr>
                </a:solidFill>
                <a:latin typeface="Californian FB" panose="0207040306080B030204" pitchFamily="18" charset="0"/>
                <a:cs typeface="Arial" panose="020B0604020202020204" pitchFamily="34" charset="0"/>
              </a:rPr>
              <a:t>refer</a:t>
            </a:r>
            <a:r>
              <a:rPr lang="en-US" dirty="0" smtClean="0">
                <a:latin typeface="Californian FB" panose="0207040306080B030204" pitchFamily="18" charset="0"/>
                <a:cs typeface="Arial" panose="020B0604020202020204" pitchFamily="34" charset="0"/>
              </a:rPr>
              <a:t> you where to go when you’re not sure where to go</a:t>
            </a:r>
            <a:endParaRPr lang="en-US" dirty="0">
              <a:latin typeface="Californian FB" panose="0207040306080B030204" pitchFamily="18" charset="0"/>
              <a:cs typeface="Arial" panose="020B0604020202020204" pitchFamily="34" charset="0"/>
            </a:endParaRPr>
          </a:p>
          <a:p>
            <a:pPr>
              <a:spcAft>
                <a:spcPts val="1000"/>
              </a:spcAft>
              <a:buFont typeface="Wingdings" panose="05000000000000000000" pitchFamily="2" charset="2"/>
              <a:buChar char="q"/>
            </a:pPr>
            <a:r>
              <a:rPr lang="en-US" b="1" dirty="0" smtClean="0">
                <a:solidFill>
                  <a:schemeClr val="accent6">
                    <a:lumMod val="75000"/>
                  </a:schemeClr>
                </a:solidFill>
                <a:latin typeface="Californian FB" panose="0207040306080B030204" pitchFamily="18" charset="0"/>
                <a:cs typeface="Arial" panose="020B0604020202020204" pitchFamily="34" charset="0"/>
              </a:rPr>
              <a:t>Steer</a:t>
            </a:r>
            <a:r>
              <a:rPr lang="en-US" dirty="0" smtClean="0">
                <a:latin typeface="Californian FB" panose="0207040306080B030204" pitchFamily="18" charset="0"/>
                <a:cs typeface="Arial" panose="020B0604020202020204" pitchFamily="34" charset="0"/>
              </a:rPr>
              <a:t> you on your course &amp; class schedule</a:t>
            </a:r>
            <a:endParaRPr lang="en-US" dirty="0">
              <a:latin typeface="Californian FB" panose="0207040306080B030204" pitchFamily="18" charset="0"/>
              <a:cs typeface="Arial" panose="020B0604020202020204" pitchFamily="34" charset="0"/>
            </a:endParaRPr>
          </a:p>
          <a:p>
            <a:pPr>
              <a:spcAft>
                <a:spcPts val="1000"/>
              </a:spcAft>
              <a:buFont typeface="Wingdings" panose="05000000000000000000" pitchFamily="2" charset="2"/>
              <a:buChar char="q"/>
            </a:pPr>
            <a:r>
              <a:rPr lang="en-US" b="1" dirty="0" smtClean="0">
                <a:solidFill>
                  <a:schemeClr val="accent6">
                    <a:lumMod val="75000"/>
                  </a:schemeClr>
                </a:solidFill>
                <a:latin typeface="Californian FB" panose="0207040306080B030204" pitchFamily="18" charset="0"/>
                <a:cs typeface="Arial" panose="020B0604020202020204" pitchFamily="34" charset="0"/>
              </a:rPr>
              <a:t>Assist</a:t>
            </a:r>
            <a:r>
              <a:rPr lang="en-US" dirty="0" smtClean="0">
                <a:latin typeface="Californian FB" panose="0207040306080B030204" pitchFamily="18" charset="0"/>
                <a:cs typeface="Arial" panose="020B0604020202020204" pitchFamily="34" charset="0"/>
              </a:rPr>
              <a:t> you in becoming an independent graduate student</a:t>
            </a:r>
            <a:endParaRPr lang="en-US" dirty="0">
              <a:latin typeface="Californian FB" panose="0207040306080B030204" pitchFamily="18" charset="0"/>
              <a:cs typeface="Arial" panose="020B0604020202020204" pitchFamily="34" charset="0"/>
            </a:endParaRPr>
          </a:p>
          <a:p>
            <a:pPr>
              <a:spcAft>
                <a:spcPts val="1000"/>
              </a:spcAft>
              <a:buFont typeface="Wingdings" panose="05000000000000000000" pitchFamily="2" charset="2"/>
              <a:buChar char="q"/>
            </a:pPr>
            <a:r>
              <a:rPr lang="en-US" b="1" dirty="0" smtClean="0">
                <a:solidFill>
                  <a:schemeClr val="accent6">
                    <a:lumMod val="75000"/>
                  </a:schemeClr>
                </a:solidFill>
                <a:latin typeface="Californian FB" panose="0207040306080B030204" pitchFamily="18" charset="0"/>
                <a:cs typeface="Arial" panose="020B0604020202020204" pitchFamily="34" charset="0"/>
              </a:rPr>
              <a:t>Suggest</a:t>
            </a:r>
            <a:r>
              <a:rPr lang="en-US" dirty="0" smtClean="0">
                <a:latin typeface="Californian FB" panose="0207040306080B030204" pitchFamily="18" charset="0"/>
                <a:cs typeface="Arial" panose="020B0604020202020204" pitchFamily="34" charset="0"/>
              </a:rPr>
              <a:t> internship, job information and other College resources</a:t>
            </a:r>
            <a:endParaRPr lang="en-US" dirty="0">
              <a:latin typeface="Californian FB" panose="0207040306080B030204" pitchFamily="18" charset="0"/>
              <a:cs typeface="Arial" panose="020B0604020202020204" pitchFamily="34" charset="0"/>
            </a:endParaRPr>
          </a:p>
          <a:p>
            <a:pPr>
              <a:spcAft>
                <a:spcPts val="1000"/>
              </a:spcAft>
              <a:buFont typeface="Wingdings" panose="05000000000000000000" pitchFamily="2" charset="2"/>
              <a:buChar char="q"/>
            </a:pPr>
            <a:r>
              <a:rPr lang="en-US" b="1" dirty="0" smtClean="0">
                <a:solidFill>
                  <a:schemeClr val="accent6">
                    <a:lumMod val="75000"/>
                  </a:schemeClr>
                </a:solidFill>
                <a:latin typeface="Californian FB" panose="0207040306080B030204" pitchFamily="18" charset="0"/>
                <a:cs typeface="Arial" panose="020B0604020202020204" pitchFamily="34" charset="0"/>
              </a:rPr>
              <a:t>Plan</a:t>
            </a:r>
            <a:r>
              <a:rPr lang="en-US" dirty="0" smtClean="0">
                <a:latin typeface="Californian FB" panose="0207040306080B030204" pitchFamily="18" charset="0"/>
                <a:cs typeface="Arial" panose="020B0604020202020204" pitchFamily="34" charset="0"/>
              </a:rPr>
              <a:t> for MPA </a:t>
            </a:r>
            <a:r>
              <a:rPr lang="en-US" dirty="0" smtClean="0">
                <a:solidFill>
                  <a:schemeClr val="accent6">
                    <a:lumMod val="75000"/>
                  </a:schemeClr>
                </a:solidFill>
                <a:latin typeface="Californian FB" panose="0207040306080B030204" pitchFamily="18" charset="0"/>
                <a:cs typeface="Arial" panose="020B0604020202020204" pitchFamily="34" charset="0"/>
              </a:rPr>
              <a:t>orientation</a:t>
            </a:r>
            <a:r>
              <a:rPr lang="en-US" dirty="0" smtClean="0">
                <a:latin typeface="Californian FB" panose="0207040306080B030204" pitchFamily="18" charset="0"/>
                <a:cs typeface="Arial" panose="020B0604020202020204" pitchFamily="34" charset="0"/>
              </a:rPr>
              <a:t> and </a:t>
            </a:r>
            <a:r>
              <a:rPr lang="en-US" dirty="0" smtClean="0">
                <a:solidFill>
                  <a:schemeClr val="accent6">
                    <a:lumMod val="75000"/>
                  </a:schemeClr>
                </a:solidFill>
                <a:latin typeface="Californian FB" panose="0207040306080B030204" pitchFamily="18" charset="0"/>
                <a:cs typeface="Arial" panose="020B0604020202020204" pitchFamily="34" charset="0"/>
              </a:rPr>
              <a:t>graduation</a:t>
            </a:r>
            <a:endParaRPr lang="en-US" dirty="0" smtClean="0">
              <a:latin typeface="Californian FB" panose="0207040306080B030204" pitchFamily="18" charset="0"/>
              <a:cs typeface="Arial" panose="020B0604020202020204" pitchFamily="34" charset="0"/>
            </a:endParaRPr>
          </a:p>
          <a:p>
            <a:pPr>
              <a:spcAft>
                <a:spcPts val="1000"/>
              </a:spcAft>
              <a:buFont typeface="Wingdings" panose="05000000000000000000" pitchFamily="2" charset="2"/>
              <a:buChar char="q"/>
            </a:pPr>
            <a:r>
              <a:rPr lang="en-US" b="1" dirty="0" smtClean="0">
                <a:solidFill>
                  <a:schemeClr val="accent6">
                    <a:lumMod val="75000"/>
                  </a:schemeClr>
                </a:solidFill>
                <a:latin typeface="Californian FB" panose="0207040306080B030204" pitchFamily="18" charset="0"/>
                <a:cs typeface="Arial" panose="020B0604020202020204" pitchFamily="34" charset="0"/>
              </a:rPr>
              <a:t>Manage</a:t>
            </a:r>
            <a:r>
              <a:rPr lang="en-US" dirty="0" smtClean="0">
                <a:latin typeface="Californian FB" panose="0207040306080B030204" pitchFamily="18" charset="0"/>
                <a:cs typeface="Arial" panose="020B0604020202020204" pitchFamily="34" charset="0"/>
              </a:rPr>
              <a:t> internal and external communications</a:t>
            </a:r>
            <a:endParaRPr lang="en-US" dirty="0">
              <a:latin typeface="Californian FB" panose="0207040306080B030204" pitchFamily="18" charset="0"/>
              <a:cs typeface="Arial" panose="020B0604020202020204" pitchFamily="34" charset="0"/>
            </a:endParaRPr>
          </a:p>
        </p:txBody>
      </p:sp>
    </p:spTree>
    <p:extLst>
      <p:ext uri="{BB962C8B-B14F-4D97-AF65-F5344CB8AC3E}">
        <p14:creationId xmlns:p14="http://schemas.microsoft.com/office/powerpoint/2010/main" val="1106344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345"/>
            <a:ext cx="12192000" cy="1325563"/>
          </a:xfrm>
        </p:spPr>
        <p:txBody>
          <a:bodyPr/>
          <a:lstStyle/>
          <a:p>
            <a:pPr algn="ctr"/>
            <a:r>
              <a:rPr lang="en-US" b="1" dirty="0" smtClean="0">
                <a:solidFill>
                  <a:schemeClr val="accent6">
                    <a:lumMod val="75000"/>
                  </a:schemeClr>
                </a:solidFill>
                <a:latin typeface="Californian FB" panose="0207040306080B030204" pitchFamily="18" charset="0"/>
                <a:cs typeface="Arial" panose="020B0604020202020204" pitchFamily="34" charset="0"/>
              </a:rPr>
              <a:t>Navigating Evergreen </a:t>
            </a:r>
            <a:endParaRPr lang="en-US" b="1" dirty="0">
              <a:solidFill>
                <a:schemeClr val="accent6">
                  <a:lumMod val="75000"/>
                </a:schemeClr>
              </a:solidFill>
              <a:latin typeface="Californian FB" panose="0207040306080B030204" pitchFamily="18" charset="0"/>
              <a:cs typeface="Arial" panose="020B0604020202020204" pitchFamily="34" charset="0"/>
            </a:endParaRPr>
          </a:p>
        </p:txBody>
      </p:sp>
      <p:sp>
        <p:nvSpPr>
          <p:cNvPr id="3" name="Content Placeholder 2"/>
          <p:cNvSpPr>
            <a:spLocks noGrp="1"/>
          </p:cNvSpPr>
          <p:nvPr>
            <p:ph idx="1"/>
          </p:nvPr>
        </p:nvSpPr>
        <p:spPr>
          <a:xfrm>
            <a:off x="760046" y="985292"/>
            <a:ext cx="8230117" cy="5380674"/>
          </a:xfrm>
        </p:spPr>
        <p:txBody>
          <a:bodyPr>
            <a:normAutofit/>
          </a:bodyPr>
          <a:lstStyle/>
          <a:p>
            <a:pPr>
              <a:buFont typeface="Wingdings" panose="05000000000000000000" pitchFamily="2" charset="2"/>
              <a:buChar char="q"/>
            </a:pPr>
            <a:r>
              <a:rPr lang="en-US" sz="2200" dirty="0" smtClean="0">
                <a:latin typeface="Californian FB" panose="0207040306080B030204" pitchFamily="18" charset="0"/>
                <a:cs typeface="Arial" panose="020B0604020202020204" pitchFamily="34" charset="0"/>
              </a:rPr>
              <a:t>You can access Canvas, your Evergreen e-mail, financial aid, pay tuition, course registration, evaluations, order transcripts, and other student tasks through </a:t>
            </a:r>
            <a:r>
              <a:rPr lang="en-US" sz="2200" b="1" dirty="0" smtClean="0">
                <a:latin typeface="Californian FB" panose="0207040306080B030204" pitchFamily="18" charset="0"/>
                <a:cs typeface="Arial" panose="020B0604020202020204" pitchFamily="34" charset="0"/>
                <a:hlinkClick r:id="rId2"/>
              </a:rPr>
              <a:t>my.evergreen.edu </a:t>
            </a:r>
            <a:endParaRPr lang="en-US" sz="2200" b="1" dirty="0" smtClean="0">
              <a:latin typeface="Californian FB" panose="0207040306080B030204" pitchFamily="18" charset="0"/>
              <a:cs typeface="Arial" panose="020B0604020202020204" pitchFamily="34" charset="0"/>
            </a:endParaRPr>
          </a:p>
          <a:p>
            <a:pPr>
              <a:buFont typeface="Wingdings" panose="05000000000000000000" pitchFamily="2" charset="2"/>
              <a:buChar char="q"/>
            </a:pPr>
            <a:r>
              <a:rPr lang="en-US" sz="2200" dirty="0" smtClean="0">
                <a:latin typeface="Californian FB" panose="0207040306080B030204" pitchFamily="18" charset="0"/>
                <a:cs typeface="Arial" panose="020B0604020202020204" pitchFamily="34" charset="0"/>
              </a:rPr>
              <a:t>For Records &amp; Registration (R &amp; R) assistance contact their office directly at: </a:t>
            </a:r>
            <a:r>
              <a:rPr lang="en-US" sz="2200" dirty="0" smtClean="0">
                <a:latin typeface="Californian FB" panose="0207040306080B030204" pitchFamily="18" charset="0"/>
                <a:hlinkClick r:id="rId3"/>
              </a:rPr>
              <a:t>https://www.evergreen.edu/registration</a:t>
            </a:r>
            <a:r>
              <a:rPr lang="en-US" sz="2200" dirty="0" smtClean="0">
                <a:latin typeface="Californian FB" panose="0207040306080B030204" pitchFamily="18" charset="0"/>
              </a:rPr>
              <a:t> or by calling 360 867 6180</a:t>
            </a:r>
            <a:endParaRPr lang="en-US" sz="2200" dirty="0" smtClean="0">
              <a:latin typeface="Californian FB" panose="0207040306080B030204" pitchFamily="18" charset="0"/>
              <a:cs typeface="Arial" panose="020B0604020202020204" pitchFamily="34" charset="0"/>
            </a:endParaRPr>
          </a:p>
          <a:p>
            <a:pPr>
              <a:buFont typeface="Wingdings" panose="05000000000000000000" pitchFamily="2" charset="2"/>
              <a:buChar char="q"/>
            </a:pPr>
            <a:r>
              <a:rPr lang="en-US" sz="2200" dirty="0" smtClean="0">
                <a:latin typeface="Californian FB" panose="0207040306080B030204" pitchFamily="18" charset="0"/>
                <a:cs typeface="Arial" panose="020B0604020202020204" pitchFamily="34" charset="0"/>
              </a:rPr>
              <a:t>For Financial Aid (FA) concerns contact FA directly at: </a:t>
            </a:r>
            <a:r>
              <a:rPr lang="en-US" sz="2200" dirty="0" smtClean="0">
                <a:latin typeface="Californian FB" panose="0207040306080B030204" pitchFamily="18" charset="0"/>
                <a:hlinkClick r:id="rId4"/>
              </a:rPr>
              <a:t>https://www.evergreen.edu/financialaid</a:t>
            </a:r>
            <a:r>
              <a:rPr lang="en-US" sz="2200" dirty="0" smtClean="0">
                <a:latin typeface="Californian FB" panose="0207040306080B030204" pitchFamily="18" charset="0"/>
              </a:rPr>
              <a:t> or call 360 867 6205</a:t>
            </a:r>
            <a:endParaRPr lang="en-US" sz="2200" dirty="0" smtClean="0">
              <a:latin typeface="Californian FB" panose="0207040306080B030204" pitchFamily="18" charset="0"/>
              <a:cs typeface="Arial" panose="020B0604020202020204" pitchFamily="34" charset="0"/>
            </a:endParaRPr>
          </a:p>
          <a:p>
            <a:pPr>
              <a:buFont typeface="Wingdings" panose="05000000000000000000" pitchFamily="2" charset="2"/>
              <a:buChar char="q"/>
            </a:pPr>
            <a:r>
              <a:rPr lang="en-US" sz="2200" dirty="0" smtClean="0">
                <a:latin typeface="Californian FB" panose="0207040306080B030204" pitchFamily="18" charset="0"/>
                <a:cs typeface="Arial" panose="020B0604020202020204" pitchFamily="34" charset="0"/>
              </a:rPr>
              <a:t>Need to meet with me? E-mail me to set-up an in-person or phone appointment 360 867 6202 (</a:t>
            </a:r>
            <a:r>
              <a:rPr lang="en-US" sz="2200" i="1" dirty="0" smtClean="0">
                <a:latin typeface="Californian FB" panose="0207040306080B030204" pitchFamily="18" charset="0"/>
                <a:cs typeface="Arial" panose="020B0604020202020204" pitchFamily="34" charset="0"/>
              </a:rPr>
              <a:t>I typically will return your request within 48 hrs. usually sooner)</a:t>
            </a:r>
            <a:r>
              <a:rPr lang="en-US" sz="2200" dirty="0" smtClean="0">
                <a:latin typeface="Californian FB" panose="0207040306080B030204" pitchFamily="18" charset="0"/>
                <a:cs typeface="Arial" panose="020B0604020202020204" pitchFamily="34" charset="0"/>
              </a:rPr>
              <a:t> </a:t>
            </a:r>
          </a:p>
          <a:p>
            <a:pPr>
              <a:buFont typeface="Wingdings" panose="05000000000000000000" pitchFamily="2" charset="2"/>
              <a:buChar char="q"/>
            </a:pPr>
            <a:r>
              <a:rPr lang="en-US" sz="2200" dirty="0" smtClean="0">
                <a:latin typeface="Californian FB" panose="0207040306080B030204" pitchFamily="18" charset="0"/>
                <a:cs typeface="Arial" panose="020B0604020202020204" pitchFamily="34" charset="0"/>
              </a:rPr>
              <a:t>Any questions regarding in class work, assignments, schedules, booklists, and anything directly regarding course work you need to </a:t>
            </a:r>
            <a:r>
              <a:rPr lang="en-US" sz="2200" b="1" dirty="0" smtClean="0">
                <a:latin typeface="Californian FB" panose="0207040306080B030204" pitchFamily="18" charset="0"/>
                <a:cs typeface="Arial" panose="020B0604020202020204" pitchFamily="34" charset="0"/>
              </a:rPr>
              <a:t>connect with faculty directly </a:t>
            </a:r>
            <a:r>
              <a:rPr lang="en-US" sz="2200" dirty="0" smtClean="0">
                <a:latin typeface="Californian FB" panose="0207040306080B030204" pitchFamily="18" charset="0"/>
                <a:cs typeface="Arial" panose="020B0604020202020204" pitchFamily="34" charset="0"/>
              </a:rPr>
              <a:t>for office hours or to set-up an appointment. Their contact information is on their syllabus</a:t>
            </a:r>
            <a:endParaRPr lang="en-US" sz="2200" dirty="0" smtClean="0">
              <a:latin typeface="Californian FB" panose="0207040306080B030204" pitchFamily="18" charset="0"/>
            </a:endParaRPr>
          </a:p>
        </p:txBody>
      </p:sp>
      <p:pic>
        <p:nvPicPr>
          <p:cNvPr id="2050" name="Picture 2" descr="Image result for where do i 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25" y="1562710"/>
            <a:ext cx="338137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121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903799"/>
          </a:xfrm>
        </p:spPr>
        <p:txBody>
          <a:bodyPr>
            <a:normAutofit/>
          </a:bodyPr>
          <a:lstStyle/>
          <a:p>
            <a:pPr algn="ctr"/>
            <a:r>
              <a:rPr lang="en-US" dirty="0">
                <a:solidFill>
                  <a:schemeClr val="accent6">
                    <a:lumMod val="75000"/>
                  </a:schemeClr>
                </a:solidFill>
                <a:latin typeface="Californian FB" panose="0207040306080B030204" pitchFamily="18" charset="0"/>
                <a:cs typeface="Arial" panose="020B0604020202020204" pitchFamily="34" charset="0"/>
              </a:rPr>
              <a:t>Advising and Guidance</a:t>
            </a:r>
          </a:p>
        </p:txBody>
      </p:sp>
      <p:sp>
        <p:nvSpPr>
          <p:cNvPr id="3" name="Content Placeholder 2"/>
          <p:cNvSpPr>
            <a:spLocks noGrp="1"/>
          </p:cNvSpPr>
          <p:nvPr>
            <p:ph idx="1"/>
          </p:nvPr>
        </p:nvSpPr>
        <p:spPr>
          <a:xfrm>
            <a:off x="838200" y="779143"/>
            <a:ext cx="10515600" cy="3739358"/>
          </a:xfrm>
        </p:spPr>
        <p:txBody>
          <a:bodyPr>
            <a:normAutofit/>
          </a:bodyPr>
          <a:lstStyle/>
          <a:p>
            <a:r>
              <a:rPr lang="en-US" sz="2400" dirty="0" smtClean="0">
                <a:latin typeface="Californian FB" panose="0207040306080B030204" pitchFamily="18" charset="0"/>
              </a:rPr>
              <a:t>All MPA students are required to take one Core course every quarter</a:t>
            </a:r>
          </a:p>
          <a:p>
            <a:endParaRPr lang="en-US" sz="2400" dirty="0">
              <a:latin typeface="Californian FB" panose="0207040306080B030204" pitchFamily="18" charset="0"/>
            </a:endParaRPr>
          </a:p>
        </p:txBody>
      </p:sp>
      <p:pic>
        <p:nvPicPr>
          <p:cNvPr id="5" name="Picture 4"/>
          <p:cNvPicPr>
            <a:picLocks noChangeAspect="1"/>
          </p:cNvPicPr>
          <p:nvPr/>
        </p:nvPicPr>
        <p:blipFill rotWithShape="1">
          <a:blip r:embed="rId2"/>
          <a:srcRect b="16586"/>
          <a:stretch/>
        </p:blipFill>
        <p:spPr>
          <a:xfrm>
            <a:off x="1062356" y="1226855"/>
            <a:ext cx="9829164" cy="2875474"/>
          </a:xfrm>
          <a:prstGeom prst="rect">
            <a:avLst/>
          </a:prstGeom>
        </p:spPr>
      </p:pic>
      <p:sp>
        <p:nvSpPr>
          <p:cNvPr id="6" name="TextBox 5"/>
          <p:cNvSpPr txBox="1"/>
          <p:nvPr/>
        </p:nvSpPr>
        <p:spPr>
          <a:xfrm>
            <a:off x="5842000" y="4100410"/>
            <a:ext cx="5170005" cy="307777"/>
          </a:xfrm>
          <a:prstGeom prst="rect">
            <a:avLst/>
          </a:prstGeom>
          <a:noFill/>
        </p:spPr>
        <p:txBody>
          <a:bodyPr wrap="none" rtlCol="0">
            <a:spAutoFit/>
          </a:bodyPr>
          <a:lstStyle/>
          <a:p>
            <a:r>
              <a:rPr lang="en-US" sz="1400" i="1" dirty="0" smtClean="0">
                <a:latin typeface="Californian FB" panose="0207040306080B030204" pitchFamily="18" charset="0"/>
              </a:rPr>
              <a:t>Info. retrieved from:  </a:t>
            </a:r>
            <a:r>
              <a:rPr lang="en-US" sz="1400" i="1" dirty="0">
                <a:latin typeface="Californian FB" panose="0207040306080B030204" pitchFamily="18" charset="0"/>
                <a:hlinkClick r:id="rId3"/>
              </a:rPr>
              <a:t>https://</a:t>
            </a:r>
            <a:r>
              <a:rPr lang="en-US" sz="1400" i="1" dirty="0" smtClean="0">
                <a:latin typeface="Californian FB" panose="0207040306080B030204" pitchFamily="18" charset="0"/>
                <a:hlinkClick r:id="rId3"/>
              </a:rPr>
              <a:t>www.evergreen.edu/catalog/grad/mpa</a:t>
            </a:r>
            <a:r>
              <a:rPr lang="en-US" sz="1400" i="1" dirty="0" smtClean="0">
                <a:latin typeface="Californian FB" panose="0207040306080B030204" pitchFamily="18" charset="0"/>
              </a:rPr>
              <a:t> on 08/30/2019</a:t>
            </a:r>
            <a:endParaRPr lang="en-US" sz="1400" i="1" dirty="0">
              <a:latin typeface="Californian FB" panose="0207040306080B030204" pitchFamily="18" charset="0"/>
            </a:endParaRPr>
          </a:p>
        </p:txBody>
      </p:sp>
      <p:sp>
        <p:nvSpPr>
          <p:cNvPr id="7" name="TextBox 6"/>
          <p:cNvSpPr txBox="1"/>
          <p:nvPr/>
        </p:nvSpPr>
        <p:spPr>
          <a:xfrm>
            <a:off x="1117600" y="4419600"/>
            <a:ext cx="9993441" cy="2308324"/>
          </a:xfrm>
          <a:prstGeom prst="rect">
            <a:avLst/>
          </a:prstGeom>
          <a:noFill/>
        </p:spPr>
        <p:txBody>
          <a:bodyPr wrap="none" rtlCol="0">
            <a:spAutoFit/>
          </a:bodyPr>
          <a:lstStyle/>
          <a:p>
            <a:r>
              <a:rPr lang="en-US" dirty="0" smtClean="0">
                <a:latin typeface="Californian FB" panose="0207040306080B030204" pitchFamily="18" charset="0"/>
              </a:rPr>
              <a:t>The second year for MPA Tacoma students will be posted at a later date. Use the MPA catalog for your </a:t>
            </a:r>
          </a:p>
          <a:p>
            <a:r>
              <a:rPr lang="en-US" dirty="0" smtClean="0">
                <a:latin typeface="Californian FB" panose="0207040306080B030204" pitchFamily="18" charset="0"/>
              </a:rPr>
              <a:t>class electives moving forward</a:t>
            </a:r>
          </a:p>
          <a:p>
            <a:endParaRPr lang="en-US" dirty="0">
              <a:latin typeface="Californian FB" panose="0207040306080B030204" pitchFamily="18" charset="0"/>
            </a:endParaRPr>
          </a:p>
          <a:p>
            <a:r>
              <a:rPr lang="en-US" dirty="0" smtClean="0">
                <a:latin typeface="Californian FB" panose="0207040306080B030204" pitchFamily="18" charset="0"/>
              </a:rPr>
              <a:t>No MPA student are required to register for any summer classes unless you elect to take a summer course</a:t>
            </a:r>
          </a:p>
          <a:p>
            <a:endParaRPr lang="en-US" dirty="0">
              <a:latin typeface="Californian FB" panose="0207040306080B030204" pitchFamily="18" charset="0"/>
            </a:endParaRPr>
          </a:p>
          <a:p>
            <a:r>
              <a:rPr lang="en-US" dirty="0" smtClean="0">
                <a:latin typeface="Californian FB" panose="0207040306080B030204" pitchFamily="18" charset="0"/>
              </a:rPr>
              <a:t>You will need MPA director’s approval if you plan to register for more than 12-credits per quarter</a:t>
            </a:r>
          </a:p>
          <a:p>
            <a:endParaRPr lang="en-US" dirty="0">
              <a:latin typeface="Californian FB" panose="0207040306080B030204" pitchFamily="18" charset="0"/>
            </a:endParaRPr>
          </a:p>
          <a:p>
            <a:r>
              <a:rPr lang="en-US" dirty="0" smtClean="0">
                <a:latin typeface="Californian FB" panose="0207040306080B030204" pitchFamily="18" charset="0"/>
              </a:rPr>
              <a:t>You can arrange to meet with our MPA director, your assistant director or your faculty for advising</a:t>
            </a:r>
          </a:p>
        </p:txBody>
      </p:sp>
    </p:spTree>
    <p:extLst>
      <p:ext uri="{BB962C8B-B14F-4D97-AF65-F5344CB8AC3E}">
        <p14:creationId xmlns:p14="http://schemas.microsoft.com/office/powerpoint/2010/main" val="4867264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59591" y="1356028"/>
            <a:ext cx="8382000" cy="4829175"/>
          </a:xfrm>
          <a:prstGeom prst="rect">
            <a:avLst/>
          </a:prstGeom>
        </p:spPr>
      </p:pic>
      <p:sp>
        <p:nvSpPr>
          <p:cNvPr id="2" name="TextBox 1"/>
          <p:cNvSpPr txBox="1"/>
          <p:nvPr/>
        </p:nvSpPr>
        <p:spPr>
          <a:xfrm>
            <a:off x="2384175" y="314130"/>
            <a:ext cx="7532831" cy="707886"/>
          </a:xfrm>
          <a:prstGeom prst="rect">
            <a:avLst/>
          </a:prstGeom>
          <a:noFill/>
        </p:spPr>
        <p:txBody>
          <a:bodyPr wrap="none" rtlCol="0">
            <a:spAutoFit/>
          </a:bodyPr>
          <a:lstStyle/>
          <a:p>
            <a:pPr algn="ctr"/>
            <a:r>
              <a:rPr lang="en-US" sz="2000" dirty="0" smtClean="0">
                <a:latin typeface="Californian FB" panose="0207040306080B030204" pitchFamily="18" charset="0"/>
              </a:rPr>
              <a:t>Use your ‘my.evergreen.edu’ account to find your personal information </a:t>
            </a:r>
          </a:p>
          <a:p>
            <a:pPr algn="ctr"/>
            <a:r>
              <a:rPr lang="en-US" sz="2000" dirty="0" smtClean="0">
                <a:latin typeface="Californian FB" panose="0207040306080B030204" pitchFamily="18" charset="0"/>
              </a:rPr>
              <a:t>regarding your progress, plans, and other necessities</a:t>
            </a:r>
            <a:endParaRPr lang="en-US" sz="2000" dirty="0">
              <a:latin typeface="Californian FB" panose="0207040306080B030204" pitchFamily="18" charset="0"/>
            </a:endParaRPr>
          </a:p>
        </p:txBody>
      </p:sp>
    </p:spTree>
    <p:extLst>
      <p:ext uri="{BB962C8B-B14F-4D97-AF65-F5344CB8AC3E}">
        <p14:creationId xmlns:p14="http://schemas.microsoft.com/office/powerpoint/2010/main" val="174846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42"/>
            <a:ext cx="12192000" cy="1325563"/>
          </a:xfrm>
        </p:spPr>
        <p:txBody>
          <a:bodyPr>
            <a:normAutofit/>
          </a:bodyPr>
          <a:lstStyle/>
          <a:p>
            <a:pPr algn="ctr"/>
            <a:r>
              <a:rPr lang="en-US" sz="4000" dirty="0" smtClean="0">
                <a:solidFill>
                  <a:schemeClr val="accent6">
                    <a:lumMod val="75000"/>
                  </a:schemeClr>
                </a:solidFill>
                <a:latin typeface="Californian FB" panose="0207040306080B030204" pitchFamily="18" charset="0"/>
              </a:rPr>
              <a:t>Navigating Evergreen	</a:t>
            </a:r>
            <a:endParaRPr lang="en-US" sz="4000" dirty="0">
              <a:solidFill>
                <a:schemeClr val="accent6">
                  <a:lumMod val="75000"/>
                </a:schemeClr>
              </a:solidFill>
              <a:latin typeface="Californian FB" panose="0207040306080B030204" pitchFamily="18" charset="0"/>
            </a:endParaRPr>
          </a:p>
        </p:txBody>
      </p:sp>
      <p:sp>
        <p:nvSpPr>
          <p:cNvPr id="3" name="Content Placeholder 2"/>
          <p:cNvSpPr>
            <a:spLocks noGrp="1"/>
          </p:cNvSpPr>
          <p:nvPr>
            <p:ph idx="1"/>
          </p:nvPr>
        </p:nvSpPr>
        <p:spPr>
          <a:xfrm>
            <a:off x="1138135" y="1355425"/>
            <a:ext cx="10515600" cy="5148010"/>
          </a:xfrm>
        </p:spPr>
        <p:txBody>
          <a:bodyPr>
            <a:noAutofit/>
          </a:bodyPr>
          <a:lstStyle/>
          <a:p>
            <a:pPr>
              <a:buFont typeface="Wingdings" panose="05000000000000000000" pitchFamily="2" charset="2"/>
              <a:buChar char="q"/>
            </a:pPr>
            <a:r>
              <a:rPr lang="en-US" sz="2000" dirty="0" smtClean="0">
                <a:latin typeface="Californian FB" panose="0207040306080B030204" pitchFamily="18" charset="0"/>
              </a:rPr>
              <a:t>Parking at the Tacoma site is free! </a:t>
            </a:r>
          </a:p>
          <a:p>
            <a:pPr>
              <a:buFont typeface="Wingdings" panose="05000000000000000000" pitchFamily="2" charset="2"/>
              <a:buChar char="q"/>
            </a:pPr>
            <a:r>
              <a:rPr lang="en-US" sz="2000" dirty="0" smtClean="0">
                <a:latin typeface="Californian FB" panose="0207040306080B030204" pitchFamily="18" charset="0"/>
              </a:rPr>
              <a:t>Parking at the Olympia campus</a:t>
            </a:r>
            <a:r>
              <a:rPr lang="en-US" sz="2000" b="1" dirty="0" smtClean="0">
                <a:latin typeface="Californian FB" panose="0207040306080B030204" pitchFamily="18" charset="0"/>
              </a:rPr>
              <a:t> </a:t>
            </a:r>
            <a:r>
              <a:rPr lang="en-US" sz="2000" dirty="0" smtClean="0">
                <a:latin typeface="Californian FB" panose="0207040306080B030204" pitchFamily="18" charset="0"/>
              </a:rPr>
              <a:t>has enforced parking regulations. Daily parking pass is $3.00/day</a:t>
            </a:r>
            <a:r>
              <a:rPr lang="en-US" sz="2000" b="1" dirty="0" smtClean="0">
                <a:latin typeface="Californian FB" panose="0207040306080B030204" pitchFamily="18" charset="0"/>
              </a:rPr>
              <a:t> </a:t>
            </a:r>
            <a:r>
              <a:rPr lang="en-US" sz="2000" dirty="0" smtClean="0">
                <a:latin typeface="Californian FB" panose="0207040306080B030204" pitchFamily="18" charset="0"/>
              </a:rPr>
              <a:t>Monday – Friday, 7 am to 9pm. Weekends are FREE (</a:t>
            </a:r>
            <a:r>
              <a:rPr lang="en-US" sz="2000" i="1" dirty="0" smtClean="0">
                <a:latin typeface="Californian FB" panose="0207040306080B030204" pitchFamily="18" charset="0"/>
              </a:rPr>
              <a:t>for those of you taking weekend classes at Olympia)</a:t>
            </a:r>
            <a:r>
              <a:rPr lang="en-US" sz="2000" b="1" dirty="0" smtClean="0">
                <a:latin typeface="Californian FB" panose="0207040306080B030204" pitchFamily="18" charset="0"/>
              </a:rPr>
              <a:t> </a:t>
            </a:r>
          </a:p>
          <a:p>
            <a:pPr>
              <a:buFont typeface="Wingdings" panose="05000000000000000000" pitchFamily="2" charset="2"/>
              <a:buChar char="q"/>
            </a:pPr>
            <a:r>
              <a:rPr lang="en-US" sz="2000" dirty="0" smtClean="0">
                <a:latin typeface="Californian FB" panose="0207040306080B030204" pitchFamily="18" charset="0"/>
              </a:rPr>
              <a:t>Fall Bookstore hours: </a:t>
            </a:r>
          </a:p>
          <a:p>
            <a:pPr marL="457200" lvl="1" indent="0">
              <a:buNone/>
            </a:pPr>
            <a:r>
              <a:rPr lang="en-US" sz="2000" dirty="0" smtClean="0">
                <a:latin typeface="Californian FB" panose="0207040306080B030204" pitchFamily="18" charset="0"/>
              </a:rPr>
              <a:t>8am – 5:30 pm Monday – Thursday; Friday 8am – 5:00 pm </a:t>
            </a:r>
            <a:endParaRPr lang="en-US" sz="2000" dirty="0">
              <a:latin typeface="Californian FB" panose="0207040306080B030204" pitchFamily="18" charset="0"/>
            </a:endParaRPr>
          </a:p>
          <a:p>
            <a:pPr lvl="1">
              <a:buFont typeface="Wingdings" panose="05000000000000000000" pitchFamily="2" charset="2"/>
              <a:buChar char="§"/>
            </a:pPr>
            <a:r>
              <a:rPr lang="en-US" sz="2000" dirty="0" smtClean="0">
                <a:latin typeface="Californian FB" panose="0207040306080B030204" pitchFamily="18" charset="0"/>
              </a:rPr>
              <a:t>Buy/rent online</a:t>
            </a:r>
            <a:r>
              <a:rPr lang="en-US" sz="2000" dirty="0">
                <a:latin typeface="Californian FB" panose="0207040306080B030204" pitchFamily="18" charset="0"/>
              </a:rPr>
              <a:t> </a:t>
            </a:r>
            <a:r>
              <a:rPr lang="en-US" sz="2000" dirty="0" smtClean="0">
                <a:latin typeface="Californian FB" panose="0207040306080B030204" pitchFamily="18" charset="0"/>
              </a:rPr>
              <a:t>here is a link to Evergreen’s Bookstore</a:t>
            </a:r>
            <a:r>
              <a:rPr lang="en-US" sz="2000" dirty="0">
                <a:latin typeface="Californian FB" panose="0207040306080B030204" pitchFamily="18" charset="0"/>
              </a:rPr>
              <a:t>: </a:t>
            </a:r>
            <a:r>
              <a:rPr lang="en-US" sz="2000" dirty="0">
                <a:latin typeface="Californian FB" panose="0207040306080B030204" pitchFamily="18" charset="0"/>
                <a:hlinkClick r:id="rId2"/>
              </a:rPr>
              <a:t>https://www.evergreen-greener-bookstore.com</a:t>
            </a:r>
            <a:r>
              <a:rPr lang="en-US" sz="2000" dirty="0" smtClean="0">
                <a:latin typeface="Californian FB" panose="0207040306080B030204" pitchFamily="18" charset="0"/>
                <a:hlinkClick r:id="rId2"/>
              </a:rPr>
              <a:t>/</a:t>
            </a:r>
            <a:r>
              <a:rPr lang="en-US" sz="2000" dirty="0" smtClean="0">
                <a:latin typeface="Californian FB" panose="0207040306080B030204" pitchFamily="18" charset="0"/>
              </a:rPr>
              <a:t> </a:t>
            </a:r>
            <a:endParaRPr lang="en-US" sz="2000" dirty="0">
              <a:latin typeface="Californian FB" panose="0207040306080B030204" pitchFamily="18" charset="0"/>
            </a:endParaRPr>
          </a:p>
          <a:p>
            <a:pPr>
              <a:buFont typeface="Wingdings" panose="05000000000000000000" pitchFamily="2" charset="2"/>
              <a:buChar char="q"/>
            </a:pPr>
            <a:r>
              <a:rPr lang="en-US" sz="2000" dirty="0" smtClean="0">
                <a:latin typeface="Californian FB" panose="0207040306080B030204" pitchFamily="18" charset="0"/>
              </a:rPr>
              <a:t>Library </a:t>
            </a:r>
          </a:p>
          <a:p>
            <a:pPr marL="457200" lvl="1" indent="0">
              <a:buNone/>
            </a:pPr>
            <a:r>
              <a:rPr lang="en-US" sz="2000" dirty="0">
                <a:latin typeface="Californian FB" panose="0207040306080B030204" pitchFamily="18" charset="0"/>
              </a:rPr>
              <a:t>Monday - Thursday: 9 am - </a:t>
            </a:r>
            <a:r>
              <a:rPr lang="en-US" sz="2000" dirty="0" smtClean="0">
                <a:latin typeface="Californian FB" panose="0207040306080B030204" pitchFamily="18" charset="0"/>
              </a:rPr>
              <a:t>6:45 pm; Friday</a:t>
            </a:r>
            <a:r>
              <a:rPr lang="en-US" sz="2000" dirty="0">
                <a:latin typeface="Californian FB" panose="0207040306080B030204" pitchFamily="18" charset="0"/>
              </a:rPr>
              <a:t>: 9 am - 5 </a:t>
            </a:r>
            <a:r>
              <a:rPr lang="en-US" sz="2000" dirty="0" smtClean="0">
                <a:latin typeface="Californian FB" panose="0207040306080B030204" pitchFamily="18" charset="0"/>
              </a:rPr>
              <a:t>pm; Saturday</a:t>
            </a:r>
            <a:r>
              <a:rPr lang="en-US" sz="2000" dirty="0">
                <a:latin typeface="Californian FB" panose="0207040306080B030204" pitchFamily="18" charset="0"/>
              </a:rPr>
              <a:t>: 12 pm - 5 </a:t>
            </a:r>
            <a:r>
              <a:rPr lang="en-US" sz="2000" dirty="0" smtClean="0">
                <a:latin typeface="Californian FB" panose="0207040306080B030204" pitchFamily="18" charset="0"/>
              </a:rPr>
              <a:t>pm and CLOSED on Sundays</a:t>
            </a:r>
            <a:endParaRPr lang="en-US" sz="2000" dirty="0">
              <a:latin typeface="Californian FB" panose="0207040306080B030204" pitchFamily="18" charset="0"/>
            </a:endParaRPr>
          </a:p>
          <a:p>
            <a:pPr lvl="1">
              <a:buFont typeface="Wingdings" panose="05000000000000000000" pitchFamily="2" charset="2"/>
              <a:buChar char="§"/>
            </a:pPr>
            <a:r>
              <a:rPr lang="en-US" sz="2000" dirty="0" smtClean="0">
                <a:latin typeface="Californian FB" panose="0207040306080B030204" pitchFamily="18" charset="0"/>
              </a:rPr>
              <a:t>You </a:t>
            </a:r>
            <a:r>
              <a:rPr lang="en-US" sz="2000" dirty="0">
                <a:latin typeface="Californian FB" panose="0207040306080B030204" pitchFamily="18" charset="0"/>
              </a:rPr>
              <a:t>can also rent textbooks at the library: </a:t>
            </a:r>
            <a:r>
              <a:rPr lang="en-US" sz="2000" dirty="0">
                <a:latin typeface="Californian FB" panose="0207040306080B030204" pitchFamily="18" charset="0"/>
                <a:hlinkClick r:id="rId3"/>
              </a:rPr>
              <a:t>https://www.evergreen.edu/library</a:t>
            </a:r>
            <a:r>
              <a:rPr lang="en-US" sz="2000" dirty="0" smtClean="0">
                <a:latin typeface="Californian FB" panose="0207040306080B030204" pitchFamily="18" charset="0"/>
                <a:hlinkClick r:id="rId3"/>
              </a:rPr>
              <a:t>/</a:t>
            </a:r>
            <a:endParaRPr lang="en-US" sz="2000" dirty="0" smtClean="0">
              <a:latin typeface="Californian FB" panose="0207040306080B030204" pitchFamily="18" charset="0"/>
            </a:endParaRPr>
          </a:p>
          <a:p>
            <a:pPr algn="ctr">
              <a:buFont typeface="Wingdings" panose="05000000000000000000" pitchFamily="2" charset="2"/>
              <a:buChar char="v"/>
            </a:pPr>
            <a:r>
              <a:rPr lang="en-US" sz="2000" dirty="0" smtClean="0">
                <a:latin typeface="Californian FB" panose="0207040306080B030204" pitchFamily="18" charset="0"/>
              </a:rPr>
              <a:t>If you decide to use TESC Bookstore or obtaining books through the Library you can arrange to have them sent from Olympia to the Tacoma site through our daily campus deliveries. Be sure to ask a Bookstore representative or Librarian worker that you want to arrange for books be delivered to Tacoma</a:t>
            </a:r>
            <a:endParaRPr lang="en-US" sz="2000" dirty="0">
              <a:latin typeface="Californian FB" panose="0207040306080B030204" pitchFamily="18" charset="0"/>
            </a:endParaRPr>
          </a:p>
        </p:txBody>
      </p:sp>
    </p:spTree>
    <p:extLst>
      <p:ext uri="{BB962C8B-B14F-4D97-AF65-F5344CB8AC3E}">
        <p14:creationId xmlns:p14="http://schemas.microsoft.com/office/powerpoint/2010/main" val="34579962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
            <a:ext cx="12192000" cy="1325563"/>
          </a:xfrm>
        </p:spPr>
        <p:txBody>
          <a:bodyPr/>
          <a:lstStyle/>
          <a:p>
            <a:pPr algn="ctr"/>
            <a:r>
              <a:rPr lang="en-US" dirty="0" smtClean="0">
                <a:solidFill>
                  <a:schemeClr val="accent6">
                    <a:lumMod val="75000"/>
                  </a:schemeClr>
                </a:solidFill>
                <a:latin typeface="Californian FB" panose="0207040306080B030204" pitchFamily="18" charset="0"/>
              </a:rPr>
              <a:t>Emergency Preparedness</a:t>
            </a:r>
            <a:r>
              <a:rPr lang="en-US" dirty="0" smtClean="0">
                <a:latin typeface="Californian FB" panose="0207040306080B030204" pitchFamily="18" charset="0"/>
              </a:rPr>
              <a:t>	</a:t>
            </a:r>
            <a:endParaRPr lang="en-US" dirty="0">
              <a:latin typeface="Californian FB" panose="0207040306080B030204" pitchFamily="18" charset="0"/>
            </a:endParaRPr>
          </a:p>
        </p:txBody>
      </p:sp>
      <p:sp>
        <p:nvSpPr>
          <p:cNvPr id="3" name="Content Placeholder 2"/>
          <p:cNvSpPr>
            <a:spLocks noGrp="1"/>
          </p:cNvSpPr>
          <p:nvPr>
            <p:ph idx="1"/>
          </p:nvPr>
        </p:nvSpPr>
        <p:spPr>
          <a:xfrm>
            <a:off x="497006" y="1532061"/>
            <a:ext cx="10515600" cy="4852352"/>
          </a:xfrm>
        </p:spPr>
        <p:txBody>
          <a:bodyPr>
            <a:normAutofit/>
          </a:bodyPr>
          <a:lstStyle/>
          <a:p>
            <a:pPr>
              <a:buFont typeface="Courier New" panose="02070309020205020404" pitchFamily="49" charset="0"/>
              <a:buChar char="o"/>
            </a:pPr>
            <a:r>
              <a:rPr lang="en-US" dirty="0" smtClean="0">
                <a:latin typeface="Californian FB" panose="0207040306080B030204" pitchFamily="18" charset="0"/>
                <a:cs typeface="Arial" panose="020B0604020202020204" pitchFamily="34" charset="0"/>
              </a:rPr>
              <a:t>Sign up for e2Campus text alerts</a:t>
            </a:r>
            <a:r>
              <a:rPr lang="en-US" b="1" dirty="0" smtClean="0">
                <a:latin typeface="Californian FB" panose="0207040306080B030204" pitchFamily="18" charset="0"/>
                <a:cs typeface="Arial" panose="020B0604020202020204" pitchFamily="34" charset="0"/>
              </a:rPr>
              <a:t> (e2campus.net/my/evergreen)</a:t>
            </a:r>
          </a:p>
          <a:p>
            <a:pPr>
              <a:buFont typeface="Courier New" panose="02070309020205020404" pitchFamily="49" charset="0"/>
              <a:buChar char="o"/>
            </a:pPr>
            <a:r>
              <a:rPr lang="en-US" dirty="0" smtClean="0">
                <a:latin typeface="Californian FB" panose="0207040306080B030204" pitchFamily="18" charset="0"/>
                <a:cs typeface="Arial" panose="020B0604020202020204" pitchFamily="34" charset="0"/>
              </a:rPr>
              <a:t>In case of an emergency/bad weather, visit Evergreen’s home page or call the main phone number 360-867-6000</a:t>
            </a:r>
          </a:p>
          <a:p>
            <a:pPr>
              <a:buFont typeface="Courier New" panose="02070309020205020404" pitchFamily="49" charset="0"/>
              <a:buChar char="o"/>
            </a:pPr>
            <a:r>
              <a:rPr lang="en-US" dirty="0" smtClean="0">
                <a:latin typeface="Californian FB" panose="0207040306080B030204" pitchFamily="18" charset="0"/>
                <a:cs typeface="Arial" panose="020B0604020202020204" pitchFamily="34" charset="0"/>
              </a:rPr>
              <a:t>While at the Olympia site and need Police Services: </a:t>
            </a:r>
          </a:p>
          <a:p>
            <a:pPr lvl="1"/>
            <a:r>
              <a:rPr lang="en-US" dirty="0" smtClean="0">
                <a:latin typeface="Californian FB" panose="0207040306080B030204" pitchFamily="18" charset="0"/>
                <a:cs typeface="Arial" panose="020B0604020202020204" pitchFamily="34" charset="0"/>
              </a:rPr>
              <a:t>Evergreen Police Services at 360-867-6140; when on campus you can dial #6140</a:t>
            </a:r>
          </a:p>
          <a:p>
            <a:pPr lvl="1"/>
            <a:r>
              <a:rPr lang="en-US" dirty="0" smtClean="0">
                <a:latin typeface="Californian FB" panose="0207040306080B030204" pitchFamily="18" charset="0"/>
                <a:cs typeface="Arial" panose="020B0604020202020204" pitchFamily="34" charset="0"/>
              </a:rPr>
              <a:t>Want an escort leaving campus, locked out of your car or need a jump-start: Call 360-867-6832</a:t>
            </a:r>
          </a:p>
          <a:p>
            <a:pPr algn="ctr">
              <a:buFont typeface="Wingdings" panose="05000000000000000000" pitchFamily="2" charset="2"/>
              <a:buChar char="v"/>
            </a:pPr>
            <a:r>
              <a:rPr lang="en-US" dirty="0" smtClean="0">
                <a:latin typeface="Californian FB" panose="0207040306080B030204" pitchFamily="18" charset="0"/>
                <a:cs typeface="Arial" panose="020B0604020202020204" pitchFamily="34" charset="0"/>
              </a:rPr>
              <a:t>During inclement weather the campus may close for safety purposes, signing up for text alerts allows you to know when the campus is closed. Your faculty will do their best to contact you as well. </a:t>
            </a:r>
          </a:p>
          <a:p>
            <a:pPr lvl="1"/>
            <a:endParaRPr lang="en-US" dirty="0" smtClean="0">
              <a:latin typeface="Californian FB" panose="0207040306080B030204" pitchFamily="18" charset="0"/>
              <a:cs typeface="Arial" panose="020B0604020202020204" pitchFamily="34" charset="0"/>
            </a:endParaRPr>
          </a:p>
        </p:txBody>
      </p:sp>
    </p:spTree>
    <p:extLst>
      <p:ext uri="{BB962C8B-B14F-4D97-AF65-F5344CB8AC3E}">
        <p14:creationId xmlns:p14="http://schemas.microsoft.com/office/powerpoint/2010/main" val="12289785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983"/>
            <a:ext cx="12192000" cy="1325563"/>
          </a:xfrm>
        </p:spPr>
        <p:txBody>
          <a:bodyPr/>
          <a:lstStyle/>
          <a:p>
            <a:pPr algn="ctr"/>
            <a:r>
              <a:rPr lang="en-US" dirty="0" smtClean="0">
                <a:solidFill>
                  <a:schemeClr val="accent6">
                    <a:lumMod val="75000"/>
                  </a:schemeClr>
                </a:solidFill>
                <a:latin typeface="Californian FB" panose="0207040306080B030204" pitchFamily="18" charset="0"/>
              </a:rPr>
              <a:t>Resources </a:t>
            </a:r>
            <a:endParaRPr lang="en-US" dirty="0">
              <a:solidFill>
                <a:schemeClr val="accent6">
                  <a:lumMod val="75000"/>
                </a:schemeClr>
              </a:solidFill>
              <a:latin typeface="Californian FB" panose="0207040306080B030204" pitchFamily="18" charset="0"/>
            </a:endParaRPr>
          </a:p>
        </p:txBody>
      </p:sp>
      <p:sp>
        <p:nvSpPr>
          <p:cNvPr id="3" name="Content Placeholder 2"/>
          <p:cNvSpPr>
            <a:spLocks noGrp="1"/>
          </p:cNvSpPr>
          <p:nvPr>
            <p:ph idx="1"/>
          </p:nvPr>
        </p:nvSpPr>
        <p:spPr>
          <a:xfrm>
            <a:off x="721344" y="1298966"/>
            <a:ext cx="10651426" cy="4821916"/>
          </a:xfrm>
        </p:spPr>
        <p:txBody>
          <a:bodyPr>
            <a:noAutofit/>
          </a:bodyPr>
          <a:lstStyle/>
          <a:p>
            <a:pPr>
              <a:spcBef>
                <a:spcPts val="800"/>
              </a:spcBef>
              <a:spcAft>
                <a:spcPts val="800"/>
              </a:spcAft>
              <a:buFont typeface="Wingdings" panose="05000000000000000000" pitchFamily="2" charset="2"/>
              <a:buChar char="q"/>
            </a:pPr>
            <a:r>
              <a:rPr lang="en-US" sz="2400" dirty="0" smtClean="0">
                <a:latin typeface="Californian FB" panose="0207040306080B030204" pitchFamily="18" charset="0"/>
                <a:cs typeface="Arial" panose="020B0604020202020204" pitchFamily="34" charset="0"/>
              </a:rPr>
              <a:t>Internship and ILC Assistance: contact Emily Gray, Internship Advisor and Coordinator (</a:t>
            </a:r>
            <a:r>
              <a:rPr lang="en-US" sz="2400" dirty="0" smtClean="0">
                <a:latin typeface="Californian FB" panose="0207040306080B030204" pitchFamily="18" charset="0"/>
                <a:cs typeface="Arial" panose="020B0604020202020204" pitchFamily="34" charset="0"/>
                <a:hlinkClick r:id="rId2"/>
              </a:rPr>
              <a:t>graye@evergreen.edu</a:t>
            </a:r>
            <a:r>
              <a:rPr lang="en-US" sz="2400" dirty="0" smtClean="0">
                <a:latin typeface="Californian FB" panose="0207040306080B030204" pitchFamily="18" charset="0"/>
                <a:cs typeface="Arial" panose="020B0604020202020204" pitchFamily="34" charset="0"/>
              </a:rPr>
              <a:t>) </a:t>
            </a:r>
          </a:p>
          <a:p>
            <a:pPr>
              <a:spcBef>
                <a:spcPts val="800"/>
              </a:spcBef>
              <a:spcAft>
                <a:spcPts val="800"/>
              </a:spcAft>
              <a:buFont typeface="Wingdings" panose="05000000000000000000" pitchFamily="2" charset="2"/>
              <a:buChar char="q"/>
            </a:pPr>
            <a:r>
              <a:rPr lang="en-US" sz="2400" dirty="0" smtClean="0">
                <a:latin typeface="Californian FB" panose="0207040306080B030204" pitchFamily="18" charset="0"/>
                <a:cs typeface="Arial" panose="020B0604020202020204" pitchFamily="34" charset="0"/>
              </a:rPr>
              <a:t>MPA Job and Internship LinkedIn Page: </a:t>
            </a:r>
            <a:r>
              <a:rPr lang="en-US" sz="2400" dirty="0">
                <a:latin typeface="Californian FB" panose="0207040306080B030204" pitchFamily="18" charset="0"/>
                <a:cs typeface="Arial" panose="020B0604020202020204" pitchFamily="34" charset="0"/>
                <a:hlinkClick r:id="rId3"/>
              </a:rPr>
              <a:t>https://www.linkedin.com/company/mpaevergreen</a:t>
            </a:r>
            <a:r>
              <a:rPr lang="en-US" sz="2400" dirty="0" smtClean="0">
                <a:latin typeface="Californian FB" panose="0207040306080B030204" pitchFamily="18" charset="0"/>
                <a:cs typeface="Arial" panose="020B0604020202020204" pitchFamily="34" charset="0"/>
                <a:hlinkClick r:id="rId3"/>
              </a:rPr>
              <a:t>/</a:t>
            </a:r>
            <a:endParaRPr lang="en-US" sz="2400" dirty="0" smtClean="0">
              <a:latin typeface="Californian FB" panose="0207040306080B030204" pitchFamily="18" charset="0"/>
              <a:cs typeface="Arial" panose="020B0604020202020204" pitchFamily="34" charset="0"/>
            </a:endParaRPr>
          </a:p>
          <a:p>
            <a:pPr>
              <a:spcBef>
                <a:spcPts val="800"/>
              </a:spcBef>
              <a:spcAft>
                <a:spcPts val="800"/>
              </a:spcAft>
              <a:buFont typeface="Wingdings" panose="05000000000000000000" pitchFamily="2" charset="2"/>
              <a:buChar char="q"/>
            </a:pPr>
            <a:r>
              <a:rPr lang="en-US" sz="2400" dirty="0" smtClean="0">
                <a:latin typeface="Californian FB" panose="0207040306080B030204" pitchFamily="18" charset="0"/>
                <a:cs typeface="Arial" panose="020B0604020202020204" pitchFamily="34" charset="0"/>
              </a:rPr>
              <a:t>See MPA Facebook page: </a:t>
            </a:r>
            <a:r>
              <a:rPr lang="en-US" sz="2400" dirty="0">
                <a:latin typeface="Californian FB" panose="0207040306080B030204" pitchFamily="18" charset="0"/>
                <a:hlinkClick r:id="rId4"/>
              </a:rPr>
              <a:t>https://www.facebook.com/EvergreenMPA</a:t>
            </a:r>
            <a:r>
              <a:rPr lang="en-US" sz="2400" dirty="0" smtClean="0">
                <a:latin typeface="Californian FB" panose="0207040306080B030204" pitchFamily="18" charset="0"/>
                <a:hlinkClick r:id="rId4"/>
              </a:rPr>
              <a:t>/</a:t>
            </a:r>
            <a:r>
              <a:rPr lang="en-US" sz="2400" dirty="0" smtClean="0">
                <a:latin typeface="Californian FB" panose="0207040306080B030204" pitchFamily="18" charset="0"/>
              </a:rPr>
              <a:t> </a:t>
            </a:r>
          </a:p>
          <a:p>
            <a:pPr>
              <a:spcBef>
                <a:spcPts val="800"/>
              </a:spcBef>
              <a:spcAft>
                <a:spcPts val="800"/>
              </a:spcAft>
              <a:buFont typeface="Wingdings" panose="05000000000000000000" pitchFamily="2" charset="2"/>
              <a:buChar char="q"/>
            </a:pPr>
            <a:r>
              <a:rPr lang="en-US" sz="2400" dirty="0">
                <a:latin typeface="Californian FB" panose="0207040306080B030204" pitchFamily="18" charset="0"/>
                <a:cs typeface="Arial" panose="020B0604020202020204" pitchFamily="34" charset="0"/>
              </a:rPr>
              <a:t>Check out our MPA blog: </a:t>
            </a:r>
            <a:r>
              <a:rPr lang="en-US" sz="2400" dirty="0">
                <a:latin typeface="Californian FB" panose="0207040306080B030204" pitchFamily="18" charset="0"/>
                <a:hlinkClick r:id="rId5"/>
              </a:rPr>
              <a:t>https://</a:t>
            </a:r>
            <a:r>
              <a:rPr lang="en-US" sz="2400" dirty="0" smtClean="0">
                <a:latin typeface="Californian FB" panose="0207040306080B030204" pitchFamily="18" charset="0"/>
                <a:hlinkClick r:id="rId5"/>
              </a:rPr>
              <a:t>www.evergreen.edu/mpa/blog</a:t>
            </a:r>
            <a:endParaRPr lang="en-US" sz="2400" dirty="0" smtClean="0">
              <a:latin typeface="Californian FB" panose="0207040306080B030204" pitchFamily="18" charset="0"/>
              <a:cs typeface="Arial" panose="020B0604020202020204" pitchFamily="34" charset="0"/>
            </a:endParaRPr>
          </a:p>
          <a:p>
            <a:pPr>
              <a:spcBef>
                <a:spcPts val="800"/>
              </a:spcBef>
              <a:spcAft>
                <a:spcPts val="800"/>
              </a:spcAft>
              <a:buFont typeface="Wingdings" panose="05000000000000000000" pitchFamily="2" charset="2"/>
              <a:buChar char="q"/>
            </a:pPr>
            <a:r>
              <a:rPr lang="en-US" sz="2400" dirty="0" smtClean="0">
                <a:latin typeface="Californian FB" panose="0207040306080B030204" pitchFamily="18" charset="0"/>
                <a:cs typeface="Arial" panose="020B0604020202020204" pitchFamily="34" charset="0"/>
              </a:rPr>
              <a:t>MES Job and Internship Blog: </a:t>
            </a:r>
            <a:r>
              <a:rPr lang="en-US" sz="2400" dirty="0">
                <a:latin typeface="Californian FB" panose="0207040306080B030204" pitchFamily="18" charset="0"/>
                <a:cs typeface="Arial" panose="020B0604020202020204" pitchFamily="34" charset="0"/>
                <a:hlinkClick r:id="rId6"/>
              </a:rPr>
              <a:t>http://blogs.evergreen.edu/mesweekly</a:t>
            </a:r>
            <a:r>
              <a:rPr lang="en-US" sz="2400" dirty="0" smtClean="0">
                <a:latin typeface="Californian FB" panose="0207040306080B030204" pitchFamily="18" charset="0"/>
                <a:cs typeface="Arial" panose="020B0604020202020204" pitchFamily="34" charset="0"/>
                <a:hlinkClick r:id="rId6"/>
              </a:rPr>
              <a:t>/</a:t>
            </a:r>
            <a:endParaRPr lang="en-US" sz="2400" dirty="0" smtClean="0">
              <a:latin typeface="Californian FB" panose="0207040306080B030204" pitchFamily="18" charset="0"/>
              <a:cs typeface="Arial" panose="020B0604020202020204" pitchFamily="34" charset="0"/>
            </a:endParaRPr>
          </a:p>
          <a:p>
            <a:pPr>
              <a:spcBef>
                <a:spcPts val="800"/>
              </a:spcBef>
              <a:spcAft>
                <a:spcPts val="800"/>
              </a:spcAft>
              <a:buFont typeface="Wingdings" panose="05000000000000000000" pitchFamily="2" charset="2"/>
              <a:buChar char="q"/>
            </a:pPr>
            <a:r>
              <a:rPr lang="en-US" sz="2400" dirty="0" smtClean="0">
                <a:latin typeface="Californian FB" panose="0207040306080B030204" pitchFamily="18" charset="0"/>
                <a:cs typeface="Arial" panose="020B0604020202020204" pitchFamily="34" charset="0"/>
              </a:rPr>
              <a:t>Graduate writing assistance</a:t>
            </a:r>
          </a:p>
          <a:p>
            <a:pPr lvl="1">
              <a:spcBef>
                <a:spcPts val="800"/>
              </a:spcBef>
              <a:spcAft>
                <a:spcPts val="800"/>
              </a:spcAft>
              <a:buFont typeface="Wingdings" panose="05000000000000000000" pitchFamily="2" charset="2"/>
              <a:buChar char="§"/>
            </a:pPr>
            <a:r>
              <a:rPr lang="en-US" dirty="0" smtClean="0">
                <a:latin typeface="Californian FB" panose="0207040306080B030204" pitchFamily="18" charset="0"/>
                <a:cs typeface="Arial" panose="020B0604020202020204" pitchFamily="34" charset="0"/>
              </a:rPr>
              <a:t>We will send out the writing assistance contact info. soon, we </a:t>
            </a:r>
            <a:r>
              <a:rPr lang="en-US" i="1" dirty="0" smtClean="0">
                <a:latin typeface="Californian FB" panose="0207040306080B030204" pitchFamily="18" charset="0"/>
                <a:cs typeface="Arial" panose="020B0604020202020204" pitchFamily="34" charset="0"/>
              </a:rPr>
              <a:t>do not use the undergraduate writing assistant at the Tacoma site</a:t>
            </a:r>
          </a:p>
        </p:txBody>
      </p:sp>
    </p:spTree>
    <p:extLst>
      <p:ext uri="{BB962C8B-B14F-4D97-AF65-F5344CB8AC3E}">
        <p14:creationId xmlns:p14="http://schemas.microsoft.com/office/powerpoint/2010/main" val="1184174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4482</TotalTime>
  <Words>1234</Words>
  <Application>Microsoft Office PowerPoint</Application>
  <PresentationFormat>Widescreen</PresentationFormat>
  <Paragraphs>133</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Book Antiqua</vt:lpstr>
      <vt:lpstr>Calibri</vt:lpstr>
      <vt:lpstr>Calibri Light</vt:lpstr>
      <vt:lpstr>Californian FB</vt:lpstr>
      <vt:lpstr>Courier New</vt:lpstr>
      <vt:lpstr>Verdana</vt:lpstr>
      <vt:lpstr>Wingdings</vt:lpstr>
      <vt:lpstr>Office Theme</vt:lpstr>
      <vt:lpstr>Welcome to Master’s in Public Administration 101 How to navigate Evergreen and graduate with your MPA!  </vt:lpstr>
      <vt:lpstr>MPA Staff</vt:lpstr>
      <vt:lpstr>Responsibilities as your Assistant Director</vt:lpstr>
      <vt:lpstr>Navigating Evergreen </vt:lpstr>
      <vt:lpstr>Advising and Guidance</vt:lpstr>
      <vt:lpstr>PowerPoint Presentation</vt:lpstr>
      <vt:lpstr>Navigating Evergreen </vt:lpstr>
      <vt:lpstr>Emergency Preparedness </vt:lpstr>
      <vt:lpstr>Resources </vt:lpstr>
      <vt:lpstr>“PNAPP” Degree Requirements</vt:lpstr>
      <vt:lpstr>Degree Requirements, cont. </vt:lpstr>
      <vt:lpstr>MPA Possibilities  MPA alumni becoming the change  </vt:lpstr>
      <vt:lpstr>How do narrative evaluations work? </vt:lpstr>
      <vt:lpstr>Financial Aid and Scholarships</vt:lpstr>
      <vt:lpstr>Your to-do list: </vt:lpstr>
      <vt:lpstr>The Evergreen State College at Tacoma</vt:lpstr>
    </vt:vector>
  </TitlesOfParts>
  <Company>The Evergreen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MPA 101 How to navigate Evergreen and graduate MPA!</dc:title>
  <dc:creator>Rhoads, Anna (Staff)</dc:creator>
  <cp:lastModifiedBy>Nihoa, Puanani (staff)</cp:lastModifiedBy>
  <cp:revision>146</cp:revision>
  <cp:lastPrinted>2018-09-21T22:14:14Z</cp:lastPrinted>
  <dcterms:created xsi:type="dcterms:W3CDTF">2018-04-27T22:16:57Z</dcterms:created>
  <dcterms:modified xsi:type="dcterms:W3CDTF">2019-10-18T17:00:52Z</dcterms:modified>
</cp:coreProperties>
</file>