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notesMasterIdLst>
    <p:notesMasterId r:id="rId10"/>
  </p:notesMasterIdLst>
  <p:handoutMasterIdLst>
    <p:handoutMasterId r:id="rId11"/>
  </p:handoutMasterIdLst>
  <p:sldIdLst>
    <p:sldId id="256" r:id="rId4"/>
    <p:sldId id="257" r:id="rId5"/>
    <p:sldId id="259" r:id="rId6"/>
    <p:sldId id="261" r:id="rId7"/>
    <p:sldId id="260" r:id="rId8"/>
    <p:sldId id="262" r:id="rId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2058" y="-5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0" d="100"/>
          <a:sy n="80" d="100"/>
        </p:scale>
        <p:origin x="-2454" y="40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1963"/>
          </a:xfrm>
          <a:prstGeom prst="rect">
            <a:avLst/>
          </a:prstGeom>
        </p:spPr>
        <p:txBody>
          <a:bodyPr vert="horz" lIns="91440" tIns="45720" rIns="91440" bIns="45720" rtlCol="0"/>
          <a:lstStyle>
            <a:lvl1pPr algn="r">
              <a:defRPr sz="1200"/>
            </a:lvl1pPr>
          </a:lstStyle>
          <a:p>
            <a:fld id="{DAB7FC54-BB29-461D-9041-88AB9A1FDBCD}" type="datetimeFigureOut">
              <a:rPr lang="en-US" smtClean="0"/>
              <a:t>10/3/2014</a:t>
            </a:fld>
            <a:endParaRPr lang="en-US"/>
          </a:p>
        </p:txBody>
      </p:sp>
      <p:sp>
        <p:nvSpPr>
          <p:cNvPr id="4" name="Footer Placeholder 3"/>
          <p:cNvSpPr>
            <a:spLocks noGrp="1"/>
          </p:cNvSpPr>
          <p:nvPr>
            <p:ph type="ftr" sz="quarter" idx="2"/>
          </p:nvPr>
        </p:nvSpPr>
        <p:spPr>
          <a:xfrm>
            <a:off x="1" y="8772526"/>
            <a:ext cx="3038475"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772526"/>
            <a:ext cx="3038475" cy="461963"/>
          </a:xfrm>
          <a:prstGeom prst="rect">
            <a:avLst/>
          </a:prstGeom>
        </p:spPr>
        <p:txBody>
          <a:bodyPr vert="horz" lIns="91440" tIns="45720" rIns="91440" bIns="45720" rtlCol="0" anchor="b"/>
          <a:lstStyle>
            <a:lvl1pPr algn="r">
              <a:defRPr sz="1200"/>
            </a:lvl1pPr>
          </a:lstStyle>
          <a:p>
            <a:fld id="{9CC455E3-772F-4EC8-97C1-93FAA0E04F70}" type="slidenum">
              <a:rPr lang="en-US" smtClean="0"/>
              <a:t>‹#›</a:t>
            </a:fld>
            <a:endParaRPr lang="en-US"/>
          </a:p>
        </p:txBody>
      </p:sp>
    </p:spTree>
    <p:extLst>
      <p:ext uri="{BB962C8B-B14F-4D97-AF65-F5344CB8AC3E}">
        <p14:creationId xmlns:p14="http://schemas.microsoft.com/office/powerpoint/2010/main" val="1178661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1"/>
            <a:ext cx="3038475" cy="461963"/>
          </a:xfrm>
          <a:prstGeom prst="rect">
            <a:avLst/>
          </a:prstGeom>
        </p:spPr>
        <p:txBody>
          <a:bodyPr vert="horz" lIns="91440" tIns="45720" rIns="91440" bIns="45720" rtlCol="0"/>
          <a:lstStyle>
            <a:lvl1pPr algn="r">
              <a:defRPr sz="1200"/>
            </a:lvl1pPr>
          </a:lstStyle>
          <a:p>
            <a:fld id="{2629BC9A-A703-4C66-8CE1-5D257A3B54FD}" type="datetimeFigureOut">
              <a:rPr lang="en-US" smtClean="0"/>
              <a:t>10/3/2014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851"/>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526"/>
            <a:ext cx="3038475"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526"/>
            <a:ext cx="3038475" cy="461963"/>
          </a:xfrm>
          <a:prstGeom prst="rect">
            <a:avLst/>
          </a:prstGeom>
        </p:spPr>
        <p:txBody>
          <a:bodyPr vert="horz" lIns="91440" tIns="45720" rIns="91440" bIns="45720" rtlCol="0" anchor="b"/>
          <a:lstStyle>
            <a:lvl1pPr algn="r">
              <a:defRPr sz="1200"/>
            </a:lvl1pPr>
          </a:lstStyle>
          <a:p>
            <a:fld id="{AE27DB38-B1EC-45FB-8B6B-959258363A88}" type="slidenum">
              <a:rPr lang="en-US" smtClean="0"/>
              <a:t>‹#›</a:t>
            </a:fld>
            <a:endParaRPr lang="en-US"/>
          </a:p>
        </p:txBody>
      </p:sp>
    </p:spTree>
    <p:extLst>
      <p:ext uri="{BB962C8B-B14F-4D97-AF65-F5344CB8AC3E}">
        <p14:creationId xmlns:p14="http://schemas.microsoft.com/office/powerpoint/2010/main" val="1727947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675" y="2560638"/>
            <a:ext cx="5607050" cy="4419600"/>
          </a:xfrm>
        </p:spPr>
        <p:txBody>
          <a:bodyPr/>
          <a:lstStyle/>
          <a:p>
            <a:r>
              <a:rPr lang="en-US" dirty="0" smtClean="0">
                <a:latin typeface="Times New Roman" panose="02020603050405020304" pitchFamily="18" charset="0"/>
                <a:cs typeface="Times New Roman" panose="02020603050405020304" pitchFamily="18" charset="0"/>
              </a:rPr>
              <a:t>Your Academic Progress worksheet – you can use this to track your courses you’ve taken &amp; what you still need to take in the future. </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worksheet will help align you with your end goal, earning your MPA graduate degree? You MUST earn 60 credits to achieve that goal. </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How are you going to get there, you may be wondering…the Academic Progress worksheet will assist you in what you will need to register for each quarter</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Your degree requirements for your graduation are: </a:t>
            </a:r>
          </a:p>
          <a:p>
            <a:pPr lvl="1"/>
            <a:r>
              <a:rPr lang="en-US" dirty="0" smtClean="0">
                <a:latin typeface="Times New Roman" panose="02020603050405020304" pitchFamily="18" charset="0"/>
                <a:cs typeface="Times New Roman" panose="02020603050405020304" pitchFamily="18" charset="0"/>
              </a:rPr>
              <a:t>36 Core course</a:t>
            </a:r>
          </a:p>
          <a:p>
            <a:pPr lvl="1"/>
            <a:r>
              <a:rPr lang="en-US" dirty="0" smtClean="0">
                <a:latin typeface="Times New Roman" panose="02020603050405020304" pitchFamily="18" charset="0"/>
                <a:cs typeface="Times New Roman" panose="02020603050405020304" pitchFamily="18" charset="0"/>
              </a:rPr>
              <a:t>20 Concentration courses</a:t>
            </a:r>
          </a:p>
          <a:p>
            <a:pPr lvl="1"/>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4 Elective (graduate level) </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E27DB38-B1EC-45FB-8B6B-959258363A88}" type="slidenum">
              <a:rPr lang="en-US" smtClean="0"/>
              <a:t>5</a:t>
            </a:fld>
            <a:endParaRPr lang="en-US"/>
          </a:p>
        </p:txBody>
      </p:sp>
    </p:spTree>
    <p:extLst>
      <p:ext uri="{BB962C8B-B14F-4D97-AF65-F5344CB8AC3E}">
        <p14:creationId xmlns:p14="http://schemas.microsoft.com/office/powerpoint/2010/main" val="2051526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27DB38-B1EC-45FB-8B6B-959258363A88}" type="slidenum">
              <a:rPr lang="en-US" smtClean="0"/>
              <a:t>6</a:t>
            </a:fld>
            <a:endParaRPr lang="en-US"/>
          </a:p>
        </p:txBody>
      </p:sp>
    </p:spTree>
    <p:extLst>
      <p:ext uri="{BB962C8B-B14F-4D97-AF65-F5344CB8AC3E}">
        <p14:creationId xmlns:p14="http://schemas.microsoft.com/office/powerpoint/2010/main" val="1100043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791B60-3596-4C2B-B0D1-5F14A42F8F5A}"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2359275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91B60-3596-4C2B-B0D1-5F14A42F8F5A}"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730023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91B60-3596-4C2B-B0D1-5F14A42F8F5A}"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288297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067DC4-C434-465C-B55C-721AFA366FC4}"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3484375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67DC4-C434-465C-B55C-721AFA366FC4}"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2890091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67DC4-C434-465C-B55C-721AFA366FC4}"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2246923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067DC4-C434-465C-B55C-721AFA366FC4}"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1270684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067DC4-C434-465C-B55C-721AFA366FC4}" type="datetimeFigureOut">
              <a:rPr lang="en-US" smtClean="0"/>
              <a:t>10/3/2014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3241438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067DC4-C434-465C-B55C-721AFA366FC4}" type="datetimeFigureOut">
              <a:rPr lang="en-US" smtClean="0"/>
              <a:t>10/3/2014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6659783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67DC4-C434-465C-B55C-721AFA366FC4}" type="datetimeFigureOut">
              <a:rPr lang="en-US" smtClean="0"/>
              <a:t>10/3/2014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3880751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67DC4-C434-465C-B55C-721AFA366FC4}"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373924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91B60-3596-4C2B-B0D1-5F14A42F8F5A}"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18857552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67DC4-C434-465C-B55C-721AFA366FC4}"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33599416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67DC4-C434-465C-B55C-721AFA366FC4}"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41484482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67DC4-C434-465C-B55C-721AFA366FC4}"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A7D36-47B5-4261-9E5A-B57226137C1B}" type="slidenum">
              <a:rPr lang="en-US" smtClean="0"/>
              <a:t>‹#›</a:t>
            </a:fld>
            <a:endParaRPr lang="en-US"/>
          </a:p>
        </p:txBody>
      </p:sp>
    </p:spTree>
    <p:extLst>
      <p:ext uri="{BB962C8B-B14F-4D97-AF65-F5344CB8AC3E}">
        <p14:creationId xmlns:p14="http://schemas.microsoft.com/office/powerpoint/2010/main" val="30506800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CC7496-F69C-4C4A-885A-110960E29442}"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18417665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C7496-F69C-4C4A-885A-110960E29442}"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37081125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C7496-F69C-4C4A-885A-110960E29442}"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472953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CC7496-F69C-4C4A-885A-110960E29442}"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14175572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CC7496-F69C-4C4A-885A-110960E29442}" type="datetimeFigureOut">
              <a:rPr lang="en-US" smtClean="0"/>
              <a:t>10/3/2014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12655846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CC7496-F69C-4C4A-885A-110960E29442}" type="datetimeFigureOut">
              <a:rPr lang="en-US" smtClean="0"/>
              <a:t>10/3/2014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11666746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C7496-F69C-4C4A-885A-110960E29442}" type="datetimeFigureOut">
              <a:rPr lang="en-US" smtClean="0"/>
              <a:t>10/3/2014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255835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791B60-3596-4C2B-B0D1-5F14A42F8F5A}"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40470996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7496-F69C-4C4A-885A-110960E29442}"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37842277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C7496-F69C-4C4A-885A-110960E29442}"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16113634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C7496-F69C-4C4A-885A-110960E29442}"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14715407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C7496-F69C-4C4A-885A-110960E29442}"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2B89E-D16F-4C2B-BC08-53EE08E0F185}" type="slidenum">
              <a:rPr lang="en-US" smtClean="0"/>
              <a:t>‹#›</a:t>
            </a:fld>
            <a:endParaRPr lang="en-US"/>
          </a:p>
        </p:txBody>
      </p:sp>
    </p:spTree>
    <p:extLst>
      <p:ext uri="{BB962C8B-B14F-4D97-AF65-F5344CB8AC3E}">
        <p14:creationId xmlns:p14="http://schemas.microsoft.com/office/powerpoint/2010/main" val="1544666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791B60-3596-4C2B-B0D1-5F14A42F8F5A}"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225967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791B60-3596-4C2B-B0D1-5F14A42F8F5A}" type="datetimeFigureOut">
              <a:rPr lang="en-US" smtClean="0"/>
              <a:t>10/3/2014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3187095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791B60-3596-4C2B-B0D1-5F14A42F8F5A}" type="datetimeFigureOut">
              <a:rPr lang="en-US" smtClean="0"/>
              <a:t>10/3/2014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2093538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91B60-3596-4C2B-B0D1-5F14A42F8F5A}" type="datetimeFigureOut">
              <a:rPr lang="en-US" smtClean="0"/>
              <a:t>10/3/2014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484744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91B60-3596-4C2B-B0D1-5F14A42F8F5A}"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3921169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91B60-3596-4C2B-B0D1-5F14A42F8F5A}"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000DA-F99B-4DBA-9951-DEEC3C9AD17C}" type="slidenum">
              <a:rPr lang="en-US" smtClean="0"/>
              <a:t>‹#›</a:t>
            </a:fld>
            <a:endParaRPr lang="en-US"/>
          </a:p>
        </p:txBody>
      </p:sp>
    </p:spTree>
    <p:extLst>
      <p:ext uri="{BB962C8B-B14F-4D97-AF65-F5344CB8AC3E}">
        <p14:creationId xmlns:p14="http://schemas.microsoft.com/office/powerpoint/2010/main" val="418733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91B60-3596-4C2B-B0D1-5F14A42F8F5A}" type="datetimeFigureOut">
              <a:rPr lang="en-US" smtClean="0"/>
              <a:t>10/3/2014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000DA-F99B-4DBA-9951-DEEC3C9AD17C}" type="slidenum">
              <a:rPr lang="en-US" smtClean="0"/>
              <a:t>‹#›</a:t>
            </a:fld>
            <a:endParaRPr lang="en-US"/>
          </a:p>
        </p:txBody>
      </p:sp>
    </p:spTree>
    <p:extLst>
      <p:ext uri="{BB962C8B-B14F-4D97-AF65-F5344CB8AC3E}">
        <p14:creationId xmlns:p14="http://schemas.microsoft.com/office/powerpoint/2010/main" val="12748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67DC4-C434-465C-B55C-721AFA366FC4}" type="datetimeFigureOut">
              <a:rPr lang="en-US" smtClean="0"/>
              <a:t>10/3/2014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A7D36-47B5-4261-9E5A-B57226137C1B}" type="slidenum">
              <a:rPr lang="en-US" smtClean="0"/>
              <a:t>‹#›</a:t>
            </a:fld>
            <a:endParaRPr lang="en-US"/>
          </a:p>
        </p:txBody>
      </p:sp>
    </p:spTree>
    <p:extLst>
      <p:ext uri="{BB962C8B-B14F-4D97-AF65-F5344CB8AC3E}">
        <p14:creationId xmlns:p14="http://schemas.microsoft.com/office/powerpoint/2010/main" val="325731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C7496-F69C-4C4A-885A-110960E29442}" type="datetimeFigureOut">
              <a:rPr lang="en-US" smtClean="0"/>
              <a:t>10/3/2014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2B89E-D16F-4C2B-BC08-53EE08E0F185}" type="slidenum">
              <a:rPr lang="en-US" smtClean="0"/>
              <a:t>‹#›</a:t>
            </a:fld>
            <a:endParaRPr lang="en-US"/>
          </a:p>
        </p:txBody>
      </p:sp>
    </p:spTree>
    <p:extLst>
      <p:ext uri="{BB962C8B-B14F-4D97-AF65-F5344CB8AC3E}">
        <p14:creationId xmlns:p14="http://schemas.microsoft.com/office/powerpoint/2010/main" val="1688484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app.leg.wa.gov/WAC/default.aspx?cite=174-121-010"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4.xml.rels><?xml version="1.0" encoding="UTF-8" standalone="yes"?>
<Relationships xmlns="http://schemas.openxmlformats.org/package/2006/relationships"><Relationship Id="rId2" Type="http://schemas.openxmlformats.org/officeDocument/2006/relationships/hyperlink" Target="http://www.evergreen.edu/individualstudy/onlinecontractprocess.ht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57200"/>
            <a:ext cx="6597070" cy="609600"/>
          </a:xfrm>
        </p:spPr>
        <p:txBody>
          <a:bodyPr>
            <a:normAutofit fontScale="90000"/>
          </a:bodyPr>
          <a:lstStyle/>
          <a:p>
            <a:r>
              <a:rPr lang="en-US" dirty="0" smtClean="0">
                <a:latin typeface="Times New Roman" panose="02020603050405020304" pitchFamily="18" charset="0"/>
                <a:cs typeface="Times New Roman" panose="02020603050405020304" pitchFamily="18" charset="0"/>
              </a:rPr>
              <a:t>MPA 101</a:t>
            </a:r>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flipH="1">
            <a:off x="1649819" y="1401901"/>
            <a:ext cx="5606470" cy="3170099"/>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In your orientation packet you will find your:</a:t>
            </a:r>
          </a:p>
          <a:p>
            <a:endParaRPr lang="en-US"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2014 MPA orientation Agenda. This will serve as your guide for through this event.  </a:t>
            </a:r>
          </a:p>
          <a:p>
            <a:endParaRPr lang="en-US"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Photograph &amp; Video Student Permission form</a:t>
            </a:r>
          </a:p>
          <a:p>
            <a:pPr marL="285750" indent="-285750">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Student orientation evaluation form</a:t>
            </a:r>
          </a:p>
          <a:p>
            <a:endParaRPr lang="en-US"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Designated Smoking Areas</a:t>
            </a:r>
          </a:p>
          <a:p>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914400" y="4495800"/>
            <a:ext cx="7998728" cy="2031325"/>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Please take a moment to sign the photograph &amp; video permission form and return </a:t>
            </a:r>
          </a:p>
          <a:p>
            <a:r>
              <a:rPr lang="en-US" dirty="0" smtClean="0">
                <a:latin typeface="Times New Roman" panose="02020603050405020304" pitchFamily="18" charset="0"/>
                <a:cs typeface="Times New Roman" panose="02020603050405020304" pitchFamily="18" charset="0"/>
              </a:rPr>
              <a:t>to me so we’ll have record of your choice.</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orientation evaluation form is an important form for us to know how we’re </a:t>
            </a:r>
          </a:p>
          <a:p>
            <a:r>
              <a:rPr lang="en-US" dirty="0" smtClean="0">
                <a:latin typeface="Times New Roman" panose="02020603050405020304" pitchFamily="18" charset="0"/>
                <a:cs typeface="Times New Roman" panose="02020603050405020304" pitchFamily="18" charset="0"/>
              </a:rPr>
              <a:t>serving you, whether we’ve done well or otherwise. We appreciate your feedback</a:t>
            </a:r>
          </a:p>
          <a:p>
            <a:r>
              <a:rPr lang="en-US" dirty="0" smtClean="0">
                <a:latin typeface="Times New Roman" panose="02020603050405020304" pitchFamily="18" charset="0"/>
                <a:cs typeface="Times New Roman" panose="02020603050405020304" pitchFamily="18" charset="0"/>
              </a:rPr>
              <a:t>and take your responses seriously, please be sure to fill that out at the end of the day </a:t>
            </a:r>
          </a:p>
          <a:p>
            <a:r>
              <a:rPr lang="en-US" dirty="0" smtClean="0">
                <a:latin typeface="Times New Roman" panose="02020603050405020304" pitchFamily="18" charset="0"/>
                <a:cs typeface="Times New Roman" panose="02020603050405020304" pitchFamily="18" charset="0"/>
              </a:rPr>
              <a:t>on Saturday.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3042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26" y="1225689"/>
            <a:ext cx="7818474" cy="4893647"/>
          </a:xfrm>
          <a:prstGeom prst="rect">
            <a:avLst/>
          </a:prstGeom>
        </p:spPr>
        <p:txBody>
          <a:bodyPr wrap="square">
            <a:spAutoFit/>
          </a:bodyPr>
          <a:lstStyle/>
          <a:p>
            <a:r>
              <a:rPr lang="en-US" b="1" i="1" u="sng" dirty="0" smtClean="0">
                <a:latin typeface="Times New Roman" panose="02020603050405020304" pitchFamily="18" charset="0"/>
                <a:cs typeface="Times New Roman" panose="02020603050405020304" pitchFamily="18" charset="0"/>
              </a:rPr>
              <a:t>Social Contract</a:t>
            </a:r>
            <a:r>
              <a:rPr lang="en-US" dirty="0" smtClean="0">
                <a:latin typeface="Times New Roman" panose="02020603050405020304" pitchFamily="18" charset="0"/>
                <a:cs typeface="Times New Roman" panose="02020603050405020304" pitchFamily="18" charset="0"/>
              </a:rPr>
              <a:t>-this document provides the guiding principles for the College’s unique learning community. Please take some time to read the material contain therein. </a:t>
            </a:r>
          </a:p>
          <a:p>
            <a:endParaRPr lang="en-US" sz="1600" b="1" dirty="0" smtClean="0">
              <a:effectLst/>
              <a:latin typeface="Times New Roman" panose="02020603050405020304" pitchFamily="18" charset="0"/>
              <a:cs typeface="Times New Roman" panose="02020603050405020304" pitchFamily="18" charset="0"/>
            </a:endParaRPr>
          </a:p>
          <a:p>
            <a:r>
              <a:rPr lang="en-US" sz="1600" b="1" dirty="0" smtClean="0">
                <a:effectLst/>
                <a:latin typeface="Times New Roman" panose="02020603050405020304" pitchFamily="18" charset="0"/>
                <a:cs typeface="Times New Roman" panose="02020603050405020304" pitchFamily="18" charset="0"/>
              </a:rPr>
              <a:t>Purpose: </a:t>
            </a:r>
            <a:r>
              <a:rPr lang="en-US" sz="1600" dirty="0" smtClean="0">
                <a:effectLst/>
                <a:latin typeface="Times New Roman" panose="02020603050405020304" pitchFamily="18" charset="0"/>
                <a:cs typeface="Times New Roman" panose="02020603050405020304" pitchFamily="18" charset="0"/>
              </a:rPr>
              <a:t>Evergreen can thrive only if members</a:t>
            </a:r>
            <a:endParaRPr lang="en-US" sz="1600" b="1" dirty="0" smtClean="0">
              <a:effectLst/>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Respect the rights of others while enjoying their </a:t>
            </a:r>
          </a:p>
          <a:p>
            <a:r>
              <a:rPr lang="en-US" sz="1600" dirty="0" smtClean="0">
                <a:latin typeface="Times New Roman" panose="02020603050405020304" pitchFamily="18" charset="0"/>
                <a:cs typeface="Times New Roman" panose="02020603050405020304" pitchFamily="18" charset="0"/>
              </a:rPr>
              <a:t>own rights. </a:t>
            </a:r>
            <a:endParaRPr lang="en-US" sz="1600" dirty="0">
              <a:latin typeface="Times New Roman" panose="02020603050405020304" pitchFamily="18" charset="0"/>
              <a:cs typeface="Times New Roman" panose="02020603050405020304" pitchFamily="18" charset="0"/>
            </a:endParaRPr>
          </a:p>
          <a:p>
            <a:endParaRPr lang="en-US" sz="1600" b="1" dirty="0" smtClean="0">
              <a:effectLst/>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Students, faculty, administrators, and staff </a:t>
            </a:r>
          </a:p>
          <a:p>
            <a:r>
              <a:rPr lang="en-US" sz="1600" dirty="0" smtClean="0">
                <a:latin typeface="Times New Roman" panose="02020603050405020304" pitchFamily="18" charset="0"/>
                <a:cs typeface="Times New Roman" panose="02020603050405020304" pitchFamily="18" charset="0"/>
              </a:rPr>
              <a:t>members may differ widely in their specific </a:t>
            </a:r>
          </a:p>
          <a:p>
            <a:r>
              <a:rPr lang="en-US" sz="1600" dirty="0">
                <a:latin typeface="Times New Roman" panose="02020603050405020304" pitchFamily="18" charset="0"/>
                <a:cs typeface="Times New Roman" panose="02020603050405020304" pitchFamily="18" charset="0"/>
              </a:rPr>
              <a:t>i</a:t>
            </a:r>
            <a:r>
              <a:rPr lang="en-US" sz="1600" dirty="0" smtClean="0">
                <a:latin typeface="Times New Roman" panose="02020603050405020304" pitchFamily="18" charset="0"/>
                <a:cs typeface="Times New Roman" panose="02020603050405020304" pitchFamily="18" charset="0"/>
              </a:rPr>
              <a:t>nterests, in the degree and kinds of experiences</a:t>
            </a:r>
          </a:p>
          <a:p>
            <a:r>
              <a:rPr lang="en-US" sz="1600" dirty="0" smtClean="0">
                <a:latin typeface="Times New Roman" panose="02020603050405020304" pitchFamily="18" charset="0"/>
                <a:cs typeface="Times New Roman" panose="02020603050405020304" pitchFamily="18" charset="0"/>
              </a:rPr>
              <a:t>they bring to Evergreen, and the functions which</a:t>
            </a:r>
          </a:p>
          <a:p>
            <a:r>
              <a:rPr lang="en-US" sz="1600" dirty="0" smtClean="0">
                <a:latin typeface="Times New Roman" panose="02020603050405020304" pitchFamily="18" charset="0"/>
                <a:cs typeface="Times New Roman" panose="02020603050405020304" pitchFamily="18" charset="0"/>
              </a:rPr>
              <a:t>they agreed to perform. All must share alike in </a:t>
            </a:r>
          </a:p>
          <a:p>
            <a:r>
              <a:rPr lang="en-US" sz="1600" dirty="0" smtClean="0">
                <a:latin typeface="Times New Roman" panose="02020603050405020304" pitchFamily="18" charset="0"/>
                <a:cs typeface="Times New Roman" panose="02020603050405020304" pitchFamily="18" charset="0"/>
              </a:rPr>
              <a:t>prizing academic and interpersonal honest, in responsibly obtaining and in providing full </a:t>
            </a:r>
          </a:p>
          <a:p>
            <a:r>
              <a:rPr lang="en-US" sz="1600" dirty="0" smtClean="0">
                <a:effectLst/>
                <a:latin typeface="Times New Roman" panose="02020603050405020304" pitchFamily="18" charset="0"/>
                <a:cs typeface="Times New Roman" panose="02020603050405020304" pitchFamily="18" charset="0"/>
              </a:rPr>
              <a:t>and accurate information, and in resolving their differences through due process and with a strong will to collaboration. </a:t>
            </a:r>
          </a:p>
          <a:p>
            <a:endParaRPr lang="en-US" sz="1600" dirty="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Visit: </a:t>
            </a:r>
            <a:r>
              <a:rPr lang="en-US" sz="1600" dirty="0" smtClean="0">
                <a:latin typeface="Times New Roman" panose="02020603050405020304" pitchFamily="18" charset="0"/>
                <a:cs typeface="Times New Roman" panose="02020603050405020304" pitchFamily="18" charset="0"/>
                <a:hlinkClick r:id="rId2"/>
              </a:rPr>
              <a:t>http://app.leg.wa.gov/WAC/default.aspx?cite=174-121-010</a:t>
            </a:r>
            <a:r>
              <a:rPr lang="en-US" sz="1600" dirty="0" smtClean="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04800" y="381000"/>
            <a:ext cx="7443063"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Over the past two days I’ve sent you several attachments, one of which is the~ </a:t>
            </a:r>
            <a:endParaRPr lang="en-US" dirty="0">
              <a:latin typeface="Times New Roman" panose="02020603050405020304" pitchFamily="18" charset="0"/>
              <a:cs typeface="Times New Roman" panose="02020603050405020304" pitchFamily="18" charset="0"/>
            </a:endParaRPr>
          </a:p>
        </p:txBody>
      </p:sp>
      <p:pic>
        <p:nvPicPr>
          <p:cNvPr id="1026" name="Picture 2" descr="O:\MPA\MPA-Tribal Governance\Photo images\Clocktower and CAB-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309" b="3309"/>
          <a:stretch/>
        </p:blipFill>
        <p:spPr bwMode="auto">
          <a:xfrm>
            <a:off x="4922874" y="1897944"/>
            <a:ext cx="3429000" cy="2521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679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172551068"/>
              </p:ext>
            </p:extLst>
          </p:nvPr>
        </p:nvGraphicFramePr>
        <p:xfrm>
          <a:off x="2362200" y="228600"/>
          <a:ext cx="4810125" cy="6376964"/>
        </p:xfrm>
        <a:graphic>
          <a:graphicData uri="http://schemas.openxmlformats.org/presentationml/2006/ole">
            <mc:AlternateContent xmlns:mc="http://schemas.openxmlformats.org/markup-compatibility/2006">
              <mc:Choice xmlns:v="urn:schemas-microsoft-com:vml" Requires="v">
                <p:oleObj spid="_x0000_s1034" name="Document" r:id="rId4" imgW="5949456" imgH="7887459" progId="Word.Document.12">
                  <p:embed/>
                </p:oleObj>
              </mc:Choice>
              <mc:Fallback>
                <p:oleObj name="Document" r:id="rId4" imgW="5949456" imgH="7887459" progId="Word.Document.12">
                  <p:embed/>
                  <p:pic>
                    <p:nvPicPr>
                      <p:cNvPr id="0" name=""/>
                      <p:cNvPicPr/>
                      <p:nvPr/>
                    </p:nvPicPr>
                    <p:blipFill>
                      <a:blip r:embed="rId5"/>
                      <a:stretch>
                        <a:fillRect/>
                      </a:stretch>
                    </p:blipFill>
                    <p:spPr>
                      <a:xfrm>
                        <a:off x="2362200" y="228600"/>
                        <a:ext cx="4810125" cy="6376964"/>
                      </a:xfrm>
                      <a:prstGeom prst="rect">
                        <a:avLst/>
                      </a:prstGeom>
                    </p:spPr>
                  </p:pic>
                </p:oleObj>
              </mc:Fallback>
            </mc:AlternateContent>
          </a:graphicData>
        </a:graphic>
      </p:graphicFrame>
    </p:spTree>
    <p:extLst>
      <p:ext uri="{BB962C8B-B14F-4D97-AF65-F5344CB8AC3E}">
        <p14:creationId xmlns:p14="http://schemas.microsoft.com/office/powerpoint/2010/main" val="323189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31088"/>
            <a:ext cx="7772400" cy="6463308"/>
          </a:xfrm>
          <a:prstGeom prst="rect">
            <a:avLst/>
          </a:prstGeom>
        </p:spPr>
        <p:txBody>
          <a:bodyPr wrap="square">
            <a:spAutoFit/>
          </a:bodyPr>
          <a:lstStyle/>
          <a:p>
            <a:r>
              <a:rPr lang="en-US" b="1" i="1" u="sng" dirty="0">
                <a:latin typeface="Times New Roman" panose="02020603050405020304" pitchFamily="18" charset="0"/>
                <a:cs typeface="Times New Roman" panose="02020603050405020304" pitchFamily="18" charset="0"/>
              </a:rPr>
              <a:t>Internships</a:t>
            </a:r>
          </a:p>
          <a:p>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An </a:t>
            </a:r>
            <a:r>
              <a:rPr lang="en-US" b="1" dirty="0">
                <a:latin typeface="Times New Roman" panose="02020603050405020304" pitchFamily="18" charset="0"/>
                <a:cs typeface="Times New Roman" panose="02020603050405020304" pitchFamily="18" charset="0"/>
              </a:rPr>
              <a:t>Internship Learning Contract (INT)</a:t>
            </a:r>
            <a:r>
              <a:rPr lang="en-US" dirty="0">
                <a:latin typeface="Times New Roman" panose="02020603050405020304" pitchFamily="18" charset="0"/>
                <a:cs typeface="Times New Roman" panose="02020603050405020304" pitchFamily="18" charset="0"/>
              </a:rPr>
              <a:t> includes applied work experience that is negotiated among a student, a field supervisor in an organization or business, and an Evergreen faculty/staff sponsor. The student arranges to spend an agreed-upon number of hours (paid or unpaid) working with an organization, engaging in activities that provide new learning for the student and at the same time benefit the host organization. Many internship contracts also include an academic component which the student negotiates with the faculty sponsor.</a:t>
            </a:r>
          </a:p>
          <a:p>
            <a:r>
              <a:rPr lang="en-US" dirty="0">
                <a:latin typeface="Times New Roman" panose="02020603050405020304" pitchFamily="18" charset="0"/>
                <a:cs typeface="Times New Roman" panose="02020603050405020304" pitchFamily="18" charset="0"/>
              </a:rPr>
              <a:t>It is </a:t>
            </a:r>
            <a:r>
              <a:rPr lang="en-US" i="1" dirty="0">
                <a:latin typeface="Times New Roman" panose="02020603050405020304" pitchFamily="18" charset="0"/>
                <a:cs typeface="Times New Roman" panose="02020603050405020304" pitchFamily="18" charset="0"/>
              </a:rPr>
              <a:t>important</a:t>
            </a:r>
            <a:r>
              <a:rPr lang="en-US" dirty="0">
                <a:latin typeface="Times New Roman" panose="02020603050405020304" pitchFamily="18" charset="0"/>
                <a:cs typeface="Times New Roman" panose="02020603050405020304" pitchFamily="18" charset="0"/>
              </a:rPr>
              <a:t> that students have an opportunity to become amply oriented to the MPA program before undertaking a credit-generating internship. </a:t>
            </a:r>
            <a:r>
              <a:rPr lang="en-US" b="1" u="sng" dirty="0">
                <a:latin typeface="Times New Roman" panose="02020603050405020304" pitchFamily="18" charset="0"/>
                <a:cs typeface="Times New Roman" panose="02020603050405020304" pitchFamily="18" charset="0"/>
              </a:rPr>
              <a:t>Students must complete two (2) quarters of MPA first year core coursework before registering for a credit-generating </a:t>
            </a:r>
            <a:r>
              <a:rPr lang="en-US" b="1" u="sng" dirty="0" smtClean="0">
                <a:latin typeface="Times New Roman" panose="02020603050405020304" pitchFamily="18" charset="0"/>
                <a:cs typeface="Times New Roman" panose="02020603050405020304" pitchFamily="18" charset="0"/>
              </a:rPr>
              <a:t>internship</a:t>
            </a:r>
          </a:p>
          <a:p>
            <a:endParaRPr lang="en-US" b="1" u="sng"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Overview</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US" b="1" dirty="0" smtClean="0">
              <a:latin typeface="Times New Roman" panose="02020603050405020304" pitchFamily="18" charset="0"/>
              <a:cs typeface="Times New Roman" panose="02020603050405020304" pitchFamily="18" charset="0"/>
            </a:endParaRPr>
          </a:p>
          <a:p>
            <a:pPr lvl="1"/>
            <a:r>
              <a:rPr lang="en-US" b="1" dirty="0" smtClean="0">
                <a:latin typeface="Times New Roman" panose="02020603050405020304" pitchFamily="18" charset="0"/>
                <a:cs typeface="Times New Roman" panose="02020603050405020304" pitchFamily="18" charset="0"/>
              </a:rPr>
              <a:t>Find </a:t>
            </a:r>
            <a:r>
              <a:rPr lang="en-US" b="1" dirty="0">
                <a:latin typeface="Times New Roman" panose="02020603050405020304" pitchFamily="18" charset="0"/>
                <a:cs typeface="Times New Roman" panose="02020603050405020304" pitchFamily="18" charset="0"/>
              </a:rPr>
              <a:t>an Internship Organization</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Plan </a:t>
            </a:r>
            <a:r>
              <a:rPr lang="en-US" b="1" dirty="0">
                <a:latin typeface="Times New Roman" panose="02020603050405020304" pitchFamily="18" charset="0"/>
                <a:cs typeface="Times New Roman" panose="02020603050405020304" pitchFamily="18" charset="0"/>
              </a:rPr>
              <a:t>Ahead</a:t>
            </a:r>
          </a:p>
          <a:p>
            <a:pPr lvl="1"/>
            <a:r>
              <a:rPr lang="en-US" b="1" dirty="0">
                <a:latin typeface="Times New Roman" panose="02020603050405020304" pitchFamily="18" charset="0"/>
                <a:cs typeface="Times New Roman" panose="02020603050405020304" pitchFamily="18" charset="0"/>
              </a:rPr>
              <a:t>Negotiate and Get Feedback</a:t>
            </a:r>
          </a:p>
          <a:p>
            <a:pPr lvl="1"/>
            <a:r>
              <a:rPr lang="en-US" b="1" dirty="0">
                <a:latin typeface="Times New Roman" panose="02020603050405020304" pitchFamily="18" charset="0"/>
                <a:cs typeface="Times New Roman" panose="02020603050405020304" pitchFamily="18" charset="0"/>
              </a:rPr>
              <a:t>Submit for Final Approvals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Get Started:</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hlinkClick r:id="rId2"/>
              </a:rPr>
              <a:t>Online Contract Process Overview</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22399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897029560"/>
              </p:ext>
            </p:extLst>
          </p:nvPr>
        </p:nvGraphicFramePr>
        <p:xfrm>
          <a:off x="852488" y="95250"/>
          <a:ext cx="7439025" cy="6667500"/>
        </p:xfrm>
        <a:graphic>
          <a:graphicData uri="http://schemas.openxmlformats.org/presentationml/2006/ole">
            <mc:AlternateContent xmlns:mc="http://schemas.openxmlformats.org/markup-compatibility/2006">
              <mc:Choice xmlns:v="urn:schemas-microsoft-com:vml" Requires="v">
                <p:oleObj spid="_x0000_s2054" name="Worksheet" r:id="rId5" imgW="7438921" imgH="6667380" progId="Excel.Sheet.12">
                  <p:embed/>
                </p:oleObj>
              </mc:Choice>
              <mc:Fallback>
                <p:oleObj name="Worksheet" r:id="rId5" imgW="7438921" imgH="6667380" progId="Excel.Sheet.12">
                  <p:embed/>
                  <p:pic>
                    <p:nvPicPr>
                      <p:cNvPr id="0" name=""/>
                      <p:cNvPicPr/>
                      <p:nvPr/>
                    </p:nvPicPr>
                    <p:blipFill>
                      <a:blip r:embed="rId6"/>
                      <a:stretch>
                        <a:fillRect/>
                      </a:stretch>
                    </p:blipFill>
                    <p:spPr>
                      <a:xfrm>
                        <a:off x="852488" y="95250"/>
                        <a:ext cx="7439025" cy="6667500"/>
                      </a:xfrm>
                      <a:prstGeom prst="rect">
                        <a:avLst/>
                      </a:prstGeom>
                    </p:spPr>
                  </p:pic>
                </p:oleObj>
              </mc:Fallback>
            </mc:AlternateContent>
          </a:graphicData>
        </a:graphic>
      </p:graphicFrame>
    </p:spTree>
    <p:extLst>
      <p:ext uri="{BB962C8B-B14F-4D97-AF65-F5344CB8AC3E}">
        <p14:creationId xmlns:p14="http://schemas.microsoft.com/office/powerpoint/2010/main" val="838465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001000" cy="923330"/>
          </a:xfrm>
          <a:prstGeom prst="rect">
            <a:avLst/>
          </a:prstGeom>
          <a:noFill/>
        </p:spPr>
        <p:txBody>
          <a:bodyPr wrap="square" rtlCol="0">
            <a:spAutoFit/>
          </a:bodyPr>
          <a:lstStyle/>
          <a:p>
            <a:r>
              <a:rPr lang="en-US" b="1" i="1" u="sng" dirty="0" smtClean="0">
                <a:latin typeface="Times New Roman" panose="02020603050405020304" pitchFamily="18" charset="0"/>
                <a:cs typeface="Times New Roman" panose="02020603050405020304" pitchFamily="18" charset="0"/>
              </a:rPr>
              <a:t>Measles immunization form</a:t>
            </a:r>
            <a:r>
              <a:rPr lang="en-US" dirty="0" smtClean="0">
                <a:latin typeface="Times New Roman" panose="02020603050405020304" pitchFamily="18" charset="0"/>
                <a:cs typeface="Times New Roman" panose="02020603050405020304" pitchFamily="18" charset="0"/>
              </a:rPr>
              <a:t>-either proof of immunization (request Provider signature or waiver, please read this and follow the directions. This </a:t>
            </a:r>
            <a:r>
              <a:rPr lang="en-US" b="1" dirty="0" smtClean="0">
                <a:latin typeface="Times New Roman" panose="02020603050405020304" pitchFamily="18" charset="0"/>
                <a:cs typeface="Times New Roman" panose="02020603050405020304" pitchFamily="18" charset="0"/>
              </a:rPr>
              <a:t>is required</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you </a:t>
            </a:r>
            <a:r>
              <a:rPr lang="en-US" b="1" dirty="0" smtClean="0">
                <a:latin typeface="Times New Roman" panose="02020603050405020304" pitchFamily="18" charset="0"/>
                <a:cs typeface="Times New Roman" panose="02020603050405020304" pitchFamily="18" charset="0"/>
              </a:rPr>
              <a:t>will not be able to register for classes if you do Not submit this document. </a:t>
            </a:r>
            <a:endParaRPr lang="en-US" dirty="0">
              <a:latin typeface="Times New Roman" panose="02020603050405020304" pitchFamily="18" charset="0"/>
              <a:cs typeface="Times New Roman" panose="02020603050405020304" pitchFamily="18" charset="0"/>
            </a:endParaRPr>
          </a:p>
        </p:txBody>
      </p:sp>
      <p:sp>
        <p:nvSpPr>
          <p:cNvPr id="11" name="Rectangle 10"/>
          <p:cNvSpPr/>
          <p:nvPr/>
        </p:nvSpPr>
        <p:spPr>
          <a:xfrm>
            <a:off x="304800" y="1456688"/>
            <a:ext cx="8534400" cy="5001369"/>
          </a:xfrm>
          <a:prstGeom prst="rect">
            <a:avLst/>
          </a:prstGeom>
        </p:spPr>
        <p:txBody>
          <a:bodyPr wrap="square">
            <a:spAutoFit/>
          </a:bodyPr>
          <a:lstStyle/>
          <a:p>
            <a:r>
              <a:rPr lang="en-US" sz="1100" dirty="0"/>
              <a:t>MEASLES IMMUNIZATION DOCUMENTATION FORM</a:t>
            </a:r>
          </a:p>
          <a:p>
            <a:r>
              <a:rPr lang="en-US" sz="1100" dirty="0"/>
              <a:t>If needed, please complete the Immunization Waiver</a:t>
            </a:r>
          </a:p>
          <a:p>
            <a:r>
              <a:rPr lang="en-US" sz="1100" dirty="0"/>
              <a:t>Name: ___________________________________________ A Number:________________________________</a:t>
            </a:r>
          </a:p>
          <a:p>
            <a:r>
              <a:rPr lang="en-US" sz="1100" dirty="0" smtClean="0"/>
              <a:t>Address:________________________________________________________________________________________</a:t>
            </a:r>
          </a:p>
          <a:p>
            <a:r>
              <a:rPr lang="en-US" sz="1100" dirty="0" smtClean="0"/>
              <a:t>In order to maintain the health and safety of all members of our campus community, Evergreen has adopted the following immunization requirement guideline from recommendations by the US Center for Disease Control, the American College Health Association and state and local Public Health Departments. This requirement applies to all new undergraduate and graduate students born on or after January 1, 1957. To meet the requirement you need to complete and sign this form and document one of the options below.</a:t>
            </a:r>
          </a:p>
          <a:p>
            <a:r>
              <a:rPr lang="en-US" sz="1100" dirty="0" smtClean="0"/>
              <a:t>Option </a:t>
            </a:r>
            <a:r>
              <a:rPr lang="en-US" sz="1100" dirty="0"/>
              <a:t>1: Proof and SIGNATURE from a doctor/clinic that you have had 2 measles (</a:t>
            </a:r>
            <a:r>
              <a:rPr lang="en-US" sz="1100" dirty="0" err="1"/>
              <a:t>rubeola</a:t>
            </a:r>
            <a:r>
              <a:rPr lang="en-US" sz="1100" dirty="0"/>
              <a:t>) vaccines since 1969, OR</a:t>
            </a:r>
          </a:p>
          <a:p>
            <a:r>
              <a:rPr lang="en-US" sz="1100" dirty="0"/>
              <a:t>Option 2: Proof and SIGNATURE from a doctor/clinic that you have had the disease of measles (</a:t>
            </a:r>
            <a:r>
              <a:rPr lang="en-US" sz="1100" dirty="0" err="1"/>
              <a:t>rubeola</a:t>
            </a:r>
            <a:r>
              <a:rPr lang="en-US" sz="1100" dirty="0"/>
              <a:t>), OR</a:t>
            </a:r>
          </a:p>
          <a:p>
            <a:r>
              <a:rPr lang="en-US" sz="1100" dirty="0"/>
              <a:t>Option 3: Proof and SIGNATURE from a doctor/clinic that you have a positive measles (</a:t>
            </a:r>
            <a:r>
              <a:rPr lang="en-US" sz="1100" dirty="0" err="1"/>
              <a:t>rubeola</a:t>
            </a:r>
            <a:r>
              <a:rPr lang="en-US" sz="1100" dirty="0"/>
              <a:t>) antibody test, OR</a:t>
            </a:r>
          </a:p>
          <a:p>
            <a:r>
              <a:rPr lang="en-US" sz="1100" dirty="0"/>
              <a:t>Option 4: For a medical, religious or personal reason, you can sign the Waiver of Immunization on the back of the form.</a:t>
            </a:r>
          </a:p>
          <a:p>
            <a:r>
              <a:rPr lang="en-US" sz="1100" dirty="0"/>
              <a:t>Option 1 - I have received two doses of MMR or </a:t>
            </a:r>
            <a:r>
              <a:rPr lang="en-US" sz="1100" dirty="0" err="1"/>
              <a:t>Rubeola</a:t>
            </a:r>
            <a:r>
              <a:rPr lang="en-US" sz="1100" dirty="0"/>
              <a:t> Vaccine.</a:t>
            </a:r>
          </a:p>
          <a:p>
            <a:r>
              <a:rPr lang="en-US" sz="1100" dirty="0"/>
              <a:t>Date of the first immunization: _________________________ Date of the second immunization: ______________________</a:t>
            </a:r>
          </a:p>
          <a:p>
            <a:r>
              <a:rPr lang="en-US" sz="1100" dirty="0"/>
              <a:t>Health Care Provider signature: ________________________ Health Care Provider signature: _______________________</a:t>
            </a:r>
          </a:p>
          <a:p>
            <a:r>
              <a:rPr lang="en-US" sz="1100" dirty="0"/>
              <a:t>Address: __________________________________________ Address: _________________________________________</a:t>
            </a:r>
          </a:p>
          <a:p>
            <a:r>
              <a:rPr lang="en-US" sz="1100" dirty="0"/>
              <a:t>Phone: ___________________________________________ Phone: __________________________________________</a:t>
            </a:r>
          </a:p>
          <a:p>
            <a:r>
              <a:rPr lang="en-US" sz="1100" dirty="0"/>
              <a:t>Option 2 - I have had </a:t>
            </a:r>
            <a:r>
              <a:rPr lang="en-US" sz="1100" dirty="0" err="1"/>
              <a:t>Rubeola</a:t>
            </a:r>
            <a:r>
              <a:rPr lang="en-US" sz="1100" dirty="0"/>
              <a:t> Measles and was diagnosed by my Health Care Provider.</a:t>
            </a:r>
          </a:p>
          <a:p>
            <a:r>
              <a:rPr lang="en-US" sz="1100" dirty="0"/>
              <a:t>Date of Measles case/diagnosis: _______________________</a:t>
            </a:r>
          </a:p>
          <a:p>
            <a:r>
              <a:rPr lang="en-US" sz="1100" dirty="0"/>
              <a:t>Health Care Provider signature: ________________________ ______Phone: __________________________________________</a:t>
            </a:r>
          </a:p>
          <a:p>
            <a:r>
              <a:rPr lang="en-US" sz="1100" dirty="0"/>
              <a:t>Address: _________________________________________________________________________________________________</a:t>
            </a:r>
          </a:p>
          <a:p>
            <a:r>
              <a:rPr lang="en-US" sz="1100" dirty="0"/>
              <a:t>Option 3 - I have had a blood test (</a:t>
            </a:r>
            <a:r>
              <a:rPr lang="en-US" sz="1100" dirty="0" err="1"/>
              <a:t>Rubeola</a:t>
            </a:r>
            <a:r>
              <a:rPr lang="en-US" sz="1100" dirty="0"/>
              <a:t> Titer), which indicates that I am immune to </a:t>
            </a:r>
            <a:r>
              <a:rPr lang="en-US" sz="1100" dirty="0" err="1"/>
              <a:t>Rubeola</a:t>
            </a:r>
            <a:r>
              <a:rPr lang="en-US" sz="1100" dirty="0"/>
              <a:t> Measles.</a:t>
            </a:r>
          </a:p>
          <a:p>
            <a:r>
              <a:rPr lang="en-US" sz="1100" dirty="0"/>
              <a:t>Date of blood test: __________________________________</a:t>
            </a:r>
          </a:p>
          <a:p>
            <a:r>
              <a:rPr lang="en-US" sz="1100" dirty="0"/>
              <a:t>Health Care Provider signature: ________________________ _______Phone: _________________________________________</a:t>
            </a:r>
          </a:p>
          <a:p>
            <a:r>
              <a:rPr lang="en-US" sz="1100" dirty="0"/>
              <a:t>Address: _________________________________________________________________________________________________</a:t>
            </a:r>
          </a:p>
          <a:p>
            <a:r>
              <a:rPr lang="en-US" sz="1100" dirty="0"/>
              <a:t>I certify that the above statement(s) are accurate and true to the best of my knowledge.</a:t>
            </a:r>
          </a:p>
          <a:p>
            <a:r>
              <a:rPr lang="en-US" sz="1100" dirty="0"/>
              <a:t>Student’s signature: __________________________________ Date: _________________________________</a:t>
            </a:r>
          </a:p>
          <a:p>
            <a:r>
              <a:rPr lang="en-US" sz="1100" dirty="0"/>
              <a:t>on the back of this form.</a:t>
            </a:r>
          </a:p>
          <a:p>
            <a:r>
              <a:rPr lang="en-US" sz="1100" dirty="0"/>
              <a:t>G:\clinic forms\Front Office forms\Measles </a:t>
            </a:r>
            <a:r>
              <a:rPr lang="en-US" sz="1100" dirty="0" err="1"/>
              <a:t>Imm</a:t>
            </a:r>
            <a:r>
              <a:rPr lang="en-US" sz="1100" dirty="0"/>
              <a:t>-Waiver </a:t>
            </a:r>
            <a:r>
              <a:rPr lang="en-US" sz="1100" dirty="0" err="1"/>
              <a:t>FormFINAL</a:t>
            </a:r>
            <a:r>
              <a:rPr lang="en-US" sz="1100" dirty="0"/>
              <a:t> 2009 </a:t>
            </a:r>
            <a:r>
              <a:rPr lang="en-US" sz="1100" dirty="0" smtClean="0"/>
              <a:t>0623.doc</a:t>
            </a:r>
            <a:endParaRPr lang="en-US" sz="1100" dirty="0"/>
          </a:p>
        </p:txBody>
      </p:sp>
    </p:spTree>
    <p:extLst>
      <p:ext uri="{BB962C8B-B14F-4D97-AF65-F5344CB8AC3E}">
        <p14:creationId xmlns:p14="http://schemas.microsoft.com/office/powerpoint/2010/main" val="2697576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781</Words>
  <Application>Microsoft Office PowerPoint</Application>
  <PresentationFormat>On-screen Show (4:3)</PresentationFormat>
  <Paragraphs>84</Paragraphs>
  <Slides>6</Slides>
  <Notes>2</Notes>
  <HiddenSlides>0</HiddenSlides>
  <MMClips>0</MMClips>
  <ScaleCrop>false</ScaleCrop>
  <HeadingPairs>
    <vt:vector size="6" baseType="variant">
      <vt:variant>
        <vt:lpstr>Theme</vt:lpstr>
      </vt:variant>
      <vt:variant>
        <vt:i4>3</vt:i4>
      </vt:variant>
      <vt:variant>
        <vt:lpstr>Embedded OLE Servers</vt:lpstr>
      </vt:variant>
      <vt:variant>
        <vt:i4>2</vt:i4>
      </vt:variant>
      <vt:variant>
        <vt:lpstr>Slide Titles</vt:lpstr>
      </vt:variant>
      <vt:variant>
        <vt:i4>6</vt:i4>
      </vt:variant>
    </vt:vector>
  </HeadingPairs>
  <TitlesOfParts>
    <vt:vector size="11" baseType="lpstr">
      <vt:lpstr>Office Theme</vt:lpstr>
      <vt:lpstr>1_Custom Design</vt:lpstr>
      <vt:lpstr>Custom Design</vt:lpstr>
      <vt:lpstr>Document</vt:lpstr>
      <vt:lpstr>Worksheet</vt:lpstr>
      <vt:lpstr>MPA 101</vt:lpstr>
      <vt:lpstr>PowerPoint Presentation</vt:lpstr>
      <vt:lpstr>PowerPoint Presentation</vt:lpstr>
      <vt:lpstr>PowerPoint Presentation</vt:lpstr>
      <vt:lpstr>PowerPoint Presentation</vt:lpstr>
      <vt:lpstr>PowerPoint Presentation</vt:lpstr>
    </vt:vector>
  </TitlesOfParts>
  <Company>The Evergreen State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MPA 101</dc:title>
  <dc:creator>Nihoa, Puanani (staff)</dc:creator>
  <cp:lastModifiedBy>Nihoa, Puanani (staff)</cp:lastModifiedBy>
  <cp:revision>20</cp:revision>
  <cp:lastPrinted>2014-10-03T19:29:58Z</cp:lastPrinted>
  <dcterms:created xsi:type="dcterms:W3CDTF">2014-10-03T01:30:57Z</dcterms:created>
  <dcterms:modified xsi:type="dcterms:W3CDTF">2014-10-03T19:41:42Z</dcterms:modified>
</cp:coreProperties>
</file>