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68" r:id="rId3"/>
    <p:sldId id="294" r:id="rId4"/>
    <p:sldId id="304" r:id="rId5"/>
    <p:sldId id="305" r:id="rId6"/>
    <p:sldId id="306" r:id="rId7"/>
    <p:sldId id="307" r:id="rId8"/>
    <p:sldId id="308" r:id="rId9"/>
    <p:sldId id="309" r:id="rId10"/>
    <p:sldId id="310" r:id="rId11"/>
    <p:sldId id="270" r:id="rId12"/>
    <p:sldId id="272" r:id="rId13"/>
    <p:sldId id="275" r:id="rId14"/>
    <p:sldId id="298" r:id="rId15"/>
    <p:sldId id="276" r:id="rId16"/>
    <p:sldId id="287" r:id="rId17"/>
    <p:sldId id="277" r:id="rId18"/>
    <p:sldId id="299" r:id="rId19"/>
    <p:sldId id="300" r:id="rId20"/>
    <p:sldId id="301" r:id="rId21"/>
    <p:sldId id="303" r:id="rId22"/>
    <p:sldId id="302" r:id="rId23"/>
    <p:sldId id="278" r:id="rId24"/>
    <p:sldId id="261" r:id="rId25"/>
    <p:sldId id="280" r:id="rId26"/>
    <p:sldId id="289" r:id="rId27"/>
    <p:sldId id="290" r:id="rId28"/>
    <p:sldId id="291" r:id="rId29"/>
    <p:sldId id="292" r:id="rId30"/>
    <p:sldId id="293" r:id="rId31"/>
    <p:sldId id="288" r:id="rId32"/>
    <p:sldId id="263" r:id="rId33"/>
    <p:sldId id="274" r:id="rId34"/>
    <p:sldId id="286" r:id="rId35"/>
    <p:sldId id="297" r:id="rId36"/>
    <p:sldId id="285" r:id="rId37"/>
    <p:sldId id="295" r:id="rId3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46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730A110-6B88-473A-A074-B3BE280AC336}" type="datetimeFigureOut">
              <a:rPr lang="en-US"/>
              <a:pPr>
                <a:defRPr/>
              </a:pPr>
              <a:t>4/6/2012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1A18A6B-5303-4F7B-B454-6009DC3549C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8E462C5-82C0-46E6-AF0E-10A47F2E3B27}" type="datetimeFigureOut">
              <a:rPr lang="en-US"/>
              <a:pPr>
                <a:defRPr/>
              </a:pPr>
              <a:t>4/6/2012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B6442B-1503-4115-A675-CF690F955B7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AB06D30-B064-42E9-8FBD-D26B10BAB5A8}" type="datetimeFigureOut">
              <a:rPr lang="en-US"/>
              <a:pPr>
                <a:defRPr/>
              </a:pPr>
              <a:t>4/6/2012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FA58607-17F1-4B03-AE83-E68AFC6B672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1C286CC-E094-4485-86E1-304D53ED4BBE}" type="datetimeFigureOut">
              <a:rPr lang="en-US"/>
              <a:pPr>
                <a:defRPr/>
              </a:pPr>
              <a:t>4/6/2012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FA509D-A03B-4872-B619-3524957A503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1F585D3-B92C-41D9-B940-90A3AE6AFC06}" type="datetimeFigureOut">
              <a:rPr lang="en-US"/>
              <a:pPr>
                <a:defRPr/>
              </a:pPr>
              <a:t>4/6/2012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522A75-984C-4529-87CB-4D774CFD66B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0221ABC-FCDA-43B9-A332-8C61FDF3E3E3}" type="datetimeFigureOut">
              <a:rPr lang="en-US"/>
              <a:pPr>
                <a:defRPr/>
              </a:pPr>
              <a:t>4/6/2012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BD6B8DB-6F84-461D-9723-BCDAB2895AF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D30D1EC-F490-4914-BA61-EB16704D9F14}" type="datetimeFigureOut">
              <a:rPr lang="en-US"/>
              <a:pPr>
                <a:defRPr/>
              </a:pPr>
              <a:t>4/6/2012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2ED1B61-3CF7-4B7B-A3FE-100852D826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52169B8-EC22-4DDA-BC1F-8FA430D1C68E}" type="datetimeFigureOut">
              <a:rPr lang="en-US"/>
              <a:pPr>
                <a:defRPr/>
              </a:pPr>
              <a:t>4/6/2012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2CDD88F-0DD4-4AC8-BE05-0A13FEB8F90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FCD91E5-5796-4E63-A3F5-1DCFC6E8C8F5}" type="datetimeFigureOut">
              <a:rPr lang="en-US"/>
              <a:pPr>
                <a:defRPr/>
              </a:pPr>
              <a:t>4/6/2012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7BF8554-7AC3-4DAF-9A92-17A7E023521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C024627-EF59-4168-B359-910F6D25088D}" type="datetimeFigureOut">
              <a:rPr lang="en-US"/>
              <a:pPr>
                <a:defRPr/>
              </a:pPr>
              <a:t>4/6/2012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F28C50E-EBB9-4D2F-98C3-91CED577E2C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7498F55-00FD-46F7-8E41-A265278A0389}" type="datetimeFigureOut">
              <a:rPr lang="en-US"/>
              <a:pPr>
                <a:defRPr/>
              </a:pPr>
              <a:t>4/6/2012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01CD0E9-D246-46C9-B03B-3256D63F96F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915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915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9604AA9B-225F-44CA-8E37-8691BE331B35}" type="datetimeFigureOut">
              <a:rPr lang="en-US"/>
              <a:pPr>
                <a:defRPr/>
              </a:pPr>
              <a:t>4/6/2012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CBA2133E-8379-4355-9667-E90B40DF44F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package" Target="../embeddings/Microsoft_Word_Document1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7.xml.rels><?xml version="1.0" encoding="UTF-8" standalone="yes"?>
<Relationships xmlns="http://schemas.openxmlformats.org/package/2006/relationships"><Relationship Id="rId3" Type="http://schemas.openxmlformats.org/officeDocument/2006/relationships/package" Target="../embeddings/Microsoft_Word_Document22.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8.xml.rels><?xml version="1.0" encoding="UTF-8" standalone="yes"?>
<Relationships xmlns="http://schemas.openxmlformats.org/package/2006/relationships"><Relationship Id="rId3" Type="http://schemas.openxmlformats.org/officeDocument/2006/relationships/package" Target="../embeddings/Microsoft_Word_Document33.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29.xml.rels><?xml version="1.0" encoding="UTF-8" standalone="yes"?>
<Relationships xmlns="http://schemas.openxmlformats.org/package/2006/relationships"><Relationship Id="rId3" Type="http://schemas.openxmlformats.org/officeDocument/2006/relationships/package" Target="../embeddings/Microsoft_Word_Document44.docx"/><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package" Target="../embeddings/Microsoft_Word_Document55.docx"/><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32.xml.rels><?xml version="1.0" encoding="UTF-8" standalone="yes"?>
<Relationships xmlns="http://schemas.openxmlformats.org/package/2006/relationships"><Relationship Id="rId8" Type="http://schemas.openxmlformats.org/officeDocument/2006/relationships/hyperlink" Target="http://digital.nypl.org/" TargetMode="External"/><Relationship Id="rId3" Type="http://schemas.openxmlformats.org/officeDocument/2006/relationships/hyperlink" Target="http://www.sos.wa.gov/library/catalog.aspx" TargetMode="External"/><Relationship Id="rId7" Type="http://schemas.openxmlformats.org/officeDocument/2006/relationships/hyperlink" Target="http://www.iisg.nl/" TargetMode="External"/><Relationship Id="rId2" Type="http://schemas.openxmlformats.org/officeDocument/2006/relationships/hyperlink" Target="http://commfaculty.fullerton.edu/jreinard/internet.htm" TargetMode="External"/><Relationship Id="rId1" Type="http://schemas.openxmlformats.org/officeDocument/2006/relationships/slideLayout" Target="../slideLayouts/slideLayout2.xml"/><Relationship Id="rId6" Type="http://schemas.openxmlformats.org/officeDocument/2006/relationships/hyperlink" Target="http://www.perseus.tufts.edu/hopper/collections" TargetMode="External"/><Relationship Id="rId11" Type="http://schemas.openxmlformats.org/officeDocument/2006/relationships/hyperlink" Target="http://library.evergreen.edu/" TargetMode="External"/><Relationship Id="rId5" Type="http://schemas.openxmlformats.org/officeDocument/2006/relationships/hyperlink" Target="http://www.ilr.cornell.edu/library/kheel/" TargetMode="External"/><Relationship Id="rId10" Type="http://schemas.openxmlformats.org/officeDocument/2006/relationships/hyperlink" Target="http://memory.loc.gov/" TargetMode="External"/><Relationship Id="rId4" Type="http://schemas.openxmlformats.org/officeDocument/2006/relationships/hyperlink" Target="http://www.trl.org/Pages/default.aspx" TargetMode="External"/><Relationship Id="rId9" Type="http://schemas.openxmlformats.org/officeDocument/2006/relationships/hyperlink" Target="http://www.nypl.org/research/sc/sc.html"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academic.evergreen.edu/curricular/stilllooking/reference/gettingstarted.htm" TargetMode="External"/><Relationship Id="rId2" Type="http://schemas.openxmlformats.org/officeDocument/2006/relationships/hyperlink" Target="http://www.evergreen.edu/writingcenter/" TargetMode="External"/><Relationship Id="rId1" Type="http://schemas.openxmlformats.org/officeDocument/2006/relationships/slideLayout" Target="../slideLayouts/slideLayout2.xml"/><Relationship Id="rId5" Type="http://schemas.openxmlformats.org/officeDocument/2006/relationships/hyperlink" Target="http://owl.english.purdue.edu/owl/" TargetMode="External"/><Relationship Id="rId4" Type="http://schemas.openxmlformats.org/officeDocument/2006/relationships/hyperlink" Target="http://www.easybib.com/"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evergreen.edu/writingcenter" TargetMode="External"/><Relationship Id="rId2" Type="http://schemas.openxmlformats.org/officeDocument/2006/relationships/hyperlink" Target="mailto:evergreenowl@gmail.com"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Creating a Capstone Research Paper</a:t>
            </a:r>
            <a:endParaRPr lang="en-US" dirty="0"/>
          </a:p>
        </p:txBody>
      </p:sp>
      <p:sp>
        <p:nvSpPr>
          <p:cNvPr id="3" name="Content Placeholder 2"/>
          <p:cNvSpPr>
            <a:spLocks noGrp="1"/>
          </p:cNvSpPr>
          <p:nvPr>
            <p:ph idx="1"/>
          </p:nvPr>
        </p:nvSpPr>
        <p:spPr/>
        <p:txBody>
          <a:bodyPr/>
          <a:lstStyle/>
          <a:p>
            <a:r>
              <a:rPr lang="en-US" smtClean="0"/>
              <a:t>Strategic Approach </a:t>
            </a:r>
          </a:p>
          <a:p>
            <a:r>
              <a:rPr lang="en-US" smtClean="0"/>
              <a:t>Plagiarism</a:t>
            </a:r>
          </a:p>
          <a:p>
            <a:r>
              <a:rPr lang="en-US" smtClean="0"/>
              <a:t>Example of an APA Formatted Paper</a:t>
            </a:r>
          </a:p>
          <a:p>
            <a:r>
              <a:rPr lang="en-US" smtClean="0"/>
              <a:t>Helpful Links and Resources</a:t>
            </a:r>
          </a:p>
          <a:p>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457200" y="274638"/>
            <a:ext cx="8229600" cy="792162"/>
          </a:xfrm>
        </p:spPr>
        <p:txBody>
          <a:bodyPr/>
          <a:lstStyle/>
          <a:p>
            <a:r>
              <a:rPr lang="en-US" smtClean="0"/>
              <a:t>Flow is Fluid</a:t>
            </a:r>
          </a:p>
        </p:txBody>
      </p:sp>
      <p:sp>
        <p:nvSpPr>
          <p:cNvPr id="3" name="Content Placeholder 2"/>
          <p:cNvSpPr>
            <a:spLocks noGrp="1"/>
          </p:cNvSpPr>
          <p:nvPr>
            <p:ph idx="1"/>
          </p:nvPr>
        </p:nvSpPr>
        <p:spPr>
          <a:xfrm>
            <a:off x="457200" y="1066801"/>
            <a:ext cx="8458200" cy="5333999"/>
          </a:xfrm>
        </p:spPr>
        <p:txBody>
          <a:bodyPr rtlCol="0">
            <a:normAutofit lnSpcReduction="10000"/>
          </a:bodyPr>
          <a:lstStyle/>
          <a:p>
            <a:pPr fontAlgn="auto">
              <a:spcAft>
                <a:spcPts val="0"/>
              </a:spcAft>
              <a:buFont typeface="Arial" pitchFamily="34" charset="0"/>
              <a:buChar char="•"/>
              <a:defRPr/>
            </a:pPr>
            <a:r>
              <a:rPr lang="en-US" dirty="0" smtClean="0"/>
              <a:t>Prewriting</a:t>
            </a:r>
          </a:p>
          <a:p>
            <a:pPr lvl="2" fontAlgn="auto">
              <a:spcAft>
                <a:spcPts val="0"/>
              </a:spcAft>
              <a:buFont typeface="Arial" pitchFamily="34" charset="0"/>
              <a:buChar char="•"/>
              <a:defRPr/>
            </a:pPr>
            <a:endParaRPr lang="en-US" dirty="0" smtClean="0"/>
          </a:p>
          <a:p>
            <a:pPr lvl="4" fontAlgn="auto">
              <a:spcAft>
                <a:spcPts val="0"/>
              </a:spcAft>
              <a:buFont typeface="Arial" pitchFamily="34" charset="0"/>
              <a:buChar char="•"/>
              <a:defRPr/>
            </a:pPr>
            <a:r>
              <a:rPr lang="en-US" sz="3500" dirty="0" smtClean="0"/>
              <a:t>Drafting</a:t>
            </a:r>
          </a:p>
          <a:p>
            <a:pPr lvl="4" fontAlgn="auto">
              <a:spcAft>
                <a:spcPts val="0"/>
              </a:spcAft>
              <a:buFont typeface="Arial" pitchFamily="34" charset="0"/>
              <a:buNone/>
              <a:defRPr/>
            </a:pPr>
            <a:endParaRPr lang="en-US" sz="3200" dirty="0" smtClean="0"/>
          </a:p>
          <a:p>
            <a:pPr lvl="7">
              <a:defRPr/>
            </a:pPr>
            <a:r>
              <a:rPr lang="en-US" sz="3200" dirty="0" smtClean="0"/>
              <a:t>Revising</a:t>
            </a:r>
          </a:p>
          <a:p>
            <a:pPr marL="1435100" lvl="7" indent="-866775">
              <a:buFont typeface="Arial" pitchFamily="34" charset="0"/>
              <a:buNone/>
              <a:defRPr/>
            </a:pPr>
            <a:r>
              <a:rPr lang="en-US" sz="3200" dirty="0" smtClean="0"/>
              <a:t>Read/Reflect </a:t>
            </a:r>
          </a:p>
          <a:p>
            <a:pPr marL="5202238" lvl="8" indent="-173038">
              <a:defRPr/>
            </a:pPr>
            <a:r>
              <a:rPr lang="en-US" sz="3200" dirty="0" smtClean="0"/>
              <a:t>Editing</a:t>
            </a:r>
          </a:p>
          <a:p>
            <a:pPr marL="844550" lvl="6">
              <a:buFont typeface="Arial" pitchFamily="34" charset="0"/>
              <a:buNone/>
              <a:defRPr/>
            </a:pPr>
            <a:r>
              <a:rPr lang="en-US" sz="3200" dirty="0" smtClean="0"/>
              <a:t>Peer Review</a:t>
            </a:r>
          </a:p>
          <a:p>
            <a:pPr marL="6969125" lvl="8" indent="-222250">
              <a:tabLst>
                <a:tab pos="4918075" algn="l"/>
                <a:tab pos="5202238" algn="l"/>
              </a:tabLst>
              <a:defRPr/>
            </a:pPr>
            <a:r>
              <a:rPr lang="en-US" sz="3200" dirty="0" smtClean="0"/>
              <a:t>Proof-reading</a:t>
            </a:r>
          </a:p>
        </p:txBody>
      </p:sp>
      <p:cxnSp>
        <p:nvCxnSpPr>
          <p:cNvPr id="5" name="Straight Arrow Connector 4"/>
          <p:cNvCxnSpPr/>
          <p:nvPr/>
        </p:nvCxnSpPr>
        <p:spPr>
          <a:xfrm>
            <a:off x="1295400" y="1600200"/>
            <a:ext cx="9906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590800" y="2514600"/>
            <a:ext cx="11430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114800" y="3657600"/>
            <a:ext cx="14478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943600" y="4724400"/>
            <a:ext cx="12954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Arc 19"/>
          <p:cNvSpPr/>
          <p:nvPr/>
        </p:nvSpPr>
        <p:spPr>
          <a:xfrm>
            <a:off x="762000" y="1371600"/>
            <a:ext cx="4114800" cy="3657600"/>
          </a:xfrm>
          <a:prstGeom prst="arc">
            <a:avLst>
              <a:gd name="adj1" fmla="val 16098759"/>
              <a:gd name="adj2" fmla="val 0"/>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21" name="Arc 20"/>
          <p:cNvSpPr/>
          <p:nvPr/>
        </p:nvSpPr>
        <p:spPr>
          <a:xfrm rot="10538860">
            <a:off x="2365375" y="1435100"/>
            <a:ext cx="2279650" cy="2159000"/>
          </a:xfrm>
          <a:prstGeom prst="arc">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22" name="Arc 21"/>
          <p:cNvSpPr/>
          <p:nvPr/>
        </p:nvSpPr>
        <p:spPr>
          <a:xfrm rot="10044902">
            <a:off x="841375" y="465138"/>
            <a:ext cx="2279650" cy="2160587"/>
          </a:xfrm>
          <a:prstGeom prst="arc">
            <a:avLst>
              <a:gd name="adj1" fmla="val 16089453"/>
              <a:gd name="adj2" fmla="val 110910"/>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23" name="Arc 22"/>
          <p:cNvSpPr/>
          <p:nvPr/>
        </p:nvSpPr>
        <p:spPr>
          <a:xfrm rot="7154040">
            <a:off x="2786063" y="3001963"/>
            <a:ext cx="1524000" cy="990600"/>
          </a:xfrm>
          <a:prstGeom prst="arc">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24" name="Arc 23"/>
          <p:cNvSpPr/>
          <p:nvPr/>
        </p:nvSpPr>
        <p:spPr>
          <a:xfrm rot="14193036">
            <a:off x="1535112" y="2174876"/>
            <a:ext cx="1425575" cy="2127250"/>
          </a:xfrm>
          <a:prstGeom prst="arc">
            <a:avLst>
              <a:gd name="adj1" fmla="val 16276613"/>
              <a:gd name="adj2" fmla="val 2270886"/>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25" name="Arc 24"/>
          <p:cNvSpPr/>
          <p:nvPr/>
        </p:nvSpPr>
        <p:spPr>
          <a:xfrm rot="4949211">
            <a:off x="1641475" y="2708275"/>
            <a:ext cx="2736850" cy="1974850"/>
          </a:xfrm>
          <a:prstGeom prst="arc">
            <a:avLst>
              <a:gd name="adj1" fmla="val 16200000"/>
              <a:gd name="adj2" fmla="val 37835"/>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26" name="Arc 25"/>
          <p:cNvSpPr/>
          <p:nvPr/>
        </p:nvSpPr>
        <p:spPr>
          <a:xfrm rot="11926948">
            <a:off x="392113" y="1112838"/>
            <a:ext cx="2187575" cy="2879725"/>
          </a:xfrm>
          <a:prstGeom prst="arc">
            <a:avLst>
              <a:gd name="adj1" fmla="val 16362813"/>
              <a:gd name="adj2" fmla="val 2270886"/>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27" name="Arc 26"/>
          <p:cNvSpPr/>
          <p:nvPr/>
        </p:nvSpPr>
        <p:spPr>
          <a:xfrm rot="13460597">
            <a:off x="3497263" y="2730500"/>
            <a:ext cx="777875" cy="2540000"/>
          </a:xfrm>
          <a:prstGeom prst="arc">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28" name="Arc 27"/>
          <p:cNvSpPr/>
          <p:nvPr/>
        </p:nvSpPr>
        <p:spPr>
          <a:xfrm rot="10800000">
            <a:off x="2667000" y="3505200"/>
            <a:ext cx="5410200" cy="1066800"/>
          </a:xfrm>
          <a:prstGeom prst="arc">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29" name="Arc 28"/>
          <p:cNvSpPr/>
          <p:nvPr/>
        </p:nvSpPr>
        <p:spPr>
          <a:xfrm rot="18144168">
            <a:off x="2514600" y="3522663"/>
            <a:ext cx="1752600" cy="1143000"/>
          </a:xfrm>
          <a:prstGeom prst="arc">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30" name="Arc 29"/>
          <p:cNvSpPr/>
          <p:nvPr/>
        </p:nvSpPr>
        <p:spPr>
          <a:xfrm>
            <a:off x="914400" y="3962400"/>
            <a:ext cx="4648200" cy="685800"/>
          </a:xfrm>
          <a:prstGeom prst="arc">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31" name="Arc 30"/>
          <p:cNvSpPr/>
          <p:nvPr/>
        </p:nvSpPr>
        <p:spPr>
          <a:xfrm rot="10800000">
            <a:off x="5715000" y="3886200"/>
            <a:ext cx="2895600" cy="1828800"/>
          </a:xfrm>
          <a:prstGeom prst="arc">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Brainstorming and Developing a Working Thesis</a:t>
            </a:r>
            <a:endParaRPr lang="en-US" dirty="0"/>
          </a:p>
        </p:txBody>
      </p:sp>
      <p:sp>
        <p:nvSpPr>
          <p:cNvPr id="3" name="Content Placeholder 2"/>
          <p:cNvSpPr>
            <a:spLocks noGrp="1"/>
          </p:cNvSpPr>
          <p:nvPr>
            <p:ph idx="1"/>
          </p:nvPr>
        </p:nvSpPr>
        <p:spPr/>
        <p:txBody>
          <a:bodyPr rtlCol="0">
            <a:normAutofit/>
          </a:bodyPr>
          <a:lstStyle/>
          <a:p>
            <a:pPr fontAlgn="auto">
              <a:spcAft>
                <a:spcPts val="0"/>
              </a:spcAft>
              <a:buFont typeface="Arial" pitchFamily="34" charset="0"/>
              <a:buChar char="•"/>
              <a:defRPr/>
            </a:pPr>
            <a:r>
              <a:rPr lang="en-US" dirty="0" smtClean="0"/>
              <a:t>Brainstorming</a:t>
            </a:r>
          </a:p>
          <a:p>
            <a:pPr lvl="1" fontAlgn="auto">
              <a:spcAft>
                <a:spcPts val="0"/>
              </a:spcAft>
              <a:buFont typeface="Arial" pitchFamily="34" charset="0"/>
              <a:buChar char="–"/>
              <a:defRPr/>
            </a:pPr>
            <a:r>
              <a:rPr lang="en-US" dirty="0" smtClean="0"/>
              <a:t>Use to select a topic of interest </a:t>
            </a:r>
          </a:p>
          <a:p>
            <a:pPr lvl="1" fontAlgn="auto">
              <a:spcAft>
                <a:spcPts val="0"/>
              </a:spcAft>
              <a:buFont typeface="Arial" pitchFamily="34" charset="0"/>
              <a:buChar char="–"/>
              <a:defRPr/>
            </a:pPr>
            <a:r>
              <a:rPr lang="en-US" dirty="0" smtClean="0"/>
              <a:t>Use to begin exploring topic</a:t>
            </a:r>
          </a:p>
          <a:p>
            <a:pPr marL="346075" lvl="1" indent="-346075" fontAlgn="auto">
              <a:spcAft>
                <a:spcPts val="0"/>
              </a:spcAft>
              <a:buFont typeface="Arial" pitchFamily="34" charset="0"/>
              <a:buChar char="•"/>
              <a:defRPr/>
            </a:pPr>
            <a:r>
              <a:rPr lang="en-US" sz="3200" dirty="0" smtClean="0"/>
              <a:t>Developing a Working Thesis</a:t>
            </a:r>
          </a:p>
          <a:p>
            <a:pPr marL="746125" lvl="2" indent="-346075" fontAlgn="auto">
              <a:spcAft>
                <a:spcPts val="0"/>
              </a:spcAft>
              <a:buFont typeface="Arial" pitchFamily="34" charset="0"/>
              <a:buChar char="•"/>
              <a:defRPr/>
            </a:pPr>
            <a:r>
              <a:rPr lang="en-US" sz="2800" dirty="0" smtClean="0"/>
              <a:t>Appropriate in Scope (over/under broad)</a:t>
            </a:r>
          </a:p>
          <a:p>
            <a:pPr marL="746125" lvl="2" indent="-346075" fontAlgn="auto">
              <a:spcAft>
                <a:spcPts val="0"/>
              </a:spcAft>
              <a:buFont typeface="Arial" pitchFamily="34" charset="0"/>
              <a:buChar char="•"/>
              <a:defRPr/>
            </a:pPr>
            <a:r>
              <a:rPr lang="en-US" sz="2800" dirty="0" smtClean="0"/>
              <a:t>Controversial</a:t>
            </a:r>
          </a:p>
          <a:p>
            <a:pPr marL="746125" lvl="2" indent="-346075" fontAlgn="auto">
              <a:spcAft>
                <a:spcPts val="0"/>
              </a:spcAft>
              <a:buFont typeface="Arial" pitchFamily="34" charset="0"/>
              <a:buChar char="•"/>
              <a:defRPr/>
            </a:pPr>
            <a:r>
              <a:rPr lang="en-US" sz="2800" dirty="0" smtClean="0"/>
              <a:t>Interesting to You!</a:t>
            </a:r>
          </a:p>
          <a:p>
            <a:pPr marL="1203325" lvl="3" indent="-346075" fontAlgn="auto">
              <a:spcAft>
                <a:spcPts val="0"/>
              </a:spcAft>
              <a:buFont typeface="Arial" pitchFamily="34" charset="0"/>
              <a:buNone/>
              <a:defRPr/>
            </a:pPr>
            <a:endParaRPr lang="en-US" dirty="0" smtClean="0"/>
          </a:p>
          <a:p>
            <a:pPr marL="746125" lvl="2" indent="-346075"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457200" y="0"/>
            <a:ext cx="8229600" cy="1143000"/>
          </a:xfrm>
        </p:spPr>
        <p:txBody>
          <a:bodyPr/>
          <a:lstStyle/>
          <a:p>
            <a:r>
              <a:rPr lang="en-US" smtClean="0"/>
              <a:t>Pre-writing through Free-writing</a:t>
            </a:r>
          </a:p>
        </p:txBody>
      </p:sp>
      <p:sp>
        <p:nvSpPr>
          <p:cNvPr id="3" name="Content Placeholder 2"/>
          <p:cNvSpPr>
            <a:spLocks noGrp="1"/>
          </p:cNvSpPr>
          <p:nvPr>
            <p:ph idx="1"/>
          </p:nvPr>
        </p:nvSpPr>
        <p:spPr>
          <a:xfrm>
            <a:off x="457200" y="1143000"/>
            <a:ext cx="8229600" cy="4983163"/>
          </a:xfrm>
        </p:spPr>
        <p:txBody>
          <a:bodyPr/>
          <a:lstStyle/>
          <a:p>
            <a:r>
              <a:rPr lang="en-US" smtClean="0"/>
              <a:t>Write about the topic</a:t>
            </a:r>
          </a:p>
          <a:p>
            <a:pPr lvl="1"/>
            <a:r>
              <a:rPr lang="en-US" smtClean="0"/>
              <a:t>Findings, ideas, questions</a:t>
            </a:r>
          </a:p>
          <a:p>
            <a:pPr lvl="1"/>
            <a:r>
              <a:rPr lang="en-US" smtClean="0"/>
              <a:t>Lists of key words</a:t>
            </a:r>
          </a:p>
          <a:p>
            <a:pPr lvl="1"/>
            <a:r>
              <a:rPr lang="en-US" smtClean="0"/>
              <a:t>Note cards</a:t>
            </a:r>
          </a:p>
          <a:p>
            <a:pPr lvl="1"/>
            <a:r>
              <a:rPr lang="en-US" smtClean="0"/>
              <a:t>Post-its</a:t>
            </a:r>
          </a:p>
          <a:p>
            <a:r>
              <a:rPr lang="en-US" smtClean="0"/>
              <a:t>Do not worry about organization</a:t>
            </a:r>
          </a:p>
          <a:p>
            <a:r>
              <a:rPr lang="en-US" smtClean="0"/>
              <a:t>Include questions that occur to you</a:t>
            </a:r>
          </a:p>
          <a:p>
            <a:r>
              <a:rPr lang="en-US" smtClean="0"/>
              <a:t>Use free-write to create a working outline</a:t>
            </a:r>
          </a:p>
          <a:p>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smtClean="0"/>
              <a:t>Create a Working Outline</a:t>
            </a:r>
          </a:p>
        </p:txBody>
      </p:sp>
      <p:sp>
        <p:nvSpPr>
          <p:cNvPr id="3" name="Content Placeholder 2"/>
          <p:cNvSpPr>
            <a:spLocks noGrp="1"/>
          </p:cNvSpPr>
          <p:nvPr>
            <p:ph idx="1"/>
          </p:nvPr>
        </p:nvSpPr>
        <p:spPr>
          <a:xfrm>
            <a:off x="457200" y="1219200"/>
            <a:ext cx="8229600" cy="4906963"/>
          </a:xfrm>
        </p:spPr>
        <p:txBody>
          <a:bodyPr/>
          <a:lstStyle/>
          <a:p>
            <a:pPr lvl="1">
              <a:buFont typeface="Arial" charset="0"/>
              <a:buChar char="•"/>
            </a:pPr>
            <a:r>
              <a:rPr lang="en-US" smtClean="0"/>
              <a:t>Identify key words, ideas, questions</a:t>
            </a:r>
          </a:p>
          <a:p>
            <a:pPr lvl="1">
              <a:buFont typeface="Arial" charset="0"/>
              <a:buChar char="•"/>
            </a:pPr>
            <a:r>
              <a:rPr lang="en-US" smtClean="0"/>
              <a:t>Develop a list of questions</a:t>
            </a:r>
          </a:p>
          <a:p>
            <a:pPr lvl="1">
              <a:buFont typeface="Arial" charset="0"/>
              <a:buChar char="•"/>
            </a:pPr>
            <a:r>
              <a:rPr lang="en-US" smtClean="0"/>
              <a:t>Arrange questions into topics and subtopics</a:t>
            </a:r>
          </a:p>
          <a:p>
            <a:pPr lvl="2"/>
            <a:r>
              <a:rPr lang="en-US" smtClean="0"/>
              <a:t>Choose 3 or 4 main questions to serve as “trunk” topics</a:t>
            </a:r>
          </a:p>
          <a:p>
            <a:pPr lvl="2"/>
            <a:r>
              <a:rPr lang="en-US" smtClean="0"/>
              <a:t>Arrange subtopics as branches from main trunk topics</a:t>
            </a:r>
          </a:p>
          <a:p>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1905000" y="990600"/>
            <a:ext cx="5562600" cy="5486400"/>
          </a:xfrm>
          <a:prstGeom prst="rect">
            <a:avLst/>
          </a:prstGeom>
          <a:ln>
            <a:solidFill>
              <a:schemeClr val="accent1"/>
            </a:solidFill>
          </a:ln>
        </p:spPr>
        <p:txBody>
          <a:bodyPr>
            <a:normAutofit fontScale="62500" lnSpcReduction="20000"/>
          </a:bodyPr>
          <a:lstStyle/>
          <a:p>
            <a:pPr marL="342900" indent="-342900" fontAlgn="auto">
              <a:spcBef>
                <a:spcPct val="20000"/>
              </a:spcBef>
              <a:spcAft>
                <a:spcPts val="0"/>
              </a:spcAft>
              <a:buFont typeface="Arial" pitchFamily="34" charset="0"/>
              <a:buNone/>
              <a:defRPr/>
            </a:pPr>
            <a:r>
              <a:rPr lang="en-US" sz="3200" b="1" dirty="0">
                <a:latin typeface="+mn-lt"/>
              </a:rPr>
              <a:t>Working outline</a:t>
            </a:r>
            <a:endParaRPr lang="en-US" sz="3600" b="1" dirty="0">
              <a:latin typeface="+mn-lt"/>
            </a:endParaRPr>
          </a:p>
          <a:p>
            <a:pPr marL="342900" indent="-342900" fontAlgn="auto">
              <a:spcBef>
                <a:spcPct val="20000"/>
              </a:spcBef>
              <a:spcAft>
                <a:spcPts val="0"/>
              </a:spcAft>
              <a:buFont typeface="Arial" pitchFamily="34" charset="0"/>
              <a:buChar char="•"/>
              <a:defRPr/>
            </a:pPr>
            <a:r>
              <a:rPr lang="en-US" sz="3200" dirty="0">
                <a:latin typeface="+mn-lt"/>
              </a:rPr>
              <a:t>Introduction~ an overview of the paper</a:t>
            </a:r>
            <a:endParaRPr lang="en-US" sz="3600" dirty="0">
              <a:latin typeface="+mn-lt"/>
            </a:endParaRPr>
          </a:p>
          <a:p>
            <a:pPr marL="342900" indent="-342900" fontAlgn="auto">
              <a:spcBef>
                <a:spcPct val="20000"/>
              </a:spcBef>
              <a:spcAft>
                <a:spcPts val="0"/>
              </a:spcAft>
              <a:buFont typeface="Arial" pitchFamily="34" charset="0"/>
              <a:buChar char="•"/>
              <a:defRPr/>
            </a:pPr>
            <a:r>
              <a:rPr lang="en-US" sz="3200" dirty="0">
                <a:latin typeface="+mn-lt"/>
              </a:rPr>
              <a:t>History of Microbiology and food</a:t>
            </a:r>
            <a:endParaRPr lang="en-US" sz="3600" dirty="0">
              <a:latin typeface="+mn-lt"/>
            </a:endParaRPr>
          </a:p>
          <a:p>
            <a:pPr marL="742950" lvl="1" indent="-285750" fontAlgn="auto">
              <a:spcBef>
                <a:spcPct val="20000"/>
              </a:spcBef>
              <a:spcAft>
                <a:spcPts val="0"/>
              </a:spcAft>
              <a:buFont typeface="Arial" pitchFamily="34" charset="0"/>
              <a:buChar char="–"/>
              <a:defRPr/>
            </a:pPr>
            <a:r>
              <a:rPr lang="en-US" sz="2800" dirty="0">
                <a:latin typeface="+mn-lt"/>
              </a:rPr>
              <a:t>Pre-history</a:t>
            </a:r>
            <a:endParaRPr lang="en-US" sz="3200" dirty="0">
              <a:latin typeface="+mn-lt"/>
            </a:endParaRPr>
          </a:p>
          <a:p>
            <a:pPr marL="742950" lvl="1" indent="-285750" fontAlgn="auto">
              <a:spcBef>
                <a:spcPct val="20000"/>
              </a:spcBef>
              <a:spcAft>
                <a:spcPts val="0"/>
              </a:spcAft>
              <a:buFont typeface="Arial" pitchFamily="34" charset="0"/>
              <a:buChar char="–"/>
              <a:defRPr/>
            </a:pPr>
            <a:r>
              <a:rPr lang="en-US" sz="2800" dirty="0">
                <a:latin typeface="+mn-lt"/>
              </a:rPr>
              <a:t>Major events</a:t>
            </a:r>
            <a:endParaRPr lang="en-US" sz="3200" dirty="0">
              <a:latin typeface="+mn-lt"/>
            </a:endParaRPr>
          </a:p>
          <a:p>
            <a:pPr marL="342900" indent="-342900" fontAlgn="auto">
              <a:spcBef>
                <a:spcPct val="20000"/>
              </a:spcBef>
              <a:spcAft>
                <a:spcPts val="0"/>
              </a:spcAft>
              <a:buFont typeface="Arial" pitchFamily="34" charset="0"/>
              <a:buChar char="•"/>
              <a:defRPr/>
            </a:pPr>
            <a:r>
              <a:rPr lang="en-US" sz="3200" dirty="0">
                <a:latin typeface="+mn-lt"/>
              </a:rPr>
              <a:t>Current industries</a:t>
            </a:r>
            <a:endParaRPr lang="en-US" sz="3600" dirty="0">
              <a:latin typeface="+mn-lt"/>
            </a:endParaRPr>
          </a:p>
          <a:p>
            <a:pPr marL="742950" lvl="1" indent="-285750" fontAlgn="auto">
              <a:spcBef>
                <a:spcPct val="20000"/>
              </a:spcBef>
              <a:spcAft>
                <a:spcPts val="0"/>
              </a:spcAft>
              <a:buFont typeface="Arial" pitchFamily="34" charset="0"/>
              <a:buChar char="–"/>
              <a:defRPr/>
            </a:pPr>
            <a:r>
              <a:rPr lang="en-US" sz="2800" dirty="0">
                <a:latin typeface="+mn-lt"/>
              </a:rPr>
              <a:t>Food processing</a:t>
            </a:r>
            <a:endParaRPr lang="en-US" sz="3200" dirty="0">
              <a:latin typeface="+mn-lt"/>
            </a:endParaRPr>
          </a:p>
          <a:p>
            <a:pPr marL="1143000" lvl="2" indent="-228600" fontAlgn="auto">
              <a:spcBef>
                <a:spcPct val="20000"/>
              </a:spcBef>
              <a:spcAft>
                <a:spcPts val="0"/>
              </a:spcAft>
              <a:buFont typeface="Arial" pitchFamily="34" charset="0"/>
              <a:buChar char="•"/>
              <a:defRPr/>
            </a:pPr>
            <a:r>
              <a:rPr lang="en-US" sz="2400" dirty="0">
                <a:latin typeface="+mn-lt"/>
              </a:rPr>
              <a:t>Alcohol</a:t>
            </a:r>
            <a:endParaRPr lang="en-US" sz="2800" dirty="0">
              <a:latin typeface="+mn-lt"/>
            </a:endParaRPr>
          </a:p>
          <a:p>
            <a:pPr marL="1143000" lvl="2" indent="-228600" fontAlgn="auto">
              <a:spcBef>
                <a:spcPct val="20000"/>
              </a:spcBef>
              <a:spcAft>
                <a:spcPts val="0"/>
              </a:spcAft>
              <a:buFont typeface="Arial" pitchFamily="34" charset="0"/>
              <a:buChar char="•"/>
              <a:defRPr/>
            </a:pPr>
            <a:r>
              <a:rPr lang="en-US" sz="2400" dirty="0">
                <a:latin typeface="+mn-lt"/>
              </a:rPr>
              <a:t>Bread</a:t>
            </a:r>
            <a:endParaRPr lang="en-US" sz="2800" dirty="0">
              <a:latin typeface="+mn-lt"/>
            </a:endParaRPr>
          </a:p>
          <a:p>
            <a:pPr marL="1143000" lvl="2" indent="-228600" fontAlgn="auto">
              <a:spcBef>
                <a:spcPct val="20000"/>
              </a:spcBef>
              <a:spcAft>
                <a:spcPts val="0"/>
              </a:spcAft>
              <a:buFont typeface="Arial" pitchFamily="34" charset="0"/>
              <a:buChar char="•"/>
              <a:defRPr/>
            </a:pPr>
            <a:r>
              <a:rPr lang="en-US" sz="2400" dirty="0">
                <a:latin typeface="+mn-lt"/>
              </a:rPr>
              <a:t>Yoghurt</a:t>
            </a:r>
            <a:endParaRPr lang="en-US" sz="2800" dirty="0">
              <a:latin typeface="+mn-lt"/>
            </a:endParaRPr>
          </a:p>
          <a:p>
            <a:pPr marL="742950" lvl="1" indent="-285750" fontAlgn="auto">
              <a:spcBef>
                <a:spcPct val="20000"/>
              </a:spcBef>
              <a:spcAft>
                <a:spcPts val="0"/>
              </a:spcAft>
              <a:buFont typeface="Arial" pitchFamily="34" charset="0"/>
              <a:buChar char="–"/>
              <a:defRPr/>
            </a:pPr>
            <a:r>
              <a:rPr lang="en-US" sz="2800" dirty="0">
                <a:latin typeface="+mn-lt"/>
              </a:rPr>
              <a:t>Food sterilization</a:t>
            </a:r>
            <a:endParaRPr lang="en-US" sz="3200" dirty="0">
              <a:latin typeface="+mn-lt"/>
            </a:endParaRPr>
          </a:p>
          <a:p>
            <a:pPr marL="1143000" lvl="2" indent="-228600" fontAlgn="auto">
              <a:spcBef>
                <a:spcPct val="20000"/>
              </a:spcBef>
              <a:spcAft>
                <a:spcPts val="0"/>
              </a:spcAft>
              <a:buFont typeface="Arial" pitchFamily="34" charset="0"/>
              <a:buChar char="•"/>
              <a:defRPr/>
            </a:pPr>
            <a:r>
              <a:rPr lang="en-US" sz="2400" dirty="0">
                <a:latin typeface="+mn-lt"/>
              </a:rPr>
              <a:t>Canning</a:t>
            </a:r>
            <a:endParaRPr lang="en-US" sz="2800" dirty="0">
              <a:latin typeface="+mn-lt"/>
            </a:endParaRPr>
          </a:p>
          <a:p>
            <a:pPr marL="1143000" lvl="2" indent="-228600" fontAlgn="auto">
              <a:spcBef>
                <a:spcPct val="20000"/>
              </a:spcBef>
              <a:spcAft>
                <a:spcPts val="0"/>
              </a:spcAft>
              <a:buFont typeface="Arial" pitchFamily="34" charset="0"/>
              <a:buChar char="•"/>
              <a:defRPr/>
            </a:pPr>
            <a:r>
              <a:rPr lang="en-US" sz="2400" dirty="0">
                <a:latin typeface="+mn-lt"/>
              </a:rPr>
              <a:t>Aseptic technique</a:t>
            </a:r>
            <a:endParaRPr lang="en-US" sz="2800" dirty="0">
              <a:latin typeface="+mn-lt"/>
            </a:endParaRPr>
          </a:p>
          <a:p>
            <a:pPr marL="742950" lvl="1" indent="-285750" fontAlgn="auto">
              <a:spcBef>
                <a:spcPct val="20000"/>
              </a:spcBef>
              <a:spcAft>
                <a:spcPts val="0"/>
              </a:spcAft>
              <a:buFont typeface="Arial" pitchFamily="34" charset="0"/>
              <a:buChar char="–"/>
              <a:defRPr/>
            </a:pPr>
            <a:r>
              <a:rPr lang="en-US" sz="2800" dirty="0">
                <a:latin typeface="+mn-lt"/>
              </a:rPr>
              <a:t>Pathogens in Food</a:t>
            </a:r>
            <a:endParaRPr lang="en-US" sz="3200" dirty="0">
              <a:latin typeface="+mn-lt"/>
            </a:endParaRPr>
          </a:p>
          <a:p>
            <a:pPr marL="1143000" lvl="2" indent="-228600" fontAlgn="auto">
              <a:spcBef>
                <a:spcPct val="20000"/>
              </a:spcBef>
              <a:spcAft>
                <a:spcPts val="0"/>
              </a:spcAft>
              <a:buFont typeface="Arial" pitchFamily="34" charset="0"/>
              <a:buChar char="•"/>
              <a:defRPr/>
            </a:pPr>
            <a:r>
              <a:rPr lang="en-US" sz="2400" dirty="0">
                <a:latin typeface="+mn-lt"/>
              </a:rPr>
              <a:t>Meat industry</a:t>
            </a:r>
            <a:endParaRPr lang="en-US" sz="2800" dirty="0">
              <a:latin typeface="+mn-lt"/>
            </a:endParaRPr>
          </a:p>
          <a:p>
            <a:pPr marL="1143000" lvl="2" indent="-228600" fontAlgn="auto">
              <a:spcBef>
                <a:spcPct val="20000"/>
              </a:spcBef>
              <a:spcAft>
                <a:spcPts val="0"/>
              </a:spcAft>
              <a:buFont typeface="Arial" pitchFamily="34" charset="0"/>
              <a:buChar char="•"/>
              <a:defRPr/>
            </a:pPr>
            <a:r>
              <a:rPr lang="en-US" sz="2400" dirty="0">
                <a:latin typeface="+mn-lt"/>
              </a:rPr>
              <a:t>Fruit and Vegetable contamination</a:t>
            </a:r>
            <a:endParaRPr lang="en-US" sz="2800" dirty="0">
              <a:latin typeface="+mn-lt"/>
            </a:endParaRPr>
          </a:p>
          <a:p>
            <a:pPr marL="1143000" lvl="2" indent="-228600" fontAlgn="auto">
              <a:spcBef>
                <a:spcPct val="20000"/>
              </a:spcBef>
              <a:spcAft>
                <a:spcPts val="0"/>
              </a:spcAft>
              <a:buFont typeface="Arial" pitchFamily="34" charset="0"/>
              <a:buChar char="•"/>
              <a:defRPr/>
            </a:pPr>
            <a:r>
              <a:rPr lang="en-US" sz="2400" dirty="0">
                <a:latin typeface="+mn-lt"/>
              </a:rPr>
              <a:t>Prevention</a:t>
            </a:r>
            <a:endParaRPr lang="en-US" sz="2800" dirty="0">
              <a:latin typeface="+mn-lt"/>
            </a:endParaRPr>
          </a:p>
          <a:p>
            <a:pPr marL="342900" indent="-342900" fontAlgn="auto">
              <a:spcBef>
                <a:spcPct val="20000"/>
              </a:spcBef>
              <a:spcAft>
                <a:spcPts val="0"/>
              </a:spcAft>
              <a:buFont typeface="Arial" pitchFamily="34" charset="0"/>
              <a:buChar char="•"/>
              <a:defRPr/>
            </a:pPr>
            <a:r>
              <a:rPr lang="en-US" sz="3200" dirty="0">
                <a:latin typeface="+mn-lt"/>
              </a:rPr>
              <a:t>      IV.         Future of food microbiology.</a:t>
            </a:r>
            <a:endParaRPr lang="en-US" sz="3600" dirty="0">
              <a:latin typeface="+mn-lt"/>
            </a:endParaRPr>
          </a:p>
          <a:p>
            <a:pPr marL="342900" indent="-342900" fontAlgn="auto">
              <a:spcBef>
                <a:spcPct val="20000"/>
              </a:spcBef>
              <a:spcAft>
                <a:spcPts val="0"/>
              </a:spcAft>
              <a:buFont typeface="Arial" pitchFamily="34" charset="0"/>
              <a:buChar char="•"/>
              <a:defRPr/>
            </a:pPr>
            <a:r>
              <a:rPr lang="en-US" sz="3200" dirty="0">
                <a:latin typeface="+mn-lt"/>
              </a:rPr>
              <a:t>Conclusion~ Wrap it all up</a:t>
            </a:r>
            <a:endParaRPr lang="en-US" sz="3600" dirty="0">
              <a:latin typeface="+mn-lt"/>
            </a:endParaRPr>
          </a:p>
        </p:txBody>
      </p:sp>
      <p:sp>
        <p:nvSpPr>
          <p:cNvPr id="26626" name="TextBox 3"/>
          <p:cNvSpPr txBox="1">
            <a:spLocks noChangeArrowheads="1"/>
          </p:cNvSpPr>
          <p:nvPr/>
        </p:nvSpPr>
        <p:spPr bwMode="auto">
          <a:xfrm>
            <a:off x="2438400" y="0"/>
            <a:ext cx="4475163" cy="708025"/>
          </a:xfrm>
          <a:prstGeom prst="rect">
            <a:avLst/>
          </a:prstGeom>
          <a:noFill/>
          <a:ln w="9525">
            <a:noFill/>
            <a:miter lim="800000"/>
            <a:headEnd/>
            <a:tailEnd/>
          </a:ln>
        </p:spPr>
        <p:txBody>
          <a:bodyPr wrap="none">
            <a:spAutoFit/>
          </a:bodyPr>
          <a:lstStyle/>
          <a:p>
            <a:r>
              <a:rPr lang="en-US" sz="4000">
                <a:latin typeface="Calibri" pitchFamily="34" charset="0"/>
              </a:rPr>
              <a:t>The Working Outline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smtClean="0"/>
              <a:t>Move to Deeper Research</a:t>
            </a:r>
          </a:p>
        </p:txBody>
      </p:sp>
      <p:sp>
        <p:nvSpPr>
          <p:cNvPr id="3" name="Content Placeholder 2"/>
          <p:cNvSpPr>
            <a:spLocks noGrp="1"/>
          </p:cNvSpPr>
          <p:nvPr>
            <p:ph idx="1"/>
          </p:nvPr>
        </p:nvSpPr>
        <p:spPr>
          <a:xfrm>
            <a:off x="457200" y="1219200"/>
            <a:ext cx="8229600" cy="4906963"/>
          </a:xfrm>
        </p:spPr>
        <p:txBody>
          <a:bodyPr/>
          <a:lstStyle/>
          <a:p>
            <a:r>
              <a:rPr lang="en-US" smtClean="0"/>
              <a:t>Use topic keywords as a search guide</a:t>
            </a:r>
          </a:p>
          <a:p>
            <a:r>
              <a:rPr lang="en-US" smtClean="0"/>
              <a:t>Create notes on information found </a:t>
            </a:r>
          </a:p>
          <a:p>
            <a:pPr lvl="1"/>
            <a:r>
              <a:rPr lang="en-US" smtClean="0"/>
              <a:t>Include key idea descriptions and source information </a:t>
            </a:r>
          </a:p>
          <a:p>
            <a:r>
              <a:rPr lang="en-US" sz="4800" smtClean="0"/>
              <a:t>Revise outline as you find 	more material</a:t>
            </a:r>
          </a:p>
          <a:p>
            <a:pPr>
              <a:buFont typeface="Arial" charset="0"/>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rtlCol="0">
            <a:normAutofit fontScale="90000"/>
          </a:bodyPr>
          <a:lstStyle/>
          <a:p>
            <a:pPr fontAlgn="auto">
              <a:spcAft>
                <a:spcPts val="0"/>
              </a:spcAft>
              <a:defRPr/>
            </a:pPr>
            <a:r>
              <a:rPr lang="en-US" dirty="0" smtClean="0"/>
              <a:t>Working and Revised Outlines</a:t>
            </a:r>
            <a:endParaRPr lang="en-US" dirty="0"/>
          </a:p>
        </p:txBody>
      </p:sp>
      <p:sp>
        <p:nvSpPr>
          <p:cNvPr id="3" name="Content Placeholder 2"/>
          <p:cNvSpPr>
            <a:spLocks noGrp="1"/>
          </p:cNvSpPr>
          <p:nvPr>
            <p:ph idx="1"/>
          </p:nvPr>
        </p:nvSpPr>
        <p:spPr>
          <a:xfrm>
            <a:off x="457200" y="914400"/>
            <a:ext cx="4114800" cy="5211763"/>
          </a:xfrm>
          <a:ln>
            <a:solidFill>
              <a:schemeClr val="accent1"/>
            </a:solidFill>
          </a:ln>
        </p:spPr>
        <p:txBody>
          <a:bodyPr rtlCol="0">
            <a:normAutofit fontScale="55000" lnSpcReduction="20000"/>
          </a:bodyPr>
          <a:lstStyle/>
          <a:p>
            <a:pPr fontAlgn="auto">
              <a:spcAft>
                <a:spcPts val="0"/>
              </a:spcAft>
              <a:buFont typeface="Arial" pitchFamily="34" charset="0"/>
              <a:buNone/>
              <a:defRPr/>
            </a:pPr>
            <a:r>
              <a:rPr lang="en-US" b="1" dirty="0" smtClean="0"/>
              <a:t>Working outline</a:t>
            </a:r>
            <a:endParaRPr lang="en-US" sz="3600" b="1" dirty="0" smtClean="0"/>
          </a:p>
          <a:p>
            <a:pPr fontAlgn="auto">
              <a:spcAft>
                <a:spcPts val="0"/>
              </a:spcAft>
              <a:buFont typeface="Arial" pitchFamily="34" charset="0"/>
              <a:buChar char="•"/>
              <a:defRPr/>
            </a:pPr>
            <a:r>
              <a:rPr lang="en-US" dirty="0" smtClean="0"/>
              <a:t>Introduction~ an overview of the paper</a:t>
            </a:r>
            <a:endParaRPr lang="en-US" sz="3600" dirty="0" smtClean="0"/>
          </a:p>
          <a:p>
            <a:pPr fontAlgn="auto">
              <a:spcAft>
                <a:spcPts val="0"/>
              </a:spcAft>
              <a:buFont typeface="Arial" pitchFamily="34" charset="0"/>
              <a:buChar char="•"/>
              <a:defRPr/>
            </a:pPr>
            <a:r>
              <a:rPr lang="en-US" dirty="0" smtClean="0"/>
              <a:t>History of Microbiology and food</a:t>
            </a:r>
            <a:endParaRPr lang="en-US" sz="3600" dirty="0" smtClean="0"/>
          </a:p>
          <a:p>
            <a:pPr lvl="1" fontAlgn="auto">
              <a:spcAft>
                <a:spcPts val="0"/>
              </a:spcAft>
              <a:buFont typeface="Arial" pitchFamily="34" charset="0"/>
              <a:buChar char="–"/>
              <a:defRPr/>
            </a:pPr>
            <a:r>
              <a:rPr lang="en-US" dirty="0" smtClean="0"/>
              <a:t>Pre-history</a:t>
            </a:r>
            <a:endParaRPr lang="en-US" sz="3200" dirty="0" smtClean="0"/>
          </a:p>
          <a:p>
            <a:pPr lvl="1" fontAlgn="auto">
              <a:spcAft>
                <a:spcPts val="0"/>
              </a:spcAft>
              <a:buFont typeface="Arial" pitchFamily="34" charset="0"/>
              <a:buChar char="–"/>
              <a:defRPr/>
            </a:pPr>
            <a:r>
              <a:rPr lang="en-US" dirty="0" smtClean="0"/>
              <a:t>Major events</a:t>
            </a:r>
            <a:endParaRPr lang="en-US" sz="3200" dirty="0" smtClean="0"/>
          </a:p>
          <a:p>
            <a:pPr fontAlgn="auto">
              <a:spcAft>
                <a:spcPts val="0"/>
              </a:spcAft>
              <a:buFont typeface="Arial" pitchFamily="34" charset="0"/>
              <a:buChar char="•"/>
              <a:defRPr/>
            </a:pPr>
            <a:r>
              <a:rPr lang="en-US" dirty="0" smtClean="0"/>
              <a:t>Current industries</a:t>
            </a:r>
            <a:endParaRPr lang="en-US" sz="3600" dirty="0" smtClean="0"/>
          </a:p>
          <a:p>
            <a:pPr lvl="1" fontAlgn="auto">
              <a:spcAft>
                <a:spcPts val="0"/>
              </a:spcAft>
              <a:buFont typeface="Arial" pitchFamily="34" charset="0"/>
              <a:buChar char="–"/>
              <a:defRPr/>
            </a:pPr>
            <a:r>
              <a:rPr lang="en-US" dirty="0" smtClean="0"/>
              <a:t>Food processing</a:t>
            </a:r>
            <a:endParaRPr lang="en-US" sz="3200" dirty="0" smtClean="0"/>
          </a:p>
          <a:p>
            <a:pPr lvl="2" fontAlgn="auto">
              <a:spcAft>
                <a:spcPts val="0"/>
              </a:spcAft>
              <a:buFont typeface="Arial" pitchFamily="34" charset="0"/>
              <a:buChar char="•"/>
              <a:defRPr/>
            </a:pPr>
            <a:r>
              <a:rPr lang="en-US" dirty="0" smtClean="0"/>
              <a:t>Alcohol</a:t>
            </a:r>
            <a:endParaRPr lang="en-US" sz="2800" dirty="0" smtClean="0"/>
          </a:p>
          <a:p>
            <a:pPr lvl="2" fontAlgn="auto">
              <a:spcAft>
                <a:spcPts val="0"/>
              </a:spcAft>
              <a:buFont typeface="Arial" pitchFamily="34" charset="0"/>
              <a:buChar char="•"/>
              <a:defRPr/>
            </a:pPr>
            <a:r>
              <a:rPr lang="en-US" dirty="0" smtClean="0"/>
              <a:t>Bread</a:t>
            </a:r>
            <a:endParaRPr lang="en-US" sz="2800" dirty="0" smtClean="0"/>
          </a:p>
          <a:p>
            <a:pPr lvl="2" fontAlgn="auto">
              <a:spcAft>
                <a:spcPts val="0"/>
              </a:spcAft>
              <a:buFont typeface="Arial" pitchFamily="34" charset="0"/>
              <a:buChar char="•"/>
              <a:defRPr/>
            </a:pPr>
            <a:r>
              <a:rPr lang="en-US" dirty="0" smtClean="0"/>
              <a:t>Yoghurt</a:t>
            </a:r>
            <a:endParaRPr lang="en-US" sz="2800" dirty="0" smtClean="0"/>
          </a:p>
          <a:p>
            <a:pPr lvl="1" fontAlgn="auto">
              <a:spcAft>
                <a:spcPts val="0"/>
              </a:spcAft>
              <a:buFont typeface="Arial" pitchFamily="34" charset="0"/>
              <a:buChar char="–"/>
              <a:defRPr/>
            </a:pPr>
            <a:r>
              <a:rPr lang="en-US" dirty="0" smtClean="0"/>
              <a:t>Food sterilization</a:t>
            </a:r>
            <a:endParaRPr lang="en-US" sz="3200" dirty="0" smtClean="0"/>
          </a:p>
          <a:p>
            <a:pPr lvl="2" fontAlgn="auto">
              <a:spcAft>
                <a:spcPts val="0"/>
              </a:spcAft>
              <a:buFont typeface="Arial" pitchFamily="34" charset="0"/>
              <a:buChar char="•"/>
              <a:defRPr/>
            </a:pPr>
            <a:r>
              <a:rPr lang="en-US" dirty="0" smtClean="0"/>
              <a:t>Canning</a:t>
            </a:r>
            <a:endParaRPr lang="en-US" sz="2800" dirty="0" smtClean="0"/>
          </a:p>
          <a:p>
            <a:pPr lvl="2" fontAlgn="auto">
              <a:spcAft>
                <a:spcPts val="0"/>
              </a:spcAft>
              <a:buFont typeface="Arial" pitchFamily="34" charset="0"/>
              <a:buChar char="•"/>
              <a:defRPr/>
            </a:pPr>
            <a:r>
              <a:rPr lang="en-US" dirty="0" err="1" smtClean="0"/>
              <a:t>Asceptic</a:t>
            </a:r>
            <a:r>
              <a:rPr lang="en-US" dirty="0" smtClean="0"/>
              <a:t> technique</a:t>
            </a:r>
            <a:endParaRPr lang="en-US" sz="2800" dirty="0" smtClean="0"/>
          </a:p>
          <a:p>
            <a:pPr lvl="1" fontAlgn="auto">
              <a:spcAft>
                <a:spcPts val="0"/>
              </a:spcAft>
              <a:buFont typeface="Arial" pitchFamily="34" charset="0"/>
              <a:buChar char="–"/>
              <a:defRPr/>
            </a:pPr>
            <a:r>
              <a:rPr lang="en-US" dirty="0" smtClean="0"/>
              <a:t>Pathogens in Food</a:t>
            </a:r>
            <a:endParaRPr lang="en-US" sz="3200" dirty="0" smtClean="0"/>
          </a:p>
          <a:p>
            <a:pPr lvl="2" fontAlgn="auto">
              <a:spcAft>
                <a:spcPts val="0"/>
              </a:spcAft>
              <a:buFont typeface="Arial" pitchFamily="34" charset="0"/>
              <a:buChar char="•"/>
              <a:defRPr/>
            </a:pPr>
            <a:r>
              <a:rPr lang="en-US" dirty="0" smtClean="0"/>
              <a:t>Meat industry</a:t>
            </a:r>
            <a:endParaRPr lang="en-US" sz="2800" dirty="0" smtClean="0"/>
          </a:p>
          <a:p>
            <a:pPr lvl="2" fontAlgn="auto">
              <a:spcAft>
                <a:spcPts val="0"/>
              </a:spcAft>
              <a:buFont typeface="Arial" pitchFamily="34" charset="0"/>
              <a:buChar char="•"/>
              <a:defRPr/>
            </a:pPr>
            <a:r>
              <a:rPr lang="en-US" dirty="0" smtClean="0"/>
              <a:t>Fruit and Vegetable contamination</a:t>
            </a:r>
            <a:endParaRPr lang="en-US" sz="2800" dirty="0" smtClean="0"/>
          </a:p>
          <a:p>
            <a:pPr lvl="2" fontAlgn="auto">
              <a:spcAft>
                <a:spcPts val="0"/>
              </a:spcAft>
              <a:buFont typeface="Arial" pitchFamily="34" charset="0"/>
              <a:buChar char="•"/>
              <a:defRPr/>
            </a:pPr>
            <a:r>
              <a:rPr lang="en-US" dirty="0" smtClean="0"/>
              <a:t>Prevention</a:t>
            </a:r>
            <a:endParaRPr lang="en-US" sz="2800" dirty="0" smtClean="0"/>
          </a:p>
          <a:p>
            <a:pPr fontAlgn="auto">
              <a:spcAft>
                <a:spcPts val="0"/>
              </a:spcAft>
              <a:buFont typeface="Arial" pitchFamily="34" charset="0"/>
              <a:buChar char="•"/>
              <a:defRPr/>
            </a:pPr>
            <a:r>
              <a:rPr lang="en-US" dirty="0" smtClean="0"/>
              <a:t>      IV.        </a:t>
            </a:r>
            <a:r>
              <a:rPr lang="en-US" sz="3300" dirty="0" smtClean="0"/>
              <a:t> Future of food 				microbiology</a:t>
            </a:r>
          </a:p>
          <a:p>
            <a:pPr fontAlgn="auto">
              <a:spcAft>
                <a:spcPts val="0"/>
              </a:spcAft>
              <a:buFont typeface="Arial" pitchFamily="34" charset="0"/>
              <a:buChar char="•"/>
              <a:defRPr/>
            </a:pPr>
            <a:r>
              <a:rPr lang="en-US" dirty="0" smtClean="0"/>
              <a:t>Conclusion~ Wrap it all up</a:t>
            </a:r>
            <a:endParaRPr lang="en-US" sz="3600" dirty="0" smtClean="0"/>
          </a:p>
          <a:p>
            <a:pPr fontAlgn="auto">
              <a:spcAft>
                <a:spcPts val="0"/>
              </a:spcAft>
              <a:buFont typeface="Arial" pitchFamily="34" charset="0"/>
              <a:buNone/>
              <a:defRPr/>
            </a:pPr>
            <a:endParaRPr lang="en-US" sz="3600" dirty="0" smtClean="0"/>
          </a:p>
        </p:txBody>
      </p:sp>
      <p:graphicFrame>
        <p:nvGraphicFramePr>
          <p:cNvPr id="5" name="Table 4"/>
          <p:cNvGraphicFramePr>
            <a:graphicFrameLocks noGrp="1"/>
          </p:cNvGraphicFramePr>
          <p:nvPr/>
        </p:nvGraphicFramePr>
        <p:xfrm>
          <a:off x="4648200" y="914400"/>
          <a:ext cx="3962400" cy="5208588"/>
        </p:xfrm>
        <a:graphic>
          <a:graphicData uri="http://schemas.openxmlformats.org/drawingml/2006/table">
            <a:tbl>
              <a:tblPr/>
              <a:tblGrid>
                <a:gridCol w="3962400"/>
              </a:tblGrid>
              <a:tr h="271156">
                <a:tc>
                  <a:txBody>
                    <a:bodyPr/>
                    <a:lstStyle/>
                    <a:p>
                      <a:pPr marL="0" marR="0">
                        <a:spcBef>
                          <a:spcPts val="0"/>
                        </a:spcBef>
                        <a:spcAft>
                          <a:spcPts val="0"/>
                        </a:spcAft>
                      </a:pPr>
                      <a:r>
                        <a:rPr lang="en-US" sz="1600" b="1" dirty="0">
                          <a:latin typeface="Times New Roman"/>
                          <a:ea typeface="Times New Roman"/>
                        </a:rPr>
                        <a:t>Revised outline</a:t>
                      </a:r>
                    </a:p>
                  </a:txBody>
                  <a:tcPr marL="58196" marR="58196" marT="0" marB="0">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a:noFill/>
                    </a:lnB>
                  </a:tcPr>
                </a:tc>
              </a:tr>
              <a:tr h="4910444">
                <a:tc>
                  <a:txBody>
                    <a:bodyPr/>
                    <a:lstStyle/>
                    <a:p>
                      <a:pPr marL="342900" marR="0" lvl="0" indent="-342900">
                        <a:spcBef>
                          <a:spcPts val="0"/>
                        </a:spcBef>
                        <a:spcAft>
                          <a:spcPts val="0"/>
                        </a:spcAft>
                        <a:buFont typeface="+mj-lt"/>
                        <a:buAutoNum type="romanUcPeriod"/>
                        <a:tabLst>
                          <a:tab pos="685800" algn="l"/>
                        </a:tabLst>
                      </a:pPr>
                      <a:r>
                        <a:rPr lang="en-US" sz="1200" dirty="0">
                          <a:latin typeface="Times New Roman"/>
                          <a:ea typeface="Times New Roman"/>
                        </a:rPr>
                        <a:t>Introduction~ an overview of the paper~ use statistic to hook readers</a:t>
                      </a:r>
                    </a:p>
                    <a:p>
                      <a:pPr marL="342900" marR="0" lvl="0" indent="-342900">
                        <a:spcBef>
                          <a:spcPts val="0"/>
                        </a:spcBef>
                        <a:spcAft>
                          <a:spcPts val="0"/>
                        </a:spcAft>
                        <a:buFont typeface="+mj-lt"/>
                        <a:buAutoNum type="romanUcPeriod"/>
                        <a:tabLst>
                          <a:tab pos="685800" algn="l"/>
                        </a:tabLst>
                      </a:pPr>
                      <a:r>
                        <a:rPr lang="en-US" sz="1200" dirty="0">
                          <a:latin typeface="Times New Roman"/>
                          <a:ea typeface="Times New Roman"/>
                        </a:rPr>
                        <a:t>History of Microbiology and food</a:t>
                      </a:r>
                    </a:p>
                    <a:p>
                      <a:pPr marL="742950" marR="0" lvl="1" indent="-285750">
                        <a:spcBef>
                          <a:spcPts val="0"/>
                        </a:spcBef>
                        <a:spcAft>
                          <a:spcPts val="0"/>
                        </a:spcAft>
                        <a:buFont typeface="+mj-lt"/>
                        <a:buAutoNum type="alphaLcPeriod"/>
                        <a:tabLst>
                          <a:tab pos="914400" algn="l"/>
                        </a:tabLst>
                      </a:pPr>
                      <a:r>
                        <a:rPr lang="en-US" sz="1200" dirty="0">
                          <a:latin typeface="Times New Roman"/>
                          <a:ea typeface="Times New Roman"/>
                        </a:rPr>
                        <a:t>Pre-history</a:t>
                      </a:r>
                    </a:p>
                    <a:p>
                      <a:pPr marL="742950" marR="0" lvl="1" indent="-285750">
                        <a:spcBef>
                          <a:spcPts val="0"/>
                        </a:spcBef>
                        <a:spcAft>
                          <a:spcPts val="0"/>
                        </a:spcAft>
                        <a:buFont typeface="+mj-lt"/>
                        <a:buAutoNum type="alphaLcPeriod"/>
                        <a:tabLst>
                          <a:tab pos="914400" algn="l"/>
                        </a:tabLst>
                      </a:pPr>
                      <a:r>
                        <a:rPr lang="en-US" sz="1200" dirty="0">
                          <a:latin typeface="Times New Roman"/>
                          <a:ea typeface="Times New Roman"/>
                        </a:rPr>
                        <a:t>Major events</a:t>
                      </a:r>
                    </a:p>
                    <a:p>
                      <a:pPr marL="742950" marR="0" lvl="1" indent="-285750">
                        <a:spcBef>
                          <a:spcPts val="0"/>
                        </a:spcBef>
                        <a:spcAft>
                          <a:spcPts val="0"/>
                        </a:spcAft>
                        <a:buFont typeface="+mj-lt"/>
                        <a:buAutoNum type="alphaLcPeriod"/>
                        <a:tabLst>
                          <a:tab pos="914400" algn="l"/>
                        </a:tabLst>
                      </a:pPr>
                      <a:r>
                        <a:rPr lang="en-US" sz="1200" dirty="0">
                          <a:latin typeface="Times New Roman"/>
                          <a:ea typeface="Times New Roman"/>
                        </a:rPr>
                        <a:t>Important scientists/ contributors</a:t>
                      </a:r>
                    </a:p>
                    <a:p>
                      <a:pPr marL="1143000" marR="0" lvl="2" indent="-228600">
                        <a:spcBef>
                          <a:spcPts val="0"/>
                        </a:spcBef>
                        <a:spcAft>
                          <a:spcPts val="0"/>
                        </a:spcAft>
                        <a:buFont typeface="+mj-lt"/>
                        <a:buAutoNum type="romanLcPeriod"/>
                        <a:tabLst>
                          <a:tab pos="1371600" algn="l"/>
                        </a:tabLst>
                      </a:pPr>
                      <a:r>
                        <a:rPr lang="en-US" sz="1200" dirty="0">
                          <a:latin typeface="Times New Roman"/>
                          <a:ea typeface="Times New Roman"/>
                        </a:rPr>
                        <a:t>Pasteur</a:t>
                      </a:r>
                    </a:p>
                    <a:p>
                      <a:pPr marL="1143000" marR="0" lvl="2" indent="-228600">
                        <a:spcBef>
                          <a:spcPts val="0"/>
                        </a:spcBef>
                        <a:spcAft>
                          <a:spcPts val="0"/>
                        </a:spcAft>
                        <a:buFont typeface="+mj-lt"/>
                        <a:buAutoNum type="romanLcPeriod"/>
                        <a:tabLst>
                          <a:tab pos="1371600" algn="l"/>
                        </a:tabLst>
                      </a:pPr>
                      <a:r>
                        <a:rPr lang="en-US" sz="1200" dirty="0">
                          <a:latin typeface="Times New Roman"/>
                          <a:ea typeface="Times New Roman"/>
                        </a:rPr>
                        <a:t>Napoleon</a:t>
                      </a:r>
                    </a:p>
                    <a:p>
                      <a:pPr marL="342900" marR="0" lvl="0" indent="-342900">
                        <a:spcBef>
                          <a:spcPts val="0"/>
                        </a:spcBef>
                        <a:spcAft>
                          <a:spcPts val="0"/>
                        </a:spcAft>
                        <a:buFont typeface="+mj-lt"/>
                        <a:buAutoNum type="romanUcPeriod"/>
                        <a:tabLst>
                          <a:tab pos="685800" algn="l"/>
                        </a:tabLst>
                      </a:pPr>
                      <a:r>
                        <a:rPr lang="en-US" sz="1200" dirty="0">
                          <a:latin typeface="Times New Roman"/>
                          <a:ea typeface="Times New Roman"/>
                        </a:rPr>
                        <a:t>Current industries</a:t>
                      </a:r>
                    </a:p>
                    <a:p>
                      <a:pPr marL="742950" marR="0" lvl="1" indent="-285750">
                        <a:spcBef>
                          <a:spcPts val="0"/>
                        </a:spcBef>
                        <a:spcAft>
                          <a:spcPts val="0"/>
                        </a:spcAft>
                        <a:buFont typeface="+mj-lt"/>
                        <a:buAutoNum type="alphaLcPeriod"/>
                        <a:tabLst>
                          <a:tab pos="914400" algn="l"/>
                        </a:tabLst>
                      </a:pPr>
                      <a:r>
                        <a:rPr lang="en-US" sz="1200" dirty="0">
                          <a:latin typeface="Times New Roman"/>
                          <a:ea typeface="Times New Roman"/>
                        </a:rPr>
                        <a:t>Food processing</a:t>
                      </a:r>
                    </a:p>
                    <a:p>
                      <a:pPr marL="1143000" marR="0" lvl="2" indent="-228600">
                        <a:spcBef>
                          <a:spcPts val="0"/>
                        </a:spcBef>
                        <a:spcAft>
                          <a:spcPts val="0"/>
                        </a:spcAft>
                        <a:buFont typeface="+mj-lt"/>
                        <a:buAutoNum type="romanLcPeriod"/>
                        <a:tabLst>
                          <a:tab pos="1371600" algn="l"/>
                        </a:tabLst>
                      </a:pPr>
                      <a:r>
                        <a:rPr lang="en-US" sz="1200" dirty="0">
                          <a:latin typeface="Times New Roman"/>
                          <a:ea typeface="Times New Roman"/>
                        </a:rPr>
                        <a:t>Alcohol</a:t>
                      </a:r>
                    </a:p>
                    <a:p>
                      <a:pPr marL="1143000" marR="0" lvl="2" indent="-228600">
                        <a:spcBef>
                          <a:spcPts val="0"/>
                        </a:spcBef>
                        <a:spcAft>
                          <a:spcPts val="0"/>
                        </a:spcAft>
                        <a:buFont typeface="+mj-lt"/>
                        <a:buAutoNum type="romanLcPeriod"/>
                        <a:tabLst>
                          <a:tab pos="1371600" algn="l"/>
                        </a:tabLst>
                      </a:pPr>
                      <a:r>
                        <a:rPr lang="en-US" sz="1200" dirty="0">
                          <a:latin typeface="Times New Roman"/>
                          <a:ea typeface="Times New Roman"/>
                        </a:rPr>
                        <a:t>Dairy</a:t>
                      </a:r>
                    </a:p>
                    <a:p>
                      <a:pPr marL="1143000" marR="0" lvl="2" indent="-228600">
                        <a:spcBef>
                          <a:spcPts val="0"/>
                        </a:spcBef>
                        <a:spcAft>
                          <a:spcPts val="0"/>
                        </a:spcAft>
                        <a:buFont typeface="+mj-lt"/>
                        <a:buAutoNum type="romanLcPeriod"/>
                        <a:tabLst>
                          <a:tab pos="1371600" algn="l"/>
                        </a:tabLst>
                      </a:pPr>
                      <a:r>
                        <a:rPr lang="en-US" sz="1200" dirty="0">
                          <a:latin typeface="Times New Roman"/>
                          <a:ea typeface="Times New Roman"/>
                        </a:rPr>
                        <a:t>Miscellaneous</a:t>
                      </a:r>
                    </a:p>
                    <a:p>
                      <a:pPr marL="1600200" marR="0" lvl="3" indent="-228600">
                        <a:spcBef>
                          <a:spcPts val="0"/>
                        </a:spcBef>
                        <a:spcAft>
                          <a:spcPts val="0"/>
                        </a:spcAft>
                        <a:buFont typeface="+mj-lt"/>
                        <a:buAutoNum type="arabicPeriod"/>
                        <a:tabLst>
                          <a:tab pos="1828800" algn="l"/>
                        </a:tabLst>
                      </a:pPr>
                      <a:r>
                        <a:rPr lang="en-US" sz="1200" dirty="0">
                          <a:latin typeface="Times New Roman"/>
                          <a:ea typeface="Times New Roman"/>
                        </a:rPr>
                        <a:t>meats</a:t>
                      </a:r>
                    </a:p>
                    <a:p>
                      <a:pPr marL="1600200" marR="0" lvl="3" indent="-228600">
                        <a:spcBef>
                          <a:spcPts val="0"/>
                        </a:spcBef>
                        <a:spcAft>
                          <a:spcPts val="0"/>
                        </a:spcAft>
                        <a:buFont typeface="+mj-lt"/>
                        <a:buAutoNum type="arabicPeriod"/>
                        <a:tabLst>
                          <a:tab pos="1828800" algn="l"/>
                        </a:tabLst>
                      </a:pPr>
                      <a:r>
                        <a:rPr lang="en-US" sz="1200" dirty="0">
                          <a:latin typeface="Times New Roman"/>
                          <a:ea typeface="Times New Roman"/>
                        </a:rPr>
                        <a:t>pickles</a:t>
                      </a:r>
                    </a:p>
                    <a:p>
                      <a:pPr marL="1600200" marR="0" lvl="3" indent="-228600">
                        <a:spcBef>
                          <a:spcPts val="0"/>
                        </a:spcBef>
                        <a:spcAft>
                          <a:spcPts val="0"/>
                        </a:spcAft>
                        <a:buFont typeface="+mj-lt"/>
                        <a:buAutoNum type="arabicPeriod"/>
                        <a:tabLst>
                          <a:tab pos="1828800" algn="l"/>
                        </a:tabLst>
                      </a:pPr>
                      <a:r>
                        <a:rPr lang="en-US" sz="1200" dirty="0">
                          <a:latin typeface="Times New Roman"/>
                          <a:ea typeface="Times New Roman"/>
                        </a:rPr>
                        <a:t>tea/coffee</a:t>
                      </a:r>
                    </a:p>
                    <a:p>
                      <a:pPr marL="742950" marR="0" lvl="1" indent="-285750">
                        <a:spcBef>
                          <a:spcPts val="0"/>
                        </a:spcBef>
                        <a:spcAft>
                          <a:spcPts val="0"/>
                        </a:spcAft>
                        <a:buFont typeface="+mj-lt"/>
                        <a:buAutoNum type="alphaLcPeriod"/>
                        <a:tabLst>
                          <a:tab pos="914400" algn="l"/>
                        </a:tabLst>
                      </a:pPr>
                      <a:r>
                        <a:rPr lang="en-US" sz="1200" dirty="0">
                          <a:latin typeface="Times New Roman"/>
                          <a:ea typeface="Times New Roman"/>
                        </a:rPr>
                        <a:t>Food sterilization</a:t>
                      </a:r>
                    </a:p>
                    <a:p>
                      <a:pPr marL="1143000" marR="0" lvl="2" indent="-228600">
                        <a:spcBef>
                          <a:spcPts val="0"/>
                        </a:spcBef>
                        <a:spcAft>
                          <a:spcPts val="0"/>
                        </a:spcAft>
                        <a:buFont typeface="+mj-lt"/>
                        <a:buAutoNum type="romanLcPeriod"/>
                        <a:tabLst>
                          <a:tab pos="1371600" algn="l"/>
                        </a:tabLst>
                      </a:pPr>
                      <a:r>
                        <a:rPr lang="en-US" sz="1200" dirty="0">
                          <a:latin typeface="Times New Roman"/>
                          <a:ea typeface="Times New Roman"/>
                        </a:rPr>
                        <a:t>Sterilization</a:t>
                      </a:r>
                    </a:p>
                    <a:p>
                      <a:pPr marL="1143000" marR="0" lvl="2" indent="-228600">
                        <a:spcBef>
                          <a:spcPts val="0"/>
                        </a:spcBef>
                        <a:spcAft>
                          <a:spcPts val="0"/>
                        </a:spcAft>
                        <a:buFont typeface="+mj-lt"/>
                        <a:buAutoNum type="romanLcPeriod"/>
                        <a:tabLst>
                          <a:tab pos="1371600" algn="l"/>
                        </a:tabLst>
                      </a:pPr>
                      <a:r>
                        <a:rPr lang="en-US" sz="1200" dirty="0">
                          <a:latin typeface="Times New Roman"/>
                          <a:ea typeface="Times New Roman"/>
                        </a:rPr>
                        <a:t>Pasteurization</a:t>
                      </a:r>
                    </a:p>
                    <a:p>
                      <a:pPr marL="1143000" marR="0" lvl="2" indent="-228600">
                        <a:spcBef>
                          <a:spcPts val="0"/>
                        </a:spcBef>
                        <a:spcAft>
                          <a:spcPts val="0"/>
                        </a:spcAft>
                        <a:buFont typeface="+mj-lt"/>
                        <a:buAutoNum type="romanLcPeriod"/>
                        <a:tabLst>
                          <a:tab pos="1371600" algn="l"/>
                        </a:tabLst>
                      </a:pPr>
                      <a:r>
                        <a:rPr lang="en-US" sz="1200" dirty="0">
                          <a:latin typeface="Times New Roman"/>
                          <a:ea typeface="Times New Roman"/>
                        </a:rPr>
                        <a:t>Sanitization</a:t>
                      </a:r>
                    </a:p>
                    <a:p>
                      <a:pPr marL="742950" marR="0" lvl="1" indent="-285750">
                        <a:spcBef>
                          <a:spcPts val="0"/>
                        </a:spcBef>
                        <a:spcAft>
                          <a:spcPts val="0"/>
                        </a:spcAft>
                        <a:buFont typeface="+mj-lt"/>
                        <a:buAutoNum type="alphaLcPeriod"/>
                        <a:tabLst>
                          <a:tab pos="914400" algn="l"/>
                        </a:tabLst>
                      </a:pPr>
                      <a:r>
                        <a:rPr lang="en-US" sz="1200" dirty="0">
                          <a:latin typeface="Times New Roman"/>
                          <a:ea typeface="Times New Roman"/>
                        </a:rPr>
                        <a:t>Pathogens in Food</a:t>
                      </a:r>
                    </a:p>
                    <a:p>
                      <a:pPr marL="1143000" marR="0" lvl="2" indent="-228600">
                        <a:spcBef>
                          <a:spcPts val="0"/>
                        </a:spcBef>
                        <a:spcAft>
                          <a:spcPts val="0"/>
                        </a:spcAft>
                        <a:buFont typeface="+mj-lt"/>
                        <a:buAutoNum type="romanLcPeriod"/>
                        <a:tabLst>
                          <a:tab pos="1371600" algn="l"/>
                        </a:tabLst>
                      </a:pPr>
                      <a:r>
                        <a:rPr lang="en-US" sz="1200" dirty="0">
                          <a:latin typeface="Times New Roman"/>
                          <a:ea typeface="Times New Roman"/>
                        </a:rPr>
                        <a:t>Meat industry</a:t>
                      </a:r>
                    </a:p>
                    <a:p>
                      <a:pPr marL="1143000" marR="0" lvl="2" indent="-228600">
                        <a:spcBef>
                          <a:spcPts val="0"/>
                        </a:spcBef>
                        <a:spcAft>
                          <a:spcPts val="0"/>
                        </a:spcAft>
                        <a:buFont typeface="+mj-lt"/>
                        <a:buAutoNum type="romanLcPeriod"/>
                        <a:tabLst>
                          <a:tab pos="1371600" algn="l"/>
                        </a:tabLst>
                      </a:pPr>
                      <a:r>
                        <a:rPr lang="en-US" sz="1200" dirty="0">
                          <a:latin typeface="Times New Roman"/>
                          <a:ea typeface="Times New Roman"/>
                        </a:rPr>
                        <a:t>Fruit and Vegetable contamination</a:t>
                      </a:r>
                    </a:p>
                    <a:p>
                      <a:pPr marL="1143000" marR="0" lvl="2" indent="-228600">
                        <a:spcBef>
                          <a:spcPts val="0"/>
                        </a:spcBef>
                        <a:spcAft>
                          <a:spcPts val="0"/>
                        </a:spcAft>
                        <a:buFont typeface="+mj-lt"/>
                        <a:buAutoNum type="romanLcPeriod"/>
                        <a:tabLst>
                          <a:tab pos="1371600" algn="l"/>
                        </a:tabLst>
                      </a:pPr>
                      <a:r>
                        <a:rPr lang="en-US" sz="1200" dirty="0">
                          <a:latin typeface="Times New Roman"/>
                          <a:ea typeface="Times New Roman"/>
                        </a:rPr>
                        <a:t>Prevention</a:t>
                      </a:r>
                    </a:p>
                    <a:p>
                      <a:pPr marL="342900" marR="0" lvl="0" indent="-342900">
                        <a:spcBef>
                          <a:spcPts val="0"/>
                        </a:spcBef>
                        <a:spcAft>
                          <a:spcPts val="0"/>
                        </a:spcAft>
                        <a:buFont typeface="+mj-lt"/>
                        <a:buAutoNum type="romanUcPeriod"/>
                        <a:tabLst>
                          <a:tab pos="685800" algn="l"/>
                        </a:tabLst>
                      </a:pPr>
                      <a:r>
                        <a:rPr lang="en-US" sz="1200" dirty="0">
                          <a:latin typeface="Times New Roman"/>
                          <a:ea typeface="Times New Roman"/>
                        </a:rPr>
                        <a:t>Cutting edge research</a:t>
                      </a:r>
                    </a:p>
                    <a:p>
                      <a:pPr marL="685800" marR="0">
                        <a:spcBef>
                          <a:spcPts val="0"/>
                        </a:spcBef>
                        <a:spcAft>
                          <a:spcPts val="0"/>
                        </a:spcAft>
                      </a:pPr>
                      <a:r>
                        <a:rPr lang="en-US" sz="1200" dirty="0">
                          <a:latin typeface="Times New Roman"/>
                          <a:ea typeface="Times New Roman"/>
                        </a:rPr>
                        <a:t>a. New technology for processed foods</a:t>
                      </a:r>
                    </a:p>
                    <a:p>
                      <a:pPr marL="0" marR="0">
                        <a:spcBef>
                          <a:spcPts val="0"/>
                        </a:spcBef>
                        <a:spcAft>
                          <a:spcPts val="0"/>
                        </a:spcAft>
                      </a:pPr>
                      <a:r>
                        <a:rPr lang="en-US" sz="1200" b="0" dirty="0">
                          <a:latin typeface="Times New Roman"/>
                          <a:ea typeface="Times New Roman"/>
                        </a:rPr>
                        <a:t>       V.        Conclusion~ Wrap it all up</a:t>
                      </a:r>
                      <a:endParaRPr lang="en-US" sz="1200" b="1" dirty="0">
                        <a:latin typeface="Times New Roman"/>
                        <a:ea typeface="Times New Roman"/>
                      </a:endParaRPr>
                    </a:p>
                  </a:txBody>
                  <a:tcPr marL="58196" marR="58196" marT="0" marB="0">
                    <a:lnL w="127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a:noFill/>
                    </a:lnT>
                    <a:lnB w="381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457200" y="274638"/>
            <a:ext cx="8229600" cy="944562"/>
          </a:xfrm>
        </p:spPr>
        <p:txBody>
          <a:bodyPr/>
          <a:lstStyle/>
          <a:p>
            <a:r>
              <a:rPr lang="en-US" smtClean="0"/>
              <a:t>Begin Writing Your First Draft</a:t>
            </a:r>
          </a:p>
        </p:txBody>
      </p:sp>
      <p:sp>
        <p:nvSpPr>
          <p:cNvPr id="3" name="Content Placeholder 2"/>
          <p:cNvSpPr>
            <a:spLocks noGrp="1"/>
          </p:cNvSpPr>
          <p:nvPr>
            <p:ph idx="1"/>
          </p:nvPr>
        </p:nvSpPr>
        <p:spPr>
          <a:xfrm>
            <a:off x="457200" y="1219200"/>
            <a:ext cx="8229600" cy="4906963"/>
          </a:xfrm>
        </p:spPr>
        <p:txBody>
          <a:bodyPr rtlCol="0">
            <a:normAutofit lnSpcReduction="10000"/>
          </a:bodyPr>
          <a:lstStyle/>
          <a:p>
            <a:pPr fontAlgn="auto">
              <a:spcAft>
                <a:spcPts val="0"/>
              </a:spcAft>
              <a:buFont typeface="Arial" pitchFamily="34" charset="0"/>
              <a:buChar char="•"/>
              <a:defRPr/>
            </a:pPr>
            <a:r>
              <a:rPr lang="en-US" dirty="0" smtClean="0"/>
              <a:t>Use the most current outline</a:t>
            </a:r>
          </a:p>
          <a:p>
            <a:pPr fontAlgn="auto">
              <a:spcAft>
                <a:spcPts val="0"/>
              </a:spcAft>
              <a:buFont typeface="Arial" pitchFamily="34" charset="0"/>
              <a:buChar char="•"/>
              <a:defRPr/>
            </a:pPr>
            <a:r>
              <a:rPr lang="en-US" dirty="0" smtClean="0"/>
              <a:t>Build your framework</a:t>
            </a:r>
          </a:p>
          <a:p>
            <a:pPr lvl="1" fontAlgn="auto">
              <a:spcAft>
                <a:spcPts val="0"/>
              </a:spcAft>
              <a:buFont typeface="Arial" pitchFamily="34" charset="0"/>
              <a:buChar char="–"/>
              <a:defRPr/>
            </a:pPr>
            <a:r>
              <a:rPr lang="en-US" dirty="0" smtClean="0"/>
              <a:t>Write a draft of: </a:t>
            </a:r>
          </a:p>
          <a:p>
            <a:pPr lvl="2" fontAlgn="auto">
              <a:spcAft>
                <a:spcPts val="0"/>
              </a:spcAft>
              <a:buFont typeface="Arial" pitchFamily="34" charset="0"/>
              <a:buChar char="•"/>
              <a:defRPr/>
            </a:pPr>
            <a:r>
              <a:rPr lang="en-US" sz="2800" dirty="0" smtClean="0"/>
              <a:t>Abstract/Introduction </a:t>
            </a:r>
          </a:p>
          <a:p>
            <a:pPr lvl="2" fontAlgn="auto">
              <a:spcAft>
                <a:spcPts val="0"/>
              </a:spcAft>
              <a:buFont typeface="Arial" pitchFamily="34" charset="0"/>
              <a:buChar char="•"/>
              <a:defRPr/>
            </a:pPr>
            <a:r>
              <a:rPr lang="en-US" sz="2800" dirty="0" smtClean="0"/>
              <a:t>Conclusion </a:t>
            </a:r>
          </a:p>
          <a:p>
            <a:pPr lvl="2" fontAlgn="auto">
              <a:spcAft>
                <a:spcPts val="0"/>
              </a:spcAft>
              <a:buFont typeface="Arial" pitchFamily="34" charset="0"/>
              <a:buChar char="•"/>
              <a:defRPr/>
            </a:pPr>
            <a:r>
              <a:rPr lang="en-US" sz="2800" dirty="0" smtClean="0"/>
              <a:t>Use outline to identify major sections, subsections, and sub-subsections</a:t>
            </a:r>
          </a:p>
          <a:p>
            <a:pPr lvl="2" fontAlgn="auto">
              <a:spcAft>
                <a:spcPts val="0"/>
              </a:spcAft>
              <a:buFont typeface="Arial" pitchFamily="34" charset="0"/>
              <a:buChar char="•"/>
              <a:defRPr/>
            </a:pPr>
            <a:r>
              <a:rPr lang="en-US" sz="2800" dirty="0" smtClean="0"/>
              <a:t>Topic sentences for paragraphs</a:t>
            </a:r>
          </a:p>
          <a:p>
            <a:pPr lvl="2" fontAlgn="auto">
              <a:spcAft>
                <a:spcPts val="0"/>
              </a:spcAft>
              <a:buFont typeface="Arial" pitchFamily="34" charset="0"/>
              <a:buChar char="•"/>
              <a:defRPr/>
            </a:pPr>
            <a:r>
              <a:rPr lang="en-US" sz="2800" dirty="0" smtClean="0"/>
              <a:t>Transition sentences between paragraphs</a:t>
            </a:r>
          </a:p>
          <a:p>
            <a:pPr marL="393700" lvl="2" indent="-393700" fontAlgn="auto">
              <a:spcAft>
                <a:spcPts val="0"/>
              </a:spcAft>
              <a:buFont typeface="Arial" pitchFamily="34" charset="0"/>
              <a:buChar char="•"/>
              <a:defRPr/>
            </a:pPr>
            <a:r>
              <a:rPr lang="en-US" sz="2800" dirty="0" smtClean="0"/>
              <a:t>Fill in the details to complete your draft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smtClean="0"/>
              <a:t>Abstract</a:t>
            </a:r>
          </a:p>
        </p:txBody>
      </p:sp>
      <p:sp>
        <p:nvSpPr>
          <p:cNvPr id="3" name="Content Placeholder 2"/>
          <p:cNvSpPr>
            <a:spLocks noGrp="1"/>
          </p:cNvSpPr>
          <p:nvPr>
            <p:ph idx="1"/>
          </p:nvPr>
        </p:nvSpPr>
        <p:spPr>
          <a:xfrm>
            <a:off x="457200" y="1219200"/>
            <a:ext cx="8229600" cy="4906963"/>
          </a:xfrm>
        </p:spPr>
        <p:txBody>
          <a:bodyPr rtlCol="0">
            <a:normAutofit fontScale="92500" lnSpcReduction="20000"/>
          </a:bodyPr>
          <a:lstStyle/>
          <a:p>
            <a:pPr fontAlgn="auto">
              <a:spcAft>
                <a:spcPts val="0"/>
              </a:spcAft>
              <a:buFont typeface="Arial" pitchFamily="34" charset="0"/>
              <a:buNone/>
              <a:defRPr/>
            </a:pPr>
            <a:r>
              <a:rPr lang="en-US" dirty="0" smtClean="0"/>
              <a:t>What is an Abstract, and what belongs in it?</a:t>
            </a:r>
          </a:p>
          <a:p>
            <a:pPr fontAlgn="auto">
              <a:spcAft>
                <a:spcPts val="0"/>
              </a:spcAft>
              <a:buFont typeface="Arial" pitchFamily="34" charset="0"/>
              <a:buChar char="•"/>
              <a:defRPr/>
            </a:pPr>
            <a:r>
              <a:rPr lang="en-US" dirty="0" smtClean="0"/>
              <a:t>150-250 words, includes key words, written as a CONCISE single paragraph</a:t>
            </a:r>
          </a:p>
          <a:p>
            <a:pPr fontAlgn="auto">
              <a:spcAft>
                <a:spcPts val="0"/>
              </a:spcAft>
              <a:buFont typeface="Arial" pitchFamily="34" charset="0"/>
              <a:buChar char="•"/>
              <a:defRPr/>
            </a:pPr>
            <a:r>
              <a:rPr lang="en-US" dirty="0" smtClean="0"/>
              <a:t>The issue (and why we care about it)</a:t>
            </a:r>
          </a:p>
          <a:p>
            <a:pPr fontAlgn="auto">
              <a:spcAft>
                <a:spcPts val="0"/>
              </a:spcAft>
              <a:buFont typeface="Arial" pitchFamily="34" charset="0"/>
              <a:buChar char="•"/>
              <a:defRPr/>
            </a:pPr>
            <a:r>
              <a:rPr lang="en-US" dirty="0" smtClean="0"/>
              <a:t>Your methods/procedure/approach</a:t>
            </a:r>
          </a:p>
          <a:p>
            <a:pPr lvl="1" fontAlgn="auto">
              <a:spcAft>
                <a:spcPts val="0"/>
              </a:spcAft>
              <a:buFont typeface="Arial" pitchFamily="34" charset="0"/>
              <a:buChar char="–"/>
              <a:defRPr/>
            </a:pPr>
            <a:r>
              <a:rPr lang="en-US" dirty="0" smtClean="0"/>
              <a:t>How did you investigate the issue?</a:t>
            </a:r>
          </a:p>
          <a:p>
            <a:pPr marL="341313" lvl="1" indent="-341313" fontAlgn="auto">
              <a:spcAft>
                <a:spcPts val="0"/>
              </a:spcAft>
              <a:buFont typeface="Arial" pitchFamily="34" charset="0"/>
              <a:buChar char="•"/>
              <a:defRPr/>
            </a:pPr>
            <a:r>
              <a:rPr lang="en-US" sz="3200" dirty="0" smtClean="0"/>
              <a:t>Limitations of the research </a:t>
            </a:r>
          </a:p>
          <a:p>
            <a:pPr fontAlgn="auto">
              <a:spcAft>
                <a:spcPts val="0"/>
              </a:spcAft>
              <a:buFont typeface="Arial" pitchFamily="34" charset="0"/>
              <a:buChar char="•"/>
              <a:defRPr/>
            </a:pPr>
            <a:r>
              <a:rPr lang="en-US" dirty="0" smtClean="0"/>
              <a:t>Findings</a:t>
            </a:r>
          </a:p>
          <a:p>
            <a:pPr lvl="1" fontAlgn="auto">
              <a:spcAft>
                <a:spcPts val="0"/>
              </a:spcAft>
              <a:buFont typeface="Arial" pitchFamily="34" charset="0"/>
              <a:buChar char="–"/>
              <a:defRPr/>
            </a:pPr>
            <a:r>
              <a:rPr lang="en-US" dirty="0" smtClean="0"/>
              <a:t>What did you learn/expose/create</a:t>
            </a:r>
          </a:p>
          <a:p>
            <a:pPr marL="341313" lvl="1" indent="-341313" fontAlgn="auto">
              <a:spcAft>
                <a:spcPts val="0"/>
              </a:spcAft>
              <a:buFont typeface="Arial" pitchFamily="34" charset="0"/>
              <a:buChar char="•"/>
              <a:defRPr/>
            </a:pPr>
            <a:r>
              <a:rPr lang="en-US" dirty="0" smtClean="0"/>
              <a:t>Conclusion (thesis statement)</a:t>
            </a:r>
          </a:p>
          <a:p>
            <a:pPr marL="341313" lvl="1" indent="-341313" fontAlgn="auto">
              <a:spcAft>
                <a:spcPts val="0"/>
              </a:spcAft>
              <a:buFont typeface="Arial" pitchFamily="34" charset="0"/>
              <a:buNone/>
              <a:defRPr/>
            </a:pPr>
            <a:r>
              <a:rPr lang="en-US" dirty="0" smtClean="0"/>
              <a:t>DOES NOT include discussion, anecdotes, quotations, 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 calcmode="lin" valueType="num">
                                      <p:cBhvr additive="base">
                                        <p:cTn id="5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 calcmode="lin" valueType="num">
                                      <p:cBhvr additive="base">
                                        <p:cTn id="5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smtClean="0"/>
              <a:t>Introduction</a:t>
            </a:r>
          </a:p>
        </p:txBody>
      </p:sp>
      <p:sp>
        <p:nvSpPr>
          <p:cNvPr id="3" name="Content Placeholder 2"/>
          <p:cNvSpPr>
            <a:spLocks noGrp="1"/>
          </p:cNvSpPr>
          <p:nvPr>
            <p:ph idx="1"/>
          </p:nvPr>
        </p:nvSpPr>
        <p:spPr/>
        <p:txBody>
          <a:bodyPr/>
          <a:lstStyle/>
          <a:p>
            <a:r>
              <a:rPr lang="en-US" smtClean="0"/>
              <a:t>Generally one to two pages (can be longer)</a:t>
            </a:r>
          </a:p>
          <a:p>
            <a:r>
              <a:rPr lang="en-US" smtClean="0"/>
              <a:t>Covers the same material, in the same order as the abstract, but elaborates on the details a little. </a:t>
            </a:r>
          </a:p>
          <a:p>
            <a:r>
              <a:rPr lang="en-US" smtClean="0"/>
              <a:t>Detailed items are discussed in the same order as they are presented in the main body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r>
              <a:rPr lang="en-US" smtClean="0"/>
              <a:t>Strategic Approach</a:t>
            </a:r>
          </a:p>
        </p:txBody>
      </p:sp>
      <p:sp>
        <p:nvSpPr>
          <p:cNvPr id="3" name="Content Placeholder 2"/>
          <p:cNvSpPr>
            <a:spLocks noGrp="1"/>
          </p:cNvSpPr>
          <p:nvPr>
            <p:ph idx="1"/>
          </p:nvPr>
        </p:nvSpPr>
        <p:spPr>
          <a:xfrm>
            <a:off x="533400" y="1143000"/>
            <a:ext cx="8153400" cy="4983163"/>
          </a:xfrm>
        </p:spPr>
        <p:txBody>
          <a:bodyPr/>
          <a:lstStyle/>
          <a:p>
            <a:r>
              <a:rPr lang="en-US" sz="2800" smtClean="0"/>
              <a:t>Writing as a Process</a:t>
            </a:r>
          </a:p>
          <a:p>
            <a:r>
              <a:rPr lang="en-US" sz="2800" smtClean="0"/>
              <a:t>Brainstorming and Developing a Working 	Thesis</a:t>
            </a:r>
          </a:p>
          <a:p>
            <a:r>
              <a:rPr lang="en-US" sz="2800" smtClean="0"/>
              <a:t>Free-Writing</a:t>
            </a:r>
          </a:p>
          <a:p>
            <a:r>
              <a:rPr lang="en-US" sz="2800" smtClean="0"/>
              <a:t>Create an Outline</a:t>
            </a:r>
          </a:p>
          <a:p>
            <a:r>
              <a:rPr lang="en-US" sz="2800" smtClean="0"/>
              <a:t>Deeper Research, Revising the Outline</a:t>
            </a:r>
          </a:p>
          <a:p>
            <a:r>
              <a:rPr lang="en-US" sz="2800" smtClean="0"/>
              <a:t>Writing the Paper</a:t>
            </a:r>
          </a:p>
          <a:p>
            <a:r>
              <a:rPr lang="en-US" sz="2800" smtClean="0"/>
              <a:t>Revising the Paper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smtClean="0"/>
              <a:t>The Body</a:t>
            </a:r>
          </a:p>
        </p:txBody>
      </p:sp>
      <p:sp>
        <p:nvSpPr>
          <p:cNvPr id="3" name="Content Placeholder 2"/>
          <p:cNvSpPr>
            <a:spLocks noGrp="1"/>
          </p:cNvSpPr>
          <p:nvPr>
            <p:ph idx="1"/>
          </p:nvPr>
        </p:nvSpPr>
        <p:spPr/>
        <p:txBody>
          <a:bodyPr/>
          <a:lstStyle/>
          <a:p>
            <a:r>
              <a:rPr lang="en-US" smtClean="0"/>
              <a:t>Divided into Main Topics, Subtopics, Sub-subtopics, even Sub-sub-subtopics.</a:t>
            </a:r>
          </a:p>
          <a:p>
            <a:r>
              <a:rPr lang="en-US" smtClean="0"/>
              <a:t>Divisions are called Headers</a:t>
            </a:r>
          </a:p>
          <a:p>
            <a:r>
              <a:rPr lang="en-US" smtClean="0"/>
              <a:t>Make extensive use of Headers. </a:t>
            </a:r>
          </a:p>
          <a:p>
            <a:pPr lvl="1"/>
            <a:r>
              <a:rPr lang="en-US" smtClean="0"/>
              <a:t>Help identify correlation of section to main topic</a:t>
            </a:r>
          </a:p>
          <a:p>
            <a:pPr lvl="1"/>
            <a:r>
              <a:rPr lang="en-US" smtClean="0"/>
              <a:t>Create easily identified transitions</a:t>
            </a:r>
          </a:p>
          <a:p>
            <a:pPr lvl="1"/>
            <a:r>
              <a:rPr lang="en-US" smtClean="0"/>
              <a:t>Eliminate wordy transitions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US" smtClean="0"/>
              <a:t>The Body (continued)</a:t>
            </a:r>
          </a:p>
        </p:txBody>
      </p:sp>
      <p:sp>
        <p:nvSpPr>
          <p:cNvPr id="33794" name="Content Placeholder 2"/>
          <p:cNvSpPr>
            <a:spLocks noGrp="1"/>
          </p:cNvSpPr>
          <p:nvPr>
            <p:ph idx="1"/>
          </p:nvPr>
        </p:nvSpPr>
        <p:spPr/>
        <p:txBody>
          <a:bodyPr/>
          <a:lstStyle/>
          <a:p>
            <a:r>
              <a:rPr lang="en-US" smtClean="0"/>
              <a:t>Offers clear discussion of the issue including: </a:t>
            </a:r>
          </a:p>
          <a:p>
            <a:pPr lvl="1"/>
            <a:r>
              <a:rPr lang="en-US" smtClean="0"/>
              <a:t>History/background</a:t>
            </a:r>
          </a:p>
          <a:p>
            <a:pPr lvl="1"/>
            <a:r>
              <a:rPr lang="en-US" smtClean="0"/>
              <a:t>Current situation</a:t>
            </a:r>
          </a:p>
          <a:p>
            <a:pPr lvl="1"/>
            <a:r>
              <a:rPr lang="en-US" smtClean="0"/>
              <a:t>Theories, concepts, and opinions that support your argument</a:t>
            </a:r>
          </a:p>
          <a:p>
            <a:pPr lvl="1"/>
            <a:r>
              <a:rPr lang="en-US" smtClean="0"/>
              <a:t>Acknowledgement of dissenting voices (with your counterargument) </a:t>
            </a:r>
          </a:p>
          <a:p>
            <a:pPr lvl="1"/>
            <a:r>
              <a:rPr lang="en-US" smtClean="0"/>
              <a:t>Methods you employed, data collected, etc.</a:t>
            </a:r>
          </a:p>
          <a:p>
            <a:pPr lvl="1"/>
            <a:r>
              <a:rPr lang="en-US" smtClean="0"/>
              <a:t>Results/analysis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smtClean="0"/>
              <a:t>Conclusion</a:t>
            </a:r>
          </a:p>
        </p:txBody>
      </p:sp>
      <p:sp>
        <p:nvSpPr>
          <p:cNvPr id="34818" name="Content Placeholder 2"/>
          <p:cNvSpPr>
            <a:spLocks noGrp="1"/>
          </p:cNvSpPr>
          <p:nvPr>
            <p:ph idx="1"/>
          </p:nvPr>
        </p:nvSpPr>
        <p:spPr/>
        <p:txBody>
          <a:bodyPr/>
          <a:lstStyle/>
          <a:p>
            <a:r>
              <a:rPr lang="en-US" smtClean="0"/>
              <a:t>A summation of major points</a:t>
            </a:r>
          </a:p>
          <a:p>
            <a:r>
              <a:rPr lang="en-US" smtClean="0"/>
              <a:t>Suggestions for further inquiry</a:t>
            </a:r>
          </a:p>
          <a:p>
            <a:r>
              <a:rPr lang="en-US" smtClean="0"/>
              <a:t>Restatement of significant findings </a:t>
            </a:r>
          </a:p>
          <a:p>
            <a:pPr>
              <a:buFont typeface="Arial" charset="0"/>
              <a:buNone/>
            </a:pPr>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smtClean="0"/>
              <a:t>Finalizing Your Paper</a:t>
            </a:r>
          </a:p>
        </p:txBody>
      </p:sp>
      <p:sp>
        <p:nvSpPr>
          <p:cNvPr id="3" name="Content Placeholder 2"/>
          <p:cNvSpPr>
            <a:spLocks noGrp="1"/>
          </p:cNvSpPr>
          <p:nvPr>
            <p:ph idx="1"/>
          </p:nvPr>
        </p:nvSpPr>
        <p:spPr>
          <a:xfrm>
            <a:off x="457200" y="1143000"/>
            <a:ext cx="8229600" cy="4983163"/>
          </a:xfrm>
        </p:spPr>
        <p:txBody>
          <a:bodyPr/>
          <a:lstStyle/>
          <a:p>
            <a:r>
              <a:rPr lang="en-US" smtClean="0"/>
              <a:t>Revise, Revise, Revise</a:t>
            </a:r>
          </a:p>
          <a:p>
            <a:pPr lvl="1"/>
            <a:r>
              <a:rPr lang="en-US" smtClean="0"/>
              <a:t>Is your point clear?</a:t>
            </a:r>
          </a:p>
          <a:p>
            <a:pPr lvl="1"/>
            <a:r>
              <a:rPr lang="en-US" smtClean="0"/>
              <a:t>Are your statements concise?</a:t>
            </a:r>
          </a:p>
          <a:p>
            <a:pPr lvl="1"/>
            <a:r>
              <a:rPr lang="en-US" smtClean="0"/>
              <a:t>Is there logical flow and consistency?</a:t>
            </a:r>
          </a:p>
          <a:p>
            <a:pPr lvl="1"/>
            <a:r>
              <a:rPr lang="en-US" smtClean="0"/>
              <a:t>Are grammar and spelling appropriate?</a:t>
            </a:r>
          </a:p>
          <a:p>
            <a:pPr lvl="1"/>
            <a:r>
              <a:rPr lang="en-US" smtClean="0"/>
              <a:t>Have you used sufficient supporting evidence?</a:t>
            </a:r>
          </a:p>
          <a:p>
            <a:pPr lvl="1"/>
            <a:r>
              <a:rPr lang="en-US" smtClean="0"/>
              <a:t>Are format and citations correct?</a:t>
            </a:r>
          </a:p>
          <a:p>
            <a:pPr lvl="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457200" y="274638"/>
            <a:ext cx="8153400" cy="868362"/>
          </a:xfrm>
        </p:spPr>
        <p:txBody>
          <a:bodyPr/>
          <a:lstStyle/>
          <a:p>
            <a:r>
              <a:rPr lang="en-US" smtClean="0"/>
              <a:t>Libraries</a:t>
            </a:r>
          </a:p>
        </p:txBody>
      </p:sp>
      <p:sp>
        <p:nvSpPr>
          <p:cNvPr id="3" name="Content Placeholder 2"/>
          <p:cNvSpPr>
            <a:spLocks noGrp="1"/>
          </p:cNvSpPr>
          <p:nvPr>
            <p:ph idx="1"/>
          </p:nvPr>
        </p:nvSpPr>
        <p:spPr>
          <a:xfrm>
            <a:off x="457200" y="1143000"/>
            <a:ext cx="8153400" cy="4983163"/>
          </a:xfrm>
        </p:spPr>
        <p:txBody>
          <a:bodyPr/>
          <a:lstStyle/>
          <a:p>
            <a:pPr algn="ctr">
              <a:buFont typeface="Arial" charset="0"/>
              <a:buNone/>
            </a:pPr>
            <a:r>
              <a:rPr lang="en-US" sz="4000" smtClean="0">
                <a:solidFill>
                  <a:srgbClr val="FF0000"/>
                </a:solidFill>
              </a:rPr>
              <a:t>LOVE YOUR LIBRARIAN</a:t>
            </a:r>
          </a:p>
          <a:p>
            <a:pPr lvl="1"/>
            <a:r>
              <a:rPr lang="en-US" smtClean="0"/>
              <a:t>Card Catalog</a:t>
            </a:r>
          </a:p>
          <a:p>
            <a:pPr lvl="1"/>
            <a:r>
              <a:rPr lang="en-US" smtClean="0"/>
              <a:t>Specific tips for TESC library websites</a:t>
            </a:r>
          </a:p>
          <a:p>
            <a:r>
              <a:rPr lang="en-US" smtClean="0"/>
              <a:t>Library Search Engine</a:t>
            </a:r>
          </a:p>
          <a:p>
            <a:pPr lvl="1"/>
            <a:r>
              <a:rPr lang="en-US" smtClean="0"/>
              <a:t>Search By Keyword</a:t>
            </a:r>
          </a:p>
          <a:p>
            <a:pPr lvl="1"/>
            <a:r>
              <a:rPr lang="en-US" smtClean="0"/>
              <a:t>Search by Title or Author</a:t>
            </a:r>
          </a:p>
          <a:p>
            <a:pPr lvl="1"/>
            <a:r>
              <a:rPr lang="en-US" smtClean="0"/>
              <a:t>Search Periodicals</a:t>
            </a:r>
          </a:p>
          <a:p>
            <a:r>
              <a:rPr lang="en-US" smtClean="0"/>
              <a:t>Search Area Libraries Online</a:t>
            </a:r>
          </a:p>
          <a:p>
            <a:pPr>
              <a:buFont typeface="Arial" charset="0"/>
              <a:buNone/>
            </a:pPr>
            <a:endParaRPr lang="en-US" smtClean="0"/>
          </a:p>
          <a:p>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a:xfrm>
            <a:off x="457200" y="0"/>
            <a:ext cx="8229600" cy="990600"/>
          </a:xfrm>
        </p:spPr>
        <p:txBody>
          <a:bodyPr/>
          <a:lstStyle/>
          <a:p>
            <a:r>
              <a:rPr lang="en-US" smtClean="0"/>
              <a:t>What is Plagiarism?</a:t>
            </a:r>
          </a:p>
        </p:txBody>
      </p:sp>
      <p:sp>
        <p:nvSpPr>
          <p:cNvPr id="3" name="Content Placeholder 2"/>
          <p:cNvSpPr>
            <a:spLocks noGrp="1"/>
          </p:cNvSpPr>
          <p:nvPr>
            <p:ph idx="1"/>
          </p:nvPr>
        </p:nvSpPr>
        <p:spPr>
          <a:xfrm>
            <a:off x="533400" y="762000"/>
            <a:ext cx="8153400" cy="5715000"/>
          </a:xfrm>
        </p:spPr>
        <p:txBody>
          <a:bodyPr rtlCol="0">
            <a:normAutofit fontScale="62500" lnSpcReduction="20000"/>
          </a:bodyPr>
          <a:lstStyle/>
          <a:p>
            <a:pPr fontAlgn="auto">
              <a:spcAft>
                <a:spcPts val="0"/>
              </a:spcAft>
              <a:buFont typeface="Arial" pitchFamily="34" charset="0"/>
              <a:buNone/>
              <a:defRPr/>
            </a:pPr>
            <a:r>
              <a:rPr lang="en-US" sz="4000" dirty="0" smtClean="0"/>
              <a:t>From TESC Student Advising Handbook</a:t>
            </a:r>
          </a:p>
          <a:p>
            <a:pPr fontAlgn="auto">
              <a:spcAft>
                <a:spcPts val="0"/>
              </a:spcAft>
              <a:buFont typeface="Arial" pitchFamily="34" charset="0"/>
              <a:buChar char="•"/>
              <a:defRPr/>
            </a:pPr>
            <a:r>
              <a:rPr lang="en-US" sz="4000" dirty="0" smtClean="0"/>
              <a:t>In academic writing you are often asked to draw on the work of other writers, composers, artists, speakers, or filmmakers when explaining or supporting your judgments. Academic ethics and fairness require you to properly cite these sources. If you represent a source's language, ideas, or images as your own</a:t>
            </a:r>
            <a:r>
              <a:rPr lang="en-US" sz="4000" i="1" dirty="0" smtClean="0"/>
              <a:t> even inadvertently</a:t>
            </a:r>
            <a:r>
              <a:rPr lang="en-US" sz="4000" dirty="0" smtClean="0"/>
              <a:t> you practice a form of academic dishonesty called plagiarism. </a:t>
            </a:r>
            <a:br>
              <a:rPr lang="en-US" sz="4000" dirty="0" smtClean="0"/>
            </a:br>
            <a:r>
              <a:rPr lang="en-US" sz="4000" dirty="0" smtClean="0"/>
              <a:t/>
            </a:r>
            <a:br>
              <a:rPr lang="en-US" sz="4000" dirty="0" smtClean="0"/>
            </a:br>
            <a:r>
              <a:rPr lang="en-US" sz="4000" dirty="0" smtClean="0"/>
              <a:t>Plagiarism is using a source's words, ideas, or images without acknowledging the original writer, composer, or artist. It can be as blatant as copying long passages from a source without quotation marks and proper citation. One of the most common forms is "mosaic plagiarism," the act of sprinkling borrowed phrases, partial sentences, or sentences within the paper without using quotation marks. </a:t>
            </a:r>
            <a:br>
              <a:rPr lang="en-US" sz="4000" dirty="0" smtClean="0"/>
            </a:br>
            <a:r>
              <a:rPr lang="en-US" sz="4000" dirty="0" smtClean="0"/>
              <a:t/>
            </a:r>
            <a:br>
              <a:rPr lang="en-US" sz="4000" dirty="0" smtClean="0"/>
            </a:br>
            <a:endParaRPr lang="en-US" sz="40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487362"/>
          </a:xfrm>
        </p:spPr>
        <p:txBody>
          <a:bodyPr rtlCol="0">
            <a:normAutofit fontScale="90000"/>
          </a:bodyPr>
          <a:lstStyle/>
          <a:p>
            <a:pPr fontAlgn="auto">
              <a:spcAft>
                <a:spcPts val="0"/>
              </a:spcAft>
              <a:defRPr/>
            </a:pPr>
            <a:r>
              <a:rPr lang="en-US" dirty="0" smtClean="0"/>
              <a:t>Cover Sheet</a:t>
            </a:r>
            <a:endParaRPr lang="en-US" dirty="0"/>
          </a:p>
        </p:txBody>
      </p:sp>
      <p:graphicFrame>
        <p:nvGraphicFramePr>
          <p:cNvPr id="2052" name="Object 4"/>
          <p:cNvGraphicFramePr>
            <a:graphicFrameLocks noGrp="1" noChangeAspect="1"/>
          </p:cNvGraphicFramePr>
          <p:nvPr>
            <p:ph idx="1"/>
          </p:nvPr>
        </p:nvGraphicFramePr>
        <p:xfrm>
          <a:off x="1676400" y="1600200"/>
          <a:ext cx="5553075" cy="5638800"/>
        </p:xfrm>
        <a:graphic>
          <a:graphicData uri="http://schemas.openxmlformats.org/presentationml/2006/ole">
            <p:oleObj spid="_x0000_s2052" name="Document" r:id="rId3" imgW="6050832" imgH="6144315" progId="">
              <p:embed/>
            </p:oleObj>
          </a:graphicData>
        </a:graphic>
      </p:graphicFrame>
      <p:sp>
        <p:nvSpPr>
          <p:cNvPr id="2054" name="TextBox 4"/>
          <p:cNvSpPr txBox="1">
            <a:spLocks noChangeArrowheads="1"/>
          </p:cNvSpPr>
          <p:nvPr/>
        </p:nvSpPr>
        <p:spPr bwMode="auto">
          <a:xfrm>
            <a:off x="838200" y="2590800"/>
            <a:ext cx="6951663" cy="369888"/>
          </a:xfrm>
          <a:prstGeom prst="rect">
            <a:avLst/>
          </a:prstGeom>
          <a:noFill/>
          <a:ln w="9525">
            <a:solidFill>
              <a:schemeClr val="accent1"/>
            </a:solidFill>
            <a:miter lim="800000"/>
            <a:headEnd/>
            <a:tailEnd/>
          </a:ln>
        </p:spPr>
        <p:txBody>
          <a:bodyPr wrap="none">
            <a:spAutoFit/>
          </a:bodyPr>
          <a:lstStyle/>
          <a:p>
            <a:r>
              <a:rPr lang="en-US">
                <a:latin typeface="Calibri" pitchFamily="34" charset="0"/>
              </a:rPr>
              <a:t>Header with Running head: before TITLE, and page number on the right.</a:t>
            </a:r>
          </a:p>
        </p:txBody>
      </p:sp>
      <p:cxnSp>
        <p:nvCxnSpPr>
          <p:cNvPr id="7" name="Straight Arrow Connector 6"/>
          <p:cNvCxnSpPr/>
          <p:nvPr/>
        </p:nvCxnSpPr>
        <p:spPr>
          <a:xfrm rot="5400000" flipH="1" flipV="1">
            <a:off x="1753394" y="2209006"/>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flipH="1" flipV="1">
            <a:off x="3886994" y="2209006"/>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6706394" y="2209006"/>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58" name="TextBox 12"/>
          <p:cNvSpPr txBox="1">
            <a:spLocks noChangeArrowheads="1"/>
          </p:cNvSpPr>
          <p:nvPr/>
        </p:nvSpPr>
        <p:spPr bwMode="auto">
          <a:xfrm flipH="1">
            <a:off x="3505200" y="1143000"/>
            <a:ext cx="3001963" cy="338138"/>
          </a:xfrm>
          <a:prstGeom prst="rect">
            <a:avLst/>
          </a:prstGeom>
          <a:noFill/>
          <a:ln w="9525">
            <a:solidFill>
              <a:schemeClr val="accent1"/>
            </a:solidFill>
            <a:miter lim="800000"/>
            <a:headEnd/>
            <a:tailEnd/>
          </a:ln>
        </p:spPr>
        <p:txBody>
          <a:bodyPr>
            <a:spAutoFit/>
          </a:bodyPr>
          <a:lstStyle/>
          <a:p>
            <a:r>
              <a:rPr lang="en-US" sz="1600">
                <a:latin typeface="Calibri" pitchFamily="34" charset="0"/>
              </a:rPr>
              <a:t>TITLE has 50 character limit</a:t>
            </a:r>
          </a:p>
        </p:txBody>
      </p:sp>
      <p:sp>
        <p:nvSpPr>
          <p:cNvPr id="2059" name="TextBox 17"/>
          <p:cNvSpPr txBox="1">
            <a:spLocks noChangeArrowheads="1"/>
          </p:cNvSpPr>
          <p:nvPr/>
        </p:nvSpPr>
        <p:spPr bwMode="auto">
          <a:xfrm>
            <a:off x="304800" y="1066800"/>
            <a:ext cx="2533650" cy="338138"/>
          </a:xfrm>
          <a:prstGeom prst="rect">
            <a:avLst/>
          </a:prstGeom>
          <a:noFill/>
          <a:ln w="9525">
            <a:solidFill>
              <a:schemeClr val="accent1"/>
            </a:solidFill>
            <a:miter lim="800000"/>
            <a:headEnd/>
            <a:tailEnd/>
          </a:ln>
        </p:spPr>
        <p:txBody>
          <a:bodyPr wrap="none">
            <a:spAutoFit/>
          </a:bodyPr>
          <a:lstStyle/>
          <a:p>
            <a:r>
              <a:rPr lang="en-US" sz="1600">
                <a:latin typeface="Calibri" pitchFamily="34" charset="0"/>
              </a:rPr>
              <a:t>½ inch margin above header</a:t>
            </a:r>
          </a:p>
        </p:txBody>
      </p:sp>
      <p:sp>
        <p:nvSpPr>
          <p:cNvPr id="2060" name="TextBox 19"/>
          <p:cNvSpPr txBox="1">
            <a:spLocks noChangeArrowheads="1"/>
          </p:cNvSpPr>
          <p:nvPr/>
        </p:nvSpPr>
        <p:spPr bwMode="auto">
          <a:xfrm>
            <a:off x="228600" y="1524000"/>
            <a:ext cx="1390650" cy="584200"/>
          </a:xfrm>
          <a:prstGeom prst="rect">
            <a:avLst/>
          </a:prstGeom>
          <a:noFill/>
          <a:ln w="9525">
            <a:solidFill>
              <a:schemeClr val="accent1"/>
            </a:solidFill>
            <a:miter lim="800000"/>
            <a:headEnd/>
            <a:tailEnd/>
          </a:ln>
        </p:spPr>
        <p:txBody>
          <a:bodyPr wrap="none">
            <a:spAutoFit/>
          </a:bodyPr>
          <a:lstStyle/>
          <a:p>
            <a:r>
              <a:rPr lang="en-US" sz="1600">
                <a:latin typeface="Calibri" pitchFamily="34" charset="0"/>
              </a:rPr>
              <a:t>Left registered</a:t>
            </a:r>
          </a:p>
          <a:p>
            <a:r>
              <a:rPr lang="en-US" sz="1600">
                <a:latin typeface="Calibri" pitchFamily="34" charset="0"/>
              </a:rPr>
              <a:t>1 inch margin</a:t>
            </a:r>
          </a:p>
        </p:txBody>
      </p:sp>
      <p:sp>
        <p:nvSpPr>
          <p:cNvPr id="2061" name="Rectangle 21"/>
          <p:cNvSpPr>
            <a:spLocks noChangeArrowheads="1"/>
          </p:cNvSpPr>
          <p:nvPr/>
        </p:nvSpPr>
        <p:spPr bwMode="auto">
          <a:xfrm>
            <a:off x="7239000" y="1524000"/>
            <a:ext cx="1676400" cy="584200"/>
          </a:xfrm>
          <a:prstGeom prst="rect">
            <a:avLst/>
          </a:prstGeom>
          <a:noFill/>
          <a:ln w="9525">
            <a:solidFill>
              <a:schemeClr val="accent1"/>
            </a:solidFill>
            <a:miter lim="800000"/>
            <a:headEnd/>
            <a:tailEnd/>
          </a:ln>
        </p:spPr>
        <p:txBody>
          <a:bodyPr>
            <a:spAutoFit/>
          </a:bodyPr>
          <a:lstStyle/>
          <a:p>
            <a:r>
              <a:rPr lang="en-US" sz="1600">
                <a:solidFill>
                  <a:srgbClr val="000000"/>
                </a:solidFill>
                <a:latin typeface="Calibri" pitchFamily="34" charset="0"/>
              </a:rPr>
              <a:t>Right registered</a:t>
            </a:r>
          </a:p>
          <a:p>
            <a:r>
              <a:rPr lang="en-US" sz="1600">
                <a:solidFill>
                  <a:srgbClr val="000000"/>
                </a:solidFill>
                <a:latin typeface="Calibri" pitchFamily="34" charset="0"/>
              </a:rPr>
              <a:t>1 inch margin</a:t>
            </a:r>
          </a:p>
        </p:txBody>
      </p:sp>
      <p:sp>
        <p:nvSpPr>
          <p:cNvPr id="2062" name="TextBox 22"/>
          <p:cNvSpPr txBox="1">
            <a:spLocks noChangeArrowheads="1"/>
          </p:cNvSpPr>
          <p:nvPr/>
        </p:nvSpPr>
        <p:spPr bwMode="auto">
          <a:xfrm>
            <a:off x="609600" y="3657600"/>
            <a:ext cx="2057400" cy="1200150"/>
          </a:xfrm>
          <a:prstGeom prst="rect">
            <a:avLst/>
          </a:prstGeom>
          <a:noFill/>
          <a:ln w="9525">
            <a:solidFill>
              <a:schemeClr val="accent1"/>
            </a:solidFill>
            <a:miter lim="800000"/>
            <a:headEnd/>
            <a:tailEnd/>
          </a:ln>
        </p:spPr>
        <p:txBody>
          <a:bodyPr>
            <a:spAutoFit/>
          </a:bodyPr>
          <a:lstStyle/>
          <a:p>
            <a:pPr algn="ctr"/>
            <a:r>
              <a:rPr lang="en-US">
                <a:latin typeface="Calibri" pitchFamily="34" charset="0"/>
              </a:rPr>
              <a:t>Centered on page</a:t>
            </a:r>
          </a:p>
          <a:p>
            <a:pPr algn="ctr"/>
            <a:r>
              <a:rPr lang="en-US">
                <a:latin typeface="Calibri" pitchFamily="34" charset="0"/>
              </a:rPr>
              <a:t>Title</a:t>
            </a:r>
          </a:p>
          <a:p>
            <a:pPr algn="ctr"/>
            <a:r>
              <a:rPr lang="en-US">
                <a:latin typeface="Calibri" pitchFamily="34" charset="0"/>
              </a:rPr>
              <a:t>Your name</a:t>
            </a:r>
          </a:p>
          <a:p>
            <a:pPr algn="ctr"/>
            <a:r>
              <a:rPr lang="en-US">
                <a:latin typeface="Calibri" pitchFamily="34" charset="0"/>
              </a:rPr>
              <a:t>Your school</a:t>
            </a:r>
          </a:p>
        </p:txBody>
      </p:sp>
      <p:sp>
        <p:nvSpPr>
          <p:cNvPr id="2063" name="TextBox 23"/>
          <p:cNvSpPr txBox="1">
            <a:spLocks noChangeArrowheads="1"/>
          </p:cNvSpPr>
          <p:nvPr/>
        </p:nvSpPr>
        <p:spPr bwMode="auto">
          <a:xfrm>
            <a:off x="6553200" y="3810000"/>
            <a:ext cx="1931988" cy="923925"/>
          </a:xfrm>
          <a:prstGeom prst="rect">
            <a:avLst/>
          </a:prstGeom>
          <a:noFill/>
          <a:ln w="9525">
            <a:solidFill>
              <a:schemeClr val="accent1"/>
            </a:solidFill>
            <a:miter lim="800000"/>
            <a:headEnd/>
            <a:tailEnd/>
          </a:ln>
        </p:spPr>
        <p:txBody>
          <a:bodyPr wrap="none">
            <a:spAutoFit/>
          </a:bodyPr>
          <a:lstStyle/>
          <a:p>
            <a:r>
              <a:rPr lang="en-US">
                <a:latin typeface="Calibri" pitchFamily="34" charset="0"/>
              </a:rPr>
              <a:t>Double spaced</a:t>
            </a:r>
          </a:p>
          <a:p>
            <a:r>
              <a:rPr lang="en-US">
                <a:latin typeface="Calibri" pitchFamily="34" charset="0"/>
              </a:rPr>
              <a:t>12 pt. font</a:t>
            </a:r>
          </a:p>
          <a:p>
            <a:r>
              <a:rPr lang="en-US">
                <a:latin typeface="Calibri" pitchFamily="34" charset="0"/>
              </a:rPr>
              <a:t>Times New Roman</a:t>
            </a:r>
          </a:p>
        </p:txBody>
      </p:sp>
      <p:cxnSp>
        <p:nvCxnSpPr>
          <p:cNvPr id="26" name="Straight Arrow Connector 25"/>
          <p:cNvCxnSpPr/>
          <p:nvPr/>
        </p:nvCxnSpPr>
        <p:spPr>
          <a:xfrm>
            <a:off x="2667000" y="41148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0800000">
            <a:off x="5715000" y="41148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563563"/>
          </a:xfrm>
        </p:spPr>
        <p:txBody>
          <a:bodyPr rtlCol="0">
            <a:normAutofit fontScale="90000"/>
          </a:bodyPr>
          <a:lstStyle/>
          <a:p>
            <a:pPr fontAlgn="auto">
              <a:spcAft>
                <a:spcPts val="0"/>
              </a:spcAft>
              <a:defRPr/>
            </a:pPr>
            <a:r>
              <a:rPr lang="en-US" dirty="0" smtClean="0"/>
              <a:t>Abstract Page</a:t>
            </a:r>
            <a:endParaRPr lang="en-US" dirty="0"/>
          </a:p>
        </p:txBody>
      </p:sp>
      <p:graphicFrame>
        <p:nvGraphicFramePr>
          <p:cNvPr id="3076" name="Object 4"/>
          <p:cNvGraphicFramePr>
            <a:graphicFrameLocks noGrp="1" noChangeAspect="1"/>
          </p:cNvGraphicFramePr>
          <p:nvPr>
            <p:ph idx="1"/>
          </p:nvPr>
        </p:nvGraphicFramePr>
        <p:xfrm>
          <a:off x="1905000" y="590550"/>
          <a:ext cx="5873750" cy="6267450"/>
        </p:xfrm>
        <a:graphic>
          <a:graphicData uri="http://schemas.openxmlformats.org/presentationml/2006/ole">
            <p:oleObj spid="_x0000_s3076" name="Document" r:id="rId3" imgW="6085747" imgH="6495202" progId="">
              <p:embed/>
            </p:oleObj>
          </a:graphicData>
        </a:graphic>
      </p:graphicFrame>
      <p:sp>
        <p:nvSpPr>
          <p:cNvPr id="3078" name="TextBox 4"/>
          <p:cNvSpPr txBox="1">
            <a:spLocks noChangeArrowheads="1"/>
          </p:cNvSpPr>
          <p:nvPr/>
        </p:nvSpPr>
        <p:spPr bwMode="auto">
          <a:xfrm>
            <a:off x="304800" y="228600"/>
            <a:ext cx="1295400" cy="1323975"/>
          </a:xfrm>
          <a:prstGeom prst="rect">
            <a:avLst/>
          </a:prstGeom>
          <a:noFill/>
          <a:ln w="9525">
            <a:solidFill>
              <a:schemeClr val="accent1"/>
            </a:solidFill>
            <a:miter lim="800000"/>
            <a:headEnd/>
            <a:tailEnd/>
          </a:ln>
        </p:spPr>
        <p:txBody>
          <a:bodyPr>
            <a:spAutoFit/>
          </a:bodyPr>
          <a:lstStyle/>
          <a:p>
            <a:r>
              <a:rPr lang="en-US" sz="1600">
                <a:latin typeface="Calibri" pitchFamily="34" charset="0"/>
              </a:rPr>
              <a:t>Header/ Title difference, Running head removed</a:t>
            </a:r>
          </a:p>
        </p:txBody>
      </p:sp>
      <p:cxnSp>
        <p:nvCxnSpPr>
          <p:cNvPr id="7" name="Straight Arrow Connector 6"/>
          <p:cNvCxnSpPr/>
          <p:nvPr/>
        </p:nvCxnSpPr>
        <p:spPr>
          <a:xfrm>
            <a:off x="1600200" y="6858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80" name="TextBox 8"/>
          <p:cNvSpPr txBox="1">
            <a:spLocks noChangeArrowheads="1"/>
          </p:cNvSpPr>
          <p:nvPr/>
        </p:nvSpPr>
        <p:spPr bwMode="auto">
          <a:xfrm>
            <a:off x="228600" y="2209800"/>
            <a:ext cx="1509713" cy="923925"/>
          </a:xfrm>
          <a:prstGeom prst="rect">
            <a:avLst/>
          </a:prstGeom>
          <a:noFill/>
          <a:ln w="9525">
            <a:solidFill>
              <a:schemeClr val="accent1"/>
            </a:solidFill>
            <a:miter lim="800000"/>
            <a:headEnd/>
            <a:tailEnd/>
          </a:ln>
        </p:spPr>
        <p:txBody>
          <a:bodyPr wrap="none">
            <a:spAutoFit/>
          </a:bodyPr>
          <a:lstStyle/>
          <a:p>
            <a:r>
              <a:rPr lang="en-US">
                <a:latin typeface="Calibri" pitchFamily="34" charset="0"/>
              </a:rPr>
              <a:t>No indent </a:t>
            </a:r>
          </a:p>
          <a:p>
            <a:r>
              <a:rPr lang="en-US">
                <a:latin typeface="Calibri" pitchFamily="34" charset="0"/>
              </a:rPr>
              <a:t>1 inch margin </a:t>
            </a:r>
          </a:p>
          <a:p>
            <a:r>
              <a:rPr lang="en-US">
                <a:latin typeface="Calibri" pitchFamily="34" charset="0"/>
              </a:rPr>
              <a:t>All around</a:t>
            </a:r>
          </a:p>
        </p:txBody>
      </p:sp>
      <p:cxnSp>
        <p:nvCxnSpPr>
          <p:cNvPr id="11" name="Straight Arrow Connector 10"/>
          <p:cNvCxnSpPr/>
          <p:nvPr/>
        </p:nvCxnSpPr>
        <p:spPr>
          <a:xfrm rot="5400000" flipH="1" flipV="1">
            <a:off x="1143000" y="1524000"/>
            <a:ext cx="7620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82" name="TextBox 11"/>
          <p:cNvSpPr txBox="1">
            <a:spLocks noChangeArrowheads="1"/>
          </p:cNvSpPr>
          <p:nvPr/>
        </p:nvSpPr>
        <p:spPr bwMode="auto">
          <a:xfrm>
            <a:off x="6172200" y="762000"/>
            <a:ext cx="2514600" cy="338138"/>
          </a:xfrm>
          <a:prstGeom prst="rect">
            <a:avLst/>
          </a:prstGeom>
          <a:noFill/>
          <a:ln w="9525">
            <a:solidFill>
              <a:schemeClr val="accent1"/>
            </a:solidFill>
            <a:miter lim="800000"/>
            <a:headEnd/>
            <a:tailEnd/>
          </a:ln>
        </p:spPr>
        <p:txBody>
          <a:bodyPr>
            <a:spAutoFit/>
          </a:bodyPr>
          <a:lstStyle/>
          <a:p>
            <a:r>
              <a:rPr lang="en-US" sz="1600">
                <a:latin typeface="Calibri" pitchFamily="34" charset="0"/>
              </a:rPr>
              <a:t>Centered Section heading</a:t>
            </a:r>
          </a:p>
        </p:txBody>
      </p:sp>
      <p:cxnSp>
        <p:nvCxnSpPr>
          <p:cNvPr id="14" name="Straight Arrow Connector 13"/>
          <p:cNvCxnSpPr/>
          <p:nvPr/>
        </p:nvCxnSpPr>
        <p:spPr>
          <a:xfrm rot="10800000" flipV="1">
            <a:off x="5257800" y="914400"/>
            <a:ext cx="8382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63563"/>
          </a:xfrm>
        </p:spPr>
        <p:txBody>
          <a:bodyPr rtlCol="0">
            <a:normAutofit fontScale="90000"/>
          </a:bodyPr>
          <a:lstStyle/>
          <a:p>
            <a:pPr fontAlgn="auto">
              <a:spcAft>
                <a:spcPts val="0"/>
              </a:spcAft>
              <a:defRPr/>
            </a:pPr>
            <a:r>
              <a:rPr lang="en-US" dirty="0" smtClean="0"/>
              <a:t>Introduction Page</a:t>
            </a:r>
            <a:endParaRPr lang="en-US" dirty="0"/>
          </a:p>
        </p:txBody>
      </p:sp>
      <p:graphicFrame>
        <p:nvGraphicFramePr>
          <p:cNvPr id="4100" name="Object 4"/>
          <p:cNvGraphicFramePr>
            <a:graphicFrameLocks noGrp="1" noChangeAspect="1"/>
          </p:cNvGraphicFramePr>
          <p:nvPr>
            <p:ph idx="1"/>
          </p:nvPr>
        </p:nvGraphicFramePr>
        <p:xfrm>
          <a:off x="1598613" y="831850"/>
          <a:ext cx="5929312" cy="7880350"/>
        </p:xfrm>
        <a:graphic>
          <a:graphicData uri="http://schemas.openxmlformats.org/presentationml/2006/ole">
            <p:oleObj spid="_x0000_s4100" name="Document" r:id="rId3" imgW="6085747" imgH="8089522" progId="">
              <p:embed/>
            </p:oleObj>
          </a:graphicData>
        </a:graphic>
      </p:graphicFrame>
      <p:sp>
        <p:nvSpPr>
          <p:cNvPr id="4102" name="TextBox 4"/>
          <p:cNvSpPr txBox="1">
            <a:spLocks noChangeArrowheads="1"/>
          </p:cNvSpPr>
          <p:nvPr/>
        </p:nvSpPr>
        <p:spPr bwMode="auto">
          <a:xfrm>
            <a:off x="838200" y="1066800"/>
            <a:ext cx="1524000" cy="338138"/>
          </a:xfrm>
          <a:prstGeom prst="rect">
            <a:avLst/>
          </a:prstGeom>
          <a:noFill/>
          <a:ln w="9525">
            <a:solidFill>
              <a:schemeClr val="accent1"/>
            </a:solidFill>
            <a:miter lim="800000"/>
            <a:headEnd/>
            <a:tailEnd/>
          </a:ln>
        </p:spPr>
        <p:txBody>
          <a:bodyPr>
            <a:spAutoFit/>
          </a:bodyPr>
          <a:lstStyle/>
          <a:p>
            <a:r>
              <a:rPr lang="en-US" sz="1600">
                <a:latin typeface="Calibri" pitchFamily="34" charset="0"/>
              </a:rPr>
              <a:t>Centered title</a:t>
            </a:r>
          </a:p>
        </p:txBody>
      </p:sp>
      <p:cxnSp>
        <p:nvCxnSpPr>
          <p:cNvPr id="7" name="Straight Arrow Connector 6"/>
          <p:cNvCxnSpPr>
            <a:stCxn id="4102" idx="3"/>
          </p:cNvCxnSpPr>
          <p:nvPr/>
        </p:nvCxnSpPr>
        <p:spPr>
          <a:xfrm flipV="1">
            <a:off x="2362200" y="1219200"/>
            <a:ext cx="457200" cy="174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04" name="TextBox 8"/>
          <p:cNvSpPr txBox="1">
            <a:spLocks noChangeArrowheads="1"/>
          </p:cNvSpPr>
          <p:nvPr/>
        </p:nvSpPr>
        <p:spPr bwMode="auto">
          <a:xfrm>
            <a:off x="228600" y="2743200"/>
            <a:ext cx="1231900" cy="923925"/>
          </a:xfrm>
          <a:prstGeom prst="rect">
            <a:avLst/>
          </a:prstGeom>
          <a:noFill/>
          <a:ln w="9525">
            <a:solidFill>
              <a:schemeClr val="accent1"/>
            </a:solidFill>
            <a:miter lim="800000"/>
            <a:headEnd/>
            <a:tailEnd/>
          </a:ln>
        </p:spPr>
        <p:txBody>
          <a:bodyPr wrap="none">
            <a:spAutoFit/>
          </a:bodyPr>
          <a:lstStyle/>
          <a:p>
            <a:r>
              <a:rPr lang="en-US">
                <a:latin typeface="Calibri" pitchFamily="34" charset="0"/>
              </a:rPr>
              <a:t>½ inch </a:t>
            </a:r>
          </a:p>
          <a:p>
            <a:r>
              <a:rPr lang="en-US">
                <a:latin typeface="Calibri" pitchFamily="34" charset="0"/>
              </a:rPr>
              <a:t>indented </a:t>
            </a:r>
          </a:p>
          <a:p>
            <a:r>
              <a:rPr lang="en-US">
                <a:latin typeface="Calibri" pitchFamily="34" charset="0"/>
              </a:rPr>
              <a:t>paragraphs</a:t>
            </a:r>
          </a:p>
        </p:txBody>
      </p:sp>
      <p:cxnSp>
        <p:nvCxnSpPr>
          <p:cNvPr id="11" name="Straight Arrow Connector 10"/>
          <p:cNvCxnSpPr/>
          <p:nvPr/>
        </p:nvCxnSpPr>
        <p:spPr>
          <a:xfrm flipV="1">
            <a:off x="457200" y="1981200"/>
            <a:ext cx="14478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381000" y="3733800"/>
            <a:ext cx="14478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07" name="TextBox 9"/>
          <p:cNvSpPr txBox="1">
            <a:spLocks noChangeArrowheads="1"/>
          </p:cNvSpPr>
          <p:nvPr/>
        </p:nvSpPr>
        <p:spPr bwMode="auto">
          <a:xfrm>
            <a:off x="7391400" y="2895600"/>
            <a:ext cx="1524000" cy="584200"/>
          </a:xfrm>
          <a:prstGeom prst="rect">
            <a:avLst/>
          </a:prstGeom>
          <a:noFill/>
          <a:ln w="9525">
            <a:solidFill>
              <a:schemeClr val="accent1"/>
            </a:solidFill>
            <a:miter lim="800000"/>
            <a:headEnd/>
            <a:tailEnd/>
          </a:ln>
        </p:spPr>
        <p:txBody>
          <a:bodyPr>
            <a:spAutoFit/>
          </a:bodyPr>
          <a:lstStyle/>
          <a:p>
            <a:r>
              <a:rPr lang="en-US" sz="1600">
                <a:latin typeface="Calibri" pitchFamily="34" charset="0"/>
              </a:rPr>
              <a:t>Two spaces after periods </a:t>
            </a:r>
          </a:p>
        </p:txBody>
      </p:sp>
      <p:cxnSp>
        <p:nvCxnSpPr>
          <p:cNvPr id="14" name="Straight Arrow Connector 13"/>
          <p:cNvCxnSpPr/>
          <p:nvPr/>
        </p:nvCxnSpPr>
        <p:spPr>
          <a:xfrm rot="10800000">
            <a:off x="7010400" y="2667000"/>
            <a:ext cx="3810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a:off x="7086600" y="3505200"/>
            <a:ext cx="3810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rtlCol="0">
            <a:normAutofit fontScale="90000"/>
          </a:bodyPr>
          <a:lstStyle/>
          <a:p>
            <a:pPr fontAlgn="auto">
              <a:spcAft>
                <a:spcPts val="0"/>
              </a:spcAft>
              <a:defRPr/>
            </a:pPr>
            <a:r>
              <a:rPr lang="en-US" dirty="0" smtClean="0"/>
              <a:t>Body of the Paper</a:t>
            </a:r>
            <a:endParaRPr lang="en-US" dirty="0"/>
          </a:p>
        </p:txBody>
      </p:sp>
      <p:graphicFrame>
        <p:nvGraphicFramePr>
          <p:cNvPr id="5124" name="Object 4"/>
          <p:cNvGraphicFramePr>
            <a:graphicFrameLocks noGrp="1" noChangeAspect="1"/>
          </p:cNvGraphicFramePr>
          <p:nvPr>
            <p:ph idx="1"/>
          </p:nvPr>
        </p:nvGraphicFramePr>
        <p:xfrm>
          <a:off x="1536700" y="914400"/>
          <a:ext cx="5826125" cy="7756525"/>
        </p:xfrm>
        <a:graphic>
          <a:graphicData uri="http://schemas.openxmlformats.org/presentationml/2006/ole">
            <p:oleObj spid="_x0000_s5124" name="Document" r:id="rId3" imgW="6085747" imgH="8103946" progId="">
              <p:embed/>
            </p:oleObj>
          </a:graphicData>
        </a:graphic>
      </p:graphicFrame>
      <p:sp>
        <p:nvSpPr>
          <p:cNvPr id="5126" name="TextBox 4"/>
          <p:cNvSpPr txBox="1">
            <a:spLocks noChangeArrowheads="1"/>
          </p:cNvSpPr>
          <p:nvPr/>
        </p:nvSpPr>
        <p:spPr bwMode="auto">
          <a:xfrm>
            <a:off x="6172200" y="1143000"/>
            <a:ext cx="2452688" cy="338138"/>
          </a:xfrm>
          <a:prstGeom prst="rect">
            <a:avLst/>
          </a:prstGeom>
          <a:noFill/>
          <a:ln w="9525">
            <a:solidFill>
              <a:schemeClr val="accent1"/>
            </a:solidFill>
            <a:miter lim="800000"/>
            <a:headEnd/>
            <a:tailEnd/>
          </a:ln>
        </p:spPr>
        <p:txBody>
          <a:bodyPr wrap="none">
            <a:spAutoFit/>
          </a:bodyPr>
          <a:lstStyle/>
          <a:p>
            <a:r>
              <a:rPr lang="en-US" sz="1600">
                <a:latin typeface="Calibri" pitchFamily="34" charset="0"/>
              </a:rPr>
              <a:t>Centered </a:t>
            </a:r>
            <a:r>
              <a:rPr lang="en-US" sz="1600" b="1">
                <a:latin typeface="Calibri" pitchFamily="34" charset="0"/>
              </a:rPr>
              <a:t>bold </a:t>
            </a:r>
            <a:r>
              <a:rPr lang="en-US" sz="1600">
                <a:latin typeface="Calibri" pitchFamily="34" charset="0"/>
              </a:rPr>
              <a:t> section title</a:t>
            </a:r>
          </a:p>
        </p:txBody>
      </p:sp>
      <p:cxnSp>
        <p:nvCxnSpPr>
          <p:cNvPr id="7" name="Straight Arrow Connector 6"/>
          <p:cNvCxnSpPr>
            <a:stCxn id="5126" idx="1"/>
          </p:cNvCxnSpPr>
          <p:nvPr/>
        </p:nvCxnSpPr>
        <p:spPr>
          <a:xfrm rot="10800000">
            <a:off x="5334000" y="1295400"/>
            <a:ext cx="838200" cy="174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128" name="TextBox 12"/>
          <p:cNvSpPr txBox="1">
            <a:spLocks noChangeArrowheads="1"/>
          </p:cNvSpPr>
          <p:nvPr/>
        </p:nvSpPr>
        <p:spPr bwMode="auto">
          <a:xfrm>
            <a:off x="0" y="914400"/>
            <a:ext cx="1497013" cy="584200"/>
          </a:xfrm>
          <a:prstGeom prst="rect">
            <a:avLst/>
          </a:prstGeom>
          <a:noFill/>
          <a:ln w="9525">
            <a:solidFill>
              <a:schemeClr val="accent1"/>
            </a:solidFill>
            <a:miter lim="800000"/>
            <a:headEnd/>
            <a:tailEnd/>
          </a:ln>
        </p:spPr>
        <p:txBody>
          <a:bodyPr wrap="none">
            <a:spAutoFit/>
          </a:bodyPr>
          <a:lstStyle/>
          <a:p>
            <a:r>
              <a:rPr lang="en-US" sz="1600">
                <a:latin typeface="Calibri" pitchFamily="34" charset="0"/>
              </a:rPr>
              <a:t>Left registered </a:t>
            </a:r>
          </a:p>
          <a:p>
            <a:r>
              <a:rPr lang="en-US" sz="1600">
                <a:latin typeface="Calibri" pitchFamily="34" charset="0"/>
              </a:rPr>
              <a:t>bold subsection</a:t>
            </a:r>
          </a:p>
        </p:txBody>
      </p:sp>
      <p:cxnSp>
        <p:nvCxnSpPr>
          <p:cNvPr id="15" name="Straight Arrow Connector 14"/>
          <p:cNvCxnSpPr/>
          <p:nvPr/>
        </p:nvCxnSpPr>
        <p:spPr>
          <a:xfrm>
            <a:off x="990600" y="1524000"/>
            <a:ext cx="4572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rtlCol="0">
            <a:normAutofit fontScale="90000"/>
          </a:bodyPr>
          <a:lstStyle/>
          <a:p>
            <a:pPr fontAlgn="auto">
              <a:spcAft>
                <a:spcPts val="0"/>
              </a:spcAft>
              <a:defRPr/>
            </a:pPr>
            <a:r>
              <a:rPr lang="en-US" dirty="0" smtClean="0"/>
              <a:t>Writing as a Process</a:t>
            </a:r>
            <a:br>
              <a:rPr lang="en-US" dirty="0" smtClean="0"/>
            </a:br>
            <a:r>
              <a:rPr lang="en-US" dirty="0" smtClean="0"/>
              <a:t>Types of Writers: The Big Four</a:t>
            </a:r>
            <a:endParaRPr lang="en-US" dirty="0"/>
          </a:p>
        </p:txBody>
      </p:sp>
      <p:sp>
        <p:nvSpPr>
          <p:cNvPr id="3" name="Content Placeholder 2"/>
          <p:cNvSpPr>
            <a:spLocks noGrp="1"/>
          </p:cNvSpPr>
          <p:nvPr>
            <p:ph idx="1"/>
          </p:nvPr>
        </p:nvSpPr>
        <p:spPr>
          <a:xfrm>
            <a:off x="304800" y="1600200"/>
            <a:ext cx="8382000" cy="4800600"/>
          </a:xfrm>
        </p:spPr>
        <p:txBody>
          <a:bodyPr/>
          <a:lstStyle/>
          <a:p>
            <a:r>
              <a:rPr lang="en-US" sz="4000" smtClean="0"/>
              <a:t>The Diver</a:t>
            </a:r>
          </a:p>
          <a:p>
            <a:r>
              <a:rPr lang="en-US" sz="4000" smtClean="0"/>
              <a:t>The Patchworker</a:t>
            </a:r>
          </a:p>
          <a:p>
            <a:r>
              <a:rPr lang="en-US" sz="4000" smtClean="0"/>
              <a:t>The Grand Planner</a:t>
            </a:r>
          </a:p>
          <a:p>
            <a:r>
              <a:rPr lang="en-US" sz="4000" smtClean="0"/>
              <a:t>The Architect</a:t>
            </a:r>
          </a:p>
          <a:p>
            <a:pPr>
              <a:buFont typeface="Arial" charset="0"/>
              <a:buNone/>
            </a:pPr>
            <a:endParaRPr lang="en-GB" smtClean="0"/>
          </a:p>
          <a:p>
            <a:pPr>
              <a:buFont typeface="Arial" charset="0"/>
              <a:buNone/>
            </a:pPr>
            <a:endParaRPr lang="en-GB" smtClean="0"/>
          </a:p>
          <a:p>
            <a:pPr>
              <a:buFont typeface="Arial" charset="0"/>
              <a:buNone/>
            </a:pPr>
            <a:r>
              <a:rPr lang="en-GB" smtClean="0"/>
              <a:t>(Creme &amp; Lea, p.78)</a:t>
            </a: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457200" y="0"/>
            <a:ext cx="8229600" cy="1143000"/>
          </a:xfrm>
        </p:spPr>
        <p:txBody>
          <a:bodyPr/>
          <a:lstStyle/>
          <a:p>
            <a:r>
              <a:rPr lang="en-US" smtClean="0"/>
              <a:t>Examples of In-text Citation</a:t>
            </a:r>
          </a:p>
        </p:txBody>
      </p:sp>
      <p:sp>
        <p:nvSpPr>
          <p:cNvPr id="3" name="Content Placeholder 2"/>
          <p:cNvSpPr>
            <a:spLocks noGrp="1"/>
          </p:cNvSpPr>
          <p:nvPr>
            <p:ph idx="1"/>
          </p:nvPr>
        </p:nvSpPr>
        <p:spPr>
          <a:xfrm>
            <a:off x="457200" y="914400"/>
            <a:ext cx="8229600" cy="5211763"/>
          </a:xfrm>
        </p:spPr>
        <p:txBody>
          <a:bodyPr rtlCol="0">
            <a:normAutofit lnSpcReduction="10000"/>
          </a:bodyPr>
          <a:lstStyle/>
          <a:p>
            <a:pPr marL="0" indent="0" fontAlgn="auto">
              <a:spcAft>
                <a:spcPts val="0"/>
              </a:spcAft>
              <a:buFont typeface="Arial" pitchFamily="34" charset="0"/>
              <a:buNone/>
              <a:defRPr/>
            </a:pPr>
            <a:r>
              <a:rPr lang="en-US" sz="1800" dirty="0" smtClean="0">
                <a:latin typeface="Times New Roman" pitchFamily="18" charset="0"/>
                <a:cs typeface="Times New Roman" pitchFamily="18" charset="0"/>
              </a:rPr>
              <a:t>A similar failure situation is described in </a:t>
            </a:r>
            <a:r>
              <a:rPr lang="en-US" sz="1800" i="1" dirty="0" smtClean="0">
                <a:latin typeface="Times New Roman" pitchFamily="18" charset="0"/>
                <a:cs typeface="Times New Roman" pitchFamily="18" charset="0"/>
              </a:rPr>
              <a:t>Learning a New Land </a:t>
            </a:r>
            <a:r>
              <a:rPr lang="en-US" sz="1800" dirty="0"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Suárez</a:t>
            </a:r>
            <a:r>
              <a:rPr lang="en-US" sz="1800" dirty="0" smtClean="0">
                <a:latin typeface="Times New Roman" pitchFamily="18" charset="0"/>
                <a:cs typeface="Times New Roman" pitchFamily="18" charset="0"/>
              </a:rPr>
              <a:t>-Orozco, C., </a:t>
            </a:r>
            <a:r>
              <a:rPr lang="en-US" sz="1800" dirty="0" err="1" smtClean="0">
                <a:latin typeface="Times New Roman" pitchFamily="18" charset="0"/>
                <a:cs typeface="Times New Roman" pitchFamily="18" charset="0"/>
              </a:rPr>
              <a:t>Suárez</a:t>
            </a:r>
            <a:r>
              <a:rPr lang="en-US" sz="1800" dirty="0" smtClean="0">
                <a:latin typeface="Times New Roman" pitchFamily="18" charset="0"/>
                <a:cs typeface="Times New Roman" pitchFamily="18" charset="0"/>
              </a:rPr>
              <a:t>-Orozco, M., &amp; </a:t>
            </a:r>
            <a:r>
              <a:rPr lang="en-US" sz="1800" dirty="0" err="1" smtClean="0">
                <a:latin typeface="Times New Roman" pitchFamily="18" charset="0"/>
                <a:cs typeface="Times New Roman" pitchFamily="18" charset="0"/>
              </a:rPr>
              <a:t>Todorova</a:t>
            </a:r>
            <a:r>
              <a:rPr lang="en-US" sz="1800" dirty="0" smtClean="0">
                <a:latin typeface="Times New Roman" pitchFamily="18" charset="0"/>
                <a:cs typeface="Times New Roman" pitchFamily="18" charset="0"/>
              </a:rPr>
              <a:t>, 2010)</a:t>
            </a:r>
            <a:r>
              <a:rPr lang="en-US" sz="1800" i="1"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  In the following quote, the author is referring to transitioning ELLs into English only classrooms too soon: “… without appropriate academic support, students often floundered, finding that their English reading and writing skills were simply not strong enough to succeed.” (p.170).</a:t>
            </a:r>
          </a:p>
          <a:p>
            <a:pPr marL="0" indent="0" fontAlgn="auto">
              <a:spcAft>
                <a:spcPts val="0"/>
              </a:spcAft>
              <a:buFont typeface="Arial" pitchFamily="34" charset="0"/>
              <a:buNone/>
              <a:defRPr/>
            </a:pPr>
            <a:endParaRPr lang="en-US" sz="1800" dirty="0" smtClean="0">
              <a:latin typeface="Times New Roman" pitchFamily="18" charset="0"/>
              <a:cs typeface="Times New Roman" pitchFamily="18" charset="0"/>
            </a:endParaRPr>
          </a:p>
          <a:p>
            <a:pPr marL="0" indent="0" fontAlgn="auto">
              <a:spcAft>
                <a:spcPts val="0"/>
              </a:spcAft>
              <a:buFont typeface="Arial" pitchFamily="34" charset="0"/>
              <a:buNone/>
              <a:defRPr/>
            </a:pPr>
            <a:r>
              <a:rPr lang="en-US" sz="1800" dirty="0" smtClean="0">
                <a:latin typeface="Times New Roman" pitchFamily="18" charset="0"/>
                <a:cs typeface="Times New Roman" pitchFamily="18" charset="0"/>
              </a:rPr>
              <a:t>A theory attributed to</a:t>
            </a:r>
            <a:r>
              <a:rPr lang="en-US" sz="1800" b="1"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Krashen</a:t>
            </a:r>
            <a:r>
              <a:rPr lang="en-US" sz="1800" dirty="0" smtClean="0">
                <a:latin typeface="Times New Roman" pitchFamily="18" charset="0"/>
                <a:cs typeface="Times New Roman" pitchFamily="18" charset="0"/>
              </a:rPr>
              <a:t> (as cited in Mitchell, &amp; Myles, 2004) posits that language acquisition is:</a:t>
            </a:r>
          </a:p>
          <a:p>
            <a:pPr fontAlgn="auto">
              <a:spcAft>
                <a:spcPts val="0"/>
              </a:spcAft>
              <a:buFont typeface="Arial" pitchFamily="34" charset="0"/>
              <a:buNone/>
              <a:defRPr/>
            </a:pPr>
            <a:r>
              <a:rPr lang="en-US" sz="1800" dirty="0" smtClean="0">
                <a:latin typeface="Times New Roman" pitchFamily="18" charset="0"/>
                <a:cs typeface="Times New Roman" pitchFamily="18" charset="0"/>
              </a:rPr>
              <a:t>       …the result of natural interaction with the language via meaningful communication, which sets in motion developmental processes akin to those outlined in first language acquisition, and that learning is the result of classroom experience, in which the learner is made to focus on form and to learn about the linguistic rules of the target language. (p.45)</a:t>
            </a:r>
          </a:p>
          <a:p>
            <a:pPr fontAlgn="auto">
              <a:spcAft>
                <a:spcPts val="0"/>
              </a:spcAft>
              <a:buFont typeface="Arial" pitchFamily="34" charset="0"/>
              <a:buNone/>
              <a:defRPr/>
            </a:pPr>
            <a:r>
              <a:rPr lang="en-US" sz="1800" dirty="0" smtClean="0"/>
              <a:t>Since people immersed in a new language’s culture spend much more time in a …</a:t>
            </a:r>
          </a:p>
          <a:p>
            <a:pPr fontAlgn="auto">
              <a:spcAft>
                <a:spcPts val="0"/>
              </a:spcAft>
              <a:buFont typeface="Arial" pitchFamily="34" charset="0"/>
              <a:buNone/>
              <a:defRPr/>
            </a:pPr>
            <a:endParaRPr lang="en-US" sz="1800" dirty="0" smtClean="0">
              <a:latin typeface="Times New Roman" pitchFamily="18" charset="0"/>
              <a:cs typeface="Times New Roman" pitchFamily="18" charset="0"/>
            </a:endParaRPr>
          </a:p>
          <a:p>
            <a:pPr marL="0" indent="0" fontAlgn="auto">
              <a:spcAft>
                <a:spcPts val="0"/>
              </a:spcAft>
              <a:buFont typeface="Arial" pitchFamily="34" charset="0"/>
              <a:buNone/>
              <a:defRPr/>
            </a:pPr>
            <a:r>
              <a:rPr lang="en-US" sz="1800" dirty="0" smtClean="0">
                <a:latin typeface="Times New Roman" pitchFamily="18" charset="0"/>
                <a:cs typeface="Times New Roman" pitchFamily="18" charset="0"/>
              </a:rPr>
              <a:t>Gardner’s multiple intelligences refer to intelligence as existing in “eight independent dimensions of overall intelligence… these intelligences include linguistic, logical-mathematical, spatial, bodily kinesthetic, musical, interpersonal, intrapersonal, and naturalist” (as cited in Huerta, 2009, pp. 174-175).</a:t>
            </a:r>
          </a:p>
          <a:p>
            <a:pPr marL="0" indent="0" fontAlgn="auto">
              <a:spcAft>
                <a:spcPts val="0"/>
              </a:spcAft>
              <a:buFont typeface="Arial" pitchFamily="34" charset="0"/>
              <a:buNone/>
              <a:defRPr/>
            </a:pP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rtlCol="0">
            <a:normAutofit fontScale="90000"/>
          </a:bodyPr>
          <a:lstStyle/>
          <a:p>
            <a:pPr fontAlgn="auto">
              <a:spcAft>
                <a:spcPts val="0"/>
              </a:spcAft>
              <a:defRPr/>
            </a:pPr>
            <a:r>
              <a:rPr lang="en-US" dirty="0" smtClean="0"/>
              <a:t>Example of a Reference page</a:t>
            </a:r>
            <a:endParaRPr lang="en-US" dirty="0"/>
          </a:p>
        </p:txBody>
      </p:sp>
      <p:graphicFrame>
        <p:nvGraphicFramePr>
          <p:cNvPr id="1029" name="Object 5"/>
          <p:cNvGraphicFramePr>
            <a:graphicFrameLocks noChangeAspect="1"/>
          </p:cNvGraphicFramePr>
          <p:nvPr/>
        </p:nvGraphicFramePr>
        <p:xfrm>
          <a:off x="1828800" y="963613"/>
          <a:ext cx="5635625" cy="5853112"/>
        </p:xfrm>
        <a:graphic>
          <a:graphicData uri="http://schemas.openxmlformats.org/presentationml/2006/ole">
            <p:oleObj spid="_x0000_s1029" name="Document" r:id="rId3" imgW="6095106" imgH="6354198" progId="">
              <p:embed/>
            </p:oleObj>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457200" y="0"/>
            <a:ext cx="8229600" cy="868363"/>
          </a:xfrm>
        </p:spPr>
        <p:txBody>
          <a:bodyPr/>
          <a:lstStyle/>
          <a:p>
            <a:r>
              <a:rPr lang="en-US" smtClean="0"/>
              <a:t>Helpful Research Web Sites</a:t>
            </a:r>
          </a:p>
        </p:txBody>
      </p:sp>
      <p:sp>
        <p:nvSpPr>
          <p:cNvPr id="50178" name="Content Placeholder 2"/>
          <p:cNvSpPr>
            <a:spLocks noGrp="1"/>
          </p:cNvSpPr>
          <p:nvPr>
            <p:ph idx="1"/>
          </p:nvPr>
        </p:nvSpPr>
        <p:spPr>
          <a:xfrm>
            <a:off x="228600" y="685800"/>
            <a:ext cx="8763000" cy="5943600"/>
          </a:xfrm>
        </p:spPr>
        <p:txBody>
          <a:bodyPr/>
          <a:lstStyle/>
          <a:p>
            <a:r>
              <a:rPr lang="en-US" sz="2000" smtClean="0"/>
              <a:t>List of Internet Research Links: 	</a:t>
            </a:r>
            <a:r>
              <a:rPr lang="en-US" sz="2000" smtClean="0">
                <a:hlinkClick r:id="rId2"/>
              </a:rPr>
              <a:t>http://commfaculty.fullerton.edu/jreinard/internet.htm</a:t>
            </a:r>
            <a:endParaRPr lang="en-US" sz="2000" smtClean="0"/>
          </a:p>
          <a:p>
            <a:r>
              <a:rPr lang="en-US" sz="2000" smtClean="0"/>
              <a:t>Washing ton State Library: </a:t>
            </a:r>
            <a:r>
              <a:rPr lang="en-US" sz="2000" smtClean="0">
                <a:hlinkClick r:id="rId3"/>
              </a:rPr>
              <a:t>http://www.sos.wa.gov/library/catalog.aspx</a:t>
            </a:r>
            <a:endParaRPr lang="en-US" sz="2000" smtClean="0"/>
          </a:p>
          <a:p>
            <a:r>
              <a:rPr lang="en-US" sz="2000" smtClean="0"/>
              <a:t>Timberland Regional Library: </a:t>
            </a:r>
            <a:r>
              <a:rPr lang="en-US" sz="2000" smtClean="0">
                <a:hlinkClick r:id="rId4"/>
              </a:rPr>
              <a:t>http://www.trl.org/Pages/default.aspx</a:t>
            </a:r>
            <a:endParaRPr lang="en-US" sz="2000" smtClean="0"/>
          </a:p>
          <a:p>
            <a:r>
              <a:rPr lang="en-US" sz="2000" smtClean="0"/>
              <a:t>The Kheel Center for Labor‑Management Documentation &amp; 	Archives  </a:t>
            </a:r>
            <a:r>
              <a:rPr lang="en-US" sz="2000" u="sng" smtClean="0">
                <a:hlinkClick r:id="rId5"/>
              </a:rPr>
              <a:t>http://www.ilr.cornell.edu/library/kheel/</a:t>
            </a:r>
            <a:endParaRPr lang="en-US" sz="2000" smtClean="0"/>
          </a:p>
          <a:p>
            <a:r>
              <a:rPr lang="en-US" sz="2000" smtClean="0"/>
              <a:t>Perseus Project </a:t>
            </a:r>
            <a:r>
              <a:rPr lang="en-US" sz="2000" u="sng" smtClean="0">
                <a:hlinkClick r:id="rId6"/>
              </a:rPr>
              <a:t>http://www.perseus.tufts.edu/hopper/collections</a:t>
            </a:r>
            <a:endParaRPr lang="en-US" sz="2000" smtClean="0"/>
          </a:p>
          <a:p>
            <a:r>
              <a:rPr lang="en-US" sz="2000" smtClean="0"/>
              <a:t>International Institute of Social History </a:t>
            </a:r>
            <a:r>
              <a:rPr lang="en-US" sz="2000" u="sng" smtClean="0">
                <a:hlinkClick r:id="rId7"/>
              </a:rPr>
              <a:t>http://www.iisg.nl</a:t>
            </a:r>
            <a:endParaRPr lang="en-US" sz="2000" smtClean="0"/>
          </a:p>
          <a:p>
            <a:r>
              <a:rPr lang="en-US" sz="2000" smtClean="0"/>
              <a:t>NYPL Digital Library Collection </a:t>
            </a:r>
            <a:r>
              <a:rPr lang="en-US" sz="2000" u="sng" smtClean="0">
                <a:hlinkClick r:id="rId8"/>
              </a:rPr>
              <a:t>http://digital.nypl.org/</a:t>
            </a:r>
            <a:endParaRPr lang="en-US" sz="2000" smtClean="0"/>
          </a:p>
          <a:p>
            <a:r>
              <a:rPr lang="en-US" sz="2000" smtClean="0"/>
              <a:t>Schaumberg Center for Research in Black Culture 	</a:t>
            </a:r>
            <a:r>
              <a:rPr lang="en-US" sz="2000" u="sng" smtClean="0">
                <a:hlinkClick r:id="rId9"/>
              </a:rPr>
              <a:t>http://www.nypl.org/research/sc/sc.html</a:t>
            </a:r>
            <a:endParaRPr lang="en-US" sz="2000" smtClean="0"/>
          </a:p>
          <a:p>
            <a:r>
              <a:rPr lang="en-US" sz="2000" smtClean="0"/>
              <a:t>American Memory </a:t>
            </a:r>
            <a:r>
              <a:rPr lang="en-US" sz="2000" u="sng" smtClean="0">
                <a:hlinkClick r:id="rId10"/>
              </a:rPr>
              <a:t>http://memory.loc.gov</a:t>
            </a:r>
            <a:endParaRPr lang="en-US" sz="2000" smtClean="0"/>
          </a:p>
          <a:p>
            <a:r>
              <a:rPr lang="en-US" sz="2000" smtClean="0"/>
              <a:t>Daniel J. Evans Library (TESC Library) </a:t>
            </a:r>
            <a:r>
              <a:rPr lang="en-US" sz="2000" u="sng" smtClean="0">
                <a:hlinkClick r:id="rId11"/>
              </a:rPr>
              <a:t>http://library.evergreen.edu/</a:t>
            </a:r>
            <a:endParaRPr lang="en-US" sz="2000" smtClean="0"/>
          </a:p>
          <a:p>
            <a:pPr>
              <a:buFont typeface="Arial" charset="0"/>
              <a:buNone/>
            </a:pPr>
            <a:endParaRPr lang="en-US" sz="2000" smtClean="0"/>
          </a:p>
          <a:p>
            <a:pPr>
              <a:buFont typeface="Arial" charset="0"/>
              <a:buNone/>
            </a:pPr>
            <a:endParaRPr lang="en-US" smtClean="0"/>
          </a:p>
          <a:p>
            <a:pPr>
              <a:buFont typeface="Arial" charset="0"/>
              <a:buNone/>
            </a:pPr>
            <a:endParaRPr 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r>
              <a:rPr lang="en-US" smtClean="0"/>
              <a:t>Helpful Writing Resources</a:t>
            </a:r>
          </a:p>
        </p:txBody>
      </p:sp>
      <p:sp>
        <p:nvSpPr>
          <p:cNvPr id="51202" name="Content Placeholder 2"/>
          <p:cNvSpPr>
            <a:spLocks noGrp="1"/>
          </p:cNvSpPr>
          <p:nvPr>
            <p:ph idx="1"/>
          </p:nvPr>
        </p:nvSpPr>
        <p:spPr/>
        <p:txBody>
          <a:bodyPr/>
          <a:lstStyle/>
          <a:p>
            <a:r>
              <a:rPr lang="en-US" smtClean="0"/>
              <a:t>TESC Writing Center: </a:t>
            </a:r>
            <a:r>
              <a:rPr lang="en-US" u="sng" smtClean="0">
                <a:hlinkClick r:id="rId2"/>
              </a:rPr>
              <a:t>http://www.evergreen.edu/writingcenter/</a:t>
            </a:r>
            <a:endParaRPr lang="en-US" smtClean="0"/>
          </a:p>
          <a:p>
            <a:pPr>
              <a:buFont typeface="Arial" charset="0"/>
              <a:buNone/>
            </a:pPr>
            <a:endParaRPr lang="en-US" smtClean="0"/>
          </a:p>
          <a:p>
            <a:r>
              <a:rPr lang="en-US" sz="2800" smtClean="0"/>
              <a:t>TESC Library Prepared Research Writing Resource: </a:t>
            </a:r>
            <a:r>
              <a:rPr lang="en-US" sz="1700" u="sng" smtClean="0">
                <a:hlinkClick r:id="rId3"/>
              </a:rPr>
              <a:t>http://academic.evergreen.edu/curricular/stilllooking/reference/gettingstarted.htm</a:t>
            </a:r>
            <a:endParaRPr lang="en-US" sz="1700" u="sng" smtClean="0"/>
          </a:p>
          <a:p>
            <a:pPr>
              <a:buFont typeface="Arial" charset="0"/>
              <a:buNone/>
            </a:pPr>
            <a:endParaRPr lang="en-US" smtClean="0">
              <a:hlinkClick r:id="rId4"/>
            </a:endParaRPr>
          </a:p>
          <a:p>
            <a:r>
              <a:rPr lang="en-US" smtClean="0"/>
              <a:t>The Owl At Purdue: </a:t>
            </a:r>
            <a:r>
              <a:rPr lang="en-US" smtClean="0">
                <a:hlinkClick r:id="rId5"/>
              </a:rPr>
              <a:t>http://owl.english.purdue.edu/owl/</a:t>
            </a:r>
            <a:endParaRPr lang="en-US" smtClean="0">
              <a:hlinkClick r:id="rId4"/>
            </a:endParaRPr>
          </a:p>
          <a:p>
            <a:pPr>
              <a:buFont typeface="Arial" charset="0"/>
              <a:buNone/>
            </a:pPr>
            <a:endParaRPr lang="en-US" smtClean="0">
              <a:hlinkClick r:id="rId4"/>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lstStyle/>
          <a:p>
            <a:r>
              <a:rPr lang="en-US" smtClean="0"/>
              <a:t>Visiting the Writing Center</a:t>
            </a:r>
          </a:p>
        </p:txBody>
      </p:sp>
      <p:sp>
        <p:nvSpPr>
          <p:cNvPr id="3" name="Content Placeholder 2"/>
          <p:cNvSpPr>
            <a:spLocks noGrp="1"/>
          </p:cNvSpPr>
          <p:nvPr>
            <p:ph idx="1"/>
          </p:nvPr>
        </p:nvSpPr>
        <p:spPr>
          <a:xfrm>
            <a:off x="457200" y="1143000"/>
            <a:ext cx="8229600" cy="4983163"/>
          </a:xfrm>
        </p:spPr>
        <p:txBody>
          <a:bodyPr rtlCol="0">
            <a:normAutofit/>
          </a:bodyPr>
          <a:lstStyle/>
          <a:p>
            <a:pPr fontAlgn="auto">
              <a:spcAft>
                <a:spcPts val="0"/>
              </a:spcAft>
              <a:buFont typeface="Arial" pitchFamily="34" charset="0"/>
              <a:buChar char="•"/>
              <a:defRPr/>
            </a:pPr>
            <a:r>
              <a:rPr lang="en-US" dirty="0" smtClean="0"/>
              <a:t>Visit the Writing Center in Person</a:t>
            </a:r>
          </a:p>
          <a:p>
            <a:pPr lvl="1" fontAlgn="auto">
              <a:spcAft>
                <a:spcPts val="0"/>
              </a:spcAft>
              <a:buFont typeface="Arial" pitchFamily="34" charset="0"/>
              <a:buChar char="–"/>
              <a:defRPr/>
            </a:pPr>
            <a:r>
              <a:rPr lang="en-US" dirty="0" smtClean="0"/>
              <a:t>It is best to make an appointment </a:t>
            </a:r>
          </a:p>
          <a:p>
            <a:pPr lvl="1" fontAlgn="auto">
              <a:spcAft>
                <a:spcPts val="0"/>
              </a:spcAft>
              <a:buFont typeface="Arial" pitchFamily="34" charset="0"/>
              <a:buChar char="–"/>
              <a:defRPr/>
            </a:pPr>
            <a:r>
              <a:rPr lang="en-US" dirty="0" smtClean="0"/>
              <a:t>Drop ins are welcome</a:t>
            </a:r>
          </a:p>
          <a:p>
            <a:pPr marL="346075" lvl="1" indent="-346075" fontAlgn="auto">
              <a:spcAft>
                <a:spcPts val="0"/>
              </a:spcAft>
              <a:buFont typeface="Arial" pitchFamily="34" charset="0"/>
              <a:buChar char="•"/>
              <a:defRPr/>
            </a:pPr>
            <a:r>
              <a:rPr lang="en-US" dirty="0" smtClean="0"/>
              <a:t>Come in for a meet and greet before you need help</a:t>
            </a:r>
          </a:p>
          <a:p>
            <a:pPr marL="346075" lvl="1" indent="-346075" fontAlgn="auto">
              <a:spcAft>
                <a:spcPts val="0"/>
              </a:spcAft>
              <a:buFont typeface="Arial" pitchFamily="34" charset="0"/>
              <a:buChar char="•"/>
              <a:defRPr/>
            </a:pPr>
            <a:r>
              <a:rPr lang="en-US" dirty="0" smtClean="0"/>
              <a:t>Develop a working relationship with one tutor</a:t>
            </a:r>
          </a:p>
          <a:p>
            <a:pPr marL="346075" lvl="1" indent="-346075" fontAlgn="auto">
              <a:spcAft>
                <a:spcPts val="0"/>
              </a:spcAft>
              <a:buFont typeface="Arial" pitchFamily="34" charset="0"/>
              <a:buNone/>
              <a:defRPr/>
            </a:pPr>
            <a:endParaRPr lang="en-US" dirty="0" smtClean="0"/>
          </a:p>
          <a:p>
            <a:pPr marL="346075" lvl="1" indent="-346075" fontAlgn="auto">
              <a:spcAft>
                <a:spcPts val="0"/>
              </a:spcAft>
              <a:buFont typeface="Arial" pitchFamily="34" charset="0"/>
              <a:buChar char="•"/>
              <a:defRPr/>
            </a:pPr>
            <a:endParaRPr lang="en-US"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r>
              <a:rPr lang="en-US" smtClean="0"/>
              <a:t>Visiting the Writing Center </a:t>
            </a:r>
          </a:p>
        </p:txBody>
      </p:sp>
      <p:sp>
        <p:nvSpPr>
          <p:cNvPr id="3" name="Content Placeholder 2"/>
          <p:cNvSpPr>
            <a:spLocks noGrp="1"/>
          </p:cNvSpPr>
          <p:nvPr>
            <p:ph idx="1"/>
          </p:nvPr>
        </p:nvSpPr>
        <p:spPr>
          <a:xfrm>
            <a:off x="457200" y="1295400"/>
            <a:ext cx="8229600" cy="5105400"/>
          </a:xfrm>
        </p:spPr>
        <p:txBody>
          <a:bodyPr rtlCol="0">
            <a:normAutofit fontScale="85000" lnSpcReduction="20000"/>
          </a:bodyPr>
          <a:lstStyle/>
          <a:p>
            <a:pPr marL="0" indent="0" fontAlgn="auto">
              <a:spcAft>
                <a:spcPts val="0"/>
              </a:spcAft>
              <a:buFont typeface="Arial" pitchFamily="34" charset="0"/>
              <a:buNone/>
              <a:defRPr/>
            </a:pPr>
            <a:r>
              <a:rPr lang="en-US" b="1" dirty="0" smtClean="0"/>
              <a:t>HOW </a:t>
            </a:r>
            <a:r>
              <a:rPr lang="en-US" b="1" dirty="0"/>
              <a:t>TO SEND THE WRITING CENTER A PIECE OF WRITING FOR TUTOR FEEDBACK:</a:t>
            </a:r>
            <a:endParaRPr lang="en-US" dirty="0"/>
          </a:p>
          <a:p>
            <a:pPr marL="0" indent="0" fontAlgn="auto">
              <a:spcAft>
                <a:spcPts val="0"/>
              </a:spcAft>
              <a:buFont typeface="Arial" pitchFamily="34" charset="0"/>
              <a:buNone/>
              <a:defRPr/>
            </a:pPr>
            <a:r>
              <a:rPr lang="en-US" sz="1800" dirty="0"/>
              <a:t> </a:t>
            </a:r>
          </a:p>
          <a:p>
            <a:pPr fontAlgn="auto">
              <a:spcAft>
                <a:spcPts val="0"/>
              </a:spcAft>
              <a:buFont typeface="Arial" pitchFamily="34" charset="0"/>
              <a:buChar char="•"/>
              <a:defRPr/>
            </a:pPr>
            <a:r>
              <a:rPr lang="en-US" dirty="0"/>
              <a:t>1.  Send the material to </a:t>
            </a:r>
            <a:r>
              <a:rPr lang="en-US" u="sng" dirty="0">
                <a:hlinkClick r:id="rId2"/>
              </a:rPr>
              <a:t>evergreenowl@gmail.com</a:t>
            </a:r>
            <a:r>
              <a:rPr lang="en-US" dirty="0" smtClean="0"/>
              <a:t>.</a:t>
            </a:r>
          </a:p>
          <a:p>
            <a:pPr marL="0" indent="0" fontAlgn="auto">
              <a:spcAft>
                <a:spcPts val="0"/>
              </a:spcAft>
              <a:buFont typeface="Arial" pitchFamily="34" charset="0"/>
              <a:buNone/>
              <a:defRPr/>
            </a:pPr>
            <a:endParaRPr lang="en-US" sz="2000" dirty="0"/>
          </a:p>
          <a:p>
            <a:pPr fontAlgn="auto">
              <a:spcAft>
                <a:spcPts val="0"/>
              </a:spcAft>
              <a:buFont typeface="Arial" pitchFamily="34" charset="0"/>
              <a:buChar char="•"/>
              <a:defRPr/>
            </a:pPr>
            <a:r>
              <a:rPr lang="en-US" dirty="0"/>
              <a:t>2. </a:t>
            </a:r>
            <a:r>
              <a:rPr lang="en-US" sz="4000" dirty="0">
                <a:solidFill>
                  <a:srgbClr val="FF0000"/>
                </a:solidFill>
              </a:rPr>
              <a:t> Be sure you have filled out an Author’s Note and have in or attached it to the email. </a:t>
            </a:r>
            <a:r>
              <a:rPr lang="en-US" dirty="0"/>
              <a:t>You can </a:t>
            </a:r>
            <a:r>
              <a:rPr lang="en-US" dirty="0" smtClean="0"/>
              <a:t>find an Author’s Note </a:t>
            </a:r>
            <a:r>
              <a:rPr lang="en-US" dirty="0"/>
              <a:t>on the front page of The Writing Center’s web site (</a:t>
            </a:r>
            <a:r>
              <a:rPr lang="en-US" u="sng" dirty="0">
                <a:hlinkClick r:id="rId3"/>
              </a:rPr>
              <a:t>www.evergreen.edu/writingcenter</a:t>
            </a:r>
            <a:r>
              <a:rPr lang="en-US" dirty="0"/>
              <a:t>), an all-purpose Author’s Note. </a:t>
            </a:r>
            <a:endParaRPr lang="en-US" dirty="0" smtClean="0"/>
          </a:p>
          <a:p>
            <a:pPr marL="0" indent="0" fontAlgn="auto">
              <a:spcAft>
                <a:spcPts val="0"/>
              </a:spcAft>
              <a:buFont typeface="Arial" pitchFamily="34" charset="0"/>
              <a:buNone/>
              <a:defRPr/>
            </a:pPr>
            <a:r>
              <a:rPr lang="en-US" sz="1800" dirty="0" smtClean="0"/>
              <a:t> </a:t>
            </a:r>
            <a:endParaRPr lang="en-US" sz="1800" dirty="0"/>
          </a:p>
          <a:p>
            <a:pPr fontAlgn="auto">
              <a:spcAft>
                <a:spcPts val="0"/>
              </a:spcAft>
              <a:buFont typeface="Arial" pitchFamily="34" charset="0"/>
              <a:buChar char="•"/>
              <a:defRPr/>
            </a:pPr>
            <a:r>
              <a:rPr lang="en-US" dirty="0"/>
              <a:t>3.  Be sure you have attached your essay/writing draft to the email</a:t>
            </a:r>
            <a:r>
              <a:rPr lang="en-US" dirty="0" smtClean="0"/>
              <a:t>.</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rtlCol="0">
            <a:normAutofit fontScale="90000"/>
          </a:bodyPr>
          <a:lstStyle/>
          <a:p>
            <a:pPr fontAlgn="auto">
              <a:spcAft>
                <a:spcPts val="0"/>
              </a:spcAft>
              <a:defRPr/>
            </a:pPr>
            <a:r>
              <a:rPr lang="en-US" dirty="0" smtClean="0"/>
              <a:t>Writing Center Information</a:t>
            </a:r>
            <a:br>
              <a:rPr lang="en-US" dirty="0" smtClean="0"/>
            </a:br>
            <a:r>
              <a:rPr lang="en-US" sz="2700" b="1" dirty="0" smtClean="0"/>
              <a:t>Website: </a:t>
            </a:r>
            <a:r>
              <a:rPr lang="en-US" sz="2700" dirty="0" smtClean="0"/>
              <a:t>http://www.evergreen.edu/writingcenter/home.htm</a:t>
            </a:r>
            <a:endParaRPr lang="en-US" sz="2700" dirty="0"/>
          </a:p>
        </p:txBody>
      </p:sp>
      <p:sp>
        <p:nvSpPr>
          <p:cNvPr id="3" name="Content Placeholder 2"/>
          <p:cNvSpPr>
            <a:spLocks noGrp="1"/>
          </p:cNvSpPr>
          <p:nvPr>
            <p:ph idx="1"/>
          </p:nvPr>
        </p:nvSpPr>
        <p:spPr>
          <a:xfrm>
            <a:off x="4648200" y="1295400"/>
            <a:ext cx="3962400" cy="5029200"/>
          </a:xfrm>
        </p:spPr>
        <p:txBody>
          <a:bodyPr rtlCol="0">
            <a:normAutofit fontScale="70000" lnSpcReduction="20000"/>
          </a:bodyPr>
          <a:lstStyle/>
          <a:p>
            <a:pPr fontAlgn="auto">
              <a:spcAft>
                <a:spcPts val="0"/>
              </a:spcAft>
              <a:buFont typeface="Arial" pitchFamily="34" charset="0"/>
              <a:buNone/>
              <a:defRPr/>
            </a:pPr>
            <a:r>
              <a:rPr lang="en-US" sz="3400" b="1" dirty="0" smtClean="0"/>
              <a:t>Hours</a:t>
            </a:r>
          </a:p>
          <a:p>
            <a:pPr fontAlgn="auto">
              <a:spcAft>
                <a:spcPts val="0"/>
              </a:spcAft>
              <a:buFont typeface="Arial" pitchFamily="34" charset="0"/>
              <a:buNone/>
              <a:defRPr/>
            </a:pPr>
            <a:r>
              <a:rPr lang="en-US" sz="3400" b="1" dirty="0" smtClean="0"/>
              <a:t>Olympia:</a:t>
            </a:r>
            <a:r>
              <a:rPr lang="en-US" sz="3400" i="1" dirty="0" smtClean="0"/>
              <a:t> </a:t>
            </a:r>
            <a:endParaRPr lang="en-US" sz="3400" dirty="0" smtClean="0"/>
          </a:p>
          <a:p>
            <a:pPr fontAlgn="auto">
              <a:spcAft>
                <a:spcPts val="0"/>
              </a:spcAft>
              <a:buFont typeface="Arial" pitchFamily="34" charset="0"/>
              <a:buNone/>
              <a:defRPr/>
            </a:pPr>
            <a:r>
              <a:rPr lang="en-US" sz="3400" dirty="0" smtClean="0"/>
              <a:t>Mon-Thu 11 a.m. - 8 p.m.</a:t>
            </a:r>
            <a:br>
              <a:rPr lang="en-US" sz="3400" dirty="0" smtClean="0"/>
            </a:br>
            <a:r>
              <a:rPr lang="en-US" sz="3400" dirty="0" smtClean="0"/>
              <a:t>Fri and Sun 12 p.m. - 5 p.m.</a:t>
            </a:r>
          </a:p>
          <a:p>
            <a:pPr fontAlgn="auto">
              <a:spcAft>
                <a:spcPts val="0"/>
              </a:spcAft>
              <a:buFont typeface="Arial" pitchFamily="34" charset="0"/>
              <a:buNone/>
              <a:defRPr/>
            </a:pPr>
            <a:endParaRPr lang="en-US" sz="3400" dirty="0" smtClean="0"/>
          </a:p>
          <a:p>
            <a:pPr fontAlgn="auto">
              <a:spcAft>
                <a:spcPts val="0"/>
              </a:spcAft>
              <a:buFont typeface="Arial" pitchFamily="34" charset="0"/>
              <a:buNone/>
              <a:defRPr/>
            </a:pPr>
            <a:endParaRPr lang="en-US" sz="3400" b="1" dirty="0" smtClean="0"/>
          </a:p>
          <a:p>
            <a:pPr fontAlgn="auto">
              <a:spcAft>
                <a:spcPts val="0"/>
              </a:spcAft>
              <a:buFont typeface="Arial" pitchFamily="34" charset="0"/>
              <a:buNone/>
              <a:defRPr/>
            </a:pPr>
            <a:r>
              <a:rPr lang="en-US" sz="3400" b="1" dirty="0" smtClean="0"/>
              <a:t>Primetime in "A" Dorm:</a:t>
            </a:r>
            <a:endParaRPr lang="en-US" sz="3400" dirty="0" smtClean="0"/>
          </a:p>
          <a:p>
            <a:pPr fontAlgn="auto">
              <a:spcAft>
                <a:spcPts val="0"/>
              </a:spcAft>
              <a:buFont typeface="Arial" pitchFamily="34" charset="0"/>
              <a:buNone/>
              <a:defRPr/>
            </a:pPr>
            <a:r>
              <a:rPr lang="en-US" sz="3400" dirty="0" smtClean="0"/>
              <a:t>Mon 6 p.m. - 9 p.m.</a:t>
            </a:r>
          </a:p>
          <a:p>
            <a:pPr fontAlgn="auto">
              <a:spcAft>
                <a:spcPts val="0"/>
              </a:spcAft>
              <a:buFont typeface="Arial" pitchFamily="34" charset="0"/>
              <a:buNone/>
              <a:defRPr/>
            </a:pPr>
            <a:endParaRPr lang="en-US" sz="3400" dirty="0" smtClean="0"/>
          </a:p>
          <a:p>
            <a:pPr fontAlgn="auto">
              <a:spcAft>
                <a:spcPts val="0"/>
              </a:spcAft>
              <a:buFont typeface="Arial" pitchFamily="34" charset="0"/>
              <a:buNone/>
              <a:defRPr/>
            </a:pPr>
            <a:endParaRPr lang="en-US" sz="3400" b="1" dirty="0" smtClean="0"/>
          </a:p>
          <a:p>
            <a:pPr fontAlgn="auto">
              <a:spcAft>
                <a:spcPts val="0"/>
              </a:spcAft>
              <a:buFont typeface="Arial" pitchFamily="34" charset="0"/>
              <a:buNone/>
              <a:defRPr/>
            </a:pPr>
            <a:endParaRPr lang="en-US" sz="3400" b="1" dirty="0" smtClean="0"/>
          </a:p>
          <a:p>
            <a:pPr fontAlgn="auto">
              <a:spcAft>
                <a:spcPts val="0"/>
              </a:spcAft>
              <a:buFont typeface="Arial" pitchFamily="34" charset="0"/>
              <a:buNone/>
              <a:defRPr/>
            </a:pPr>
            <a:r>
              <a:rPr lang="en-US" sz="3400" b="1" dirty="0" smtClean="0"/>
              <a:t>Tacoma:</a:t>
            </a:r>
            <a:endParaRPr lang="en-US" sz="3400" dirty="0" smtClean="0"/>
          </a:p>
          <a:p>
            <a:pPr fontAlgn="auto">
              <a:spcAft>
                <a:spcPts val="0"/>
              </a:spcAft>
              <a:buFont typeface="Arial" pitchFamily="34" charset="0"/>
              <a:buNone/>
              <a:defRPr/>
            </a:pPr>
            <a:r>
              <a:rPr lang="en-US" sz="3400" dirty="0" smtClean="0"/>
              <a:t>Tue-Thu  2 p.m. - 6 p.m.</a:t>
            </a:r>
            <a:r>
              <a:rPr lang="en-US" sz="3400" i="1" dirty="0" smtClean="0"/>
              <a:t/>
            </a:r>
            <a:br>
              <a:rPr lang="en-US" sz="3400" i="1" dirty="0" smtClean="0"/>
            </a:br>
            <a:endParaRPr lang="en-US" sz="3400" dirty="0" smtClean="0"/>
          </a:p>
          <a:p>
            <a:pPr fontAlgn="auto">
              <a:spcAft>
                <a:spcPts val="0"/>
              </a:spcAft>
              <a:buFont typeface="Arial" pitchFamily="34" charset="0"/>
              <a:buNone/>
              <a:defRPr/>
            </a:pPr>
            <a:endParaRPr lang="en-US" dirty="0"/>
          </a:p>
        </p:txBody>
      </p:sp>
      <p:sp>
        <p:nvSpPr>
          <p:cNvPr id="54275" name="TextBox 3"/>
          <p:cNvSpPr txBox="1">
            <a:spLocks noChangeArrowheads="1"/>
          </p:cNvSpPr>
          <p:nvPr/>
        </p:nvSpPr>
        <p:spPr bwMode="auto">
          <a:xfrm>
            <a:off x="381000" y="1219200"/>
            <a:ext cx="4038600" cy="4894263"/>
          </a:xfrm>
          <a:prstGeom prst="rect">
            <a:avLst/>
          </a:prstGeom>
          <a:noFill/>
          <a:ln w="9525">
            <a:noFill/>
            <a:miter lim="800000"/>
            <a:headEnd/>
            <a:tailEnd/>
          </a:ln>
        </p:spPr>
        <p:txBody>
          <a:bodyPr>
            <a:spAutoFit/>
          </a:bodyPr>
          <a:lstStyle/>
          <a:p>
            <a:r>
              <a:rPr lang="en-US" sz="2400" b="1">
                <a:latin typeface="Calibri" pitchFamily="34" charset="0"/>
              </a:rPr>
              <a:t>Contact</a:t>
            </a:r>
          </a:p>
          <a:p>
            <a:r>
              <a:rPr lang="en-US" sz="2400" b="1">
                <a:latin typeface="Calibri" pitchFamily="34" charset="0"/>
              </a:rPr>
              <a:t>Olympia Location:</a:t>
            </a:r>
            <a:r>
              <a:rPr lang="en-US" sz="2400">
                <a:latin typeface="Calibri" pitchFamily="34" charset="0"/>
              </a:rPr>
              <a:t/>
            </a:r>
            <a:br>
              <a:rPr lang="en-US" sz="2400">
                <a:latin typeface="Calibri" pitchFamily="34" charset="0"/>
              </a:rPr>
            </a:br>
            <a:r>
              <a:rPr lang="en-US" sz="2400">
                <a:latin typeface="Calibri" pitchFamily="34" charset="0"/>
              </a:rPr>
              <a:t>Library 2304</a:t>
            </a:r>
            <a:br>
              <a:rPr lang="en-US" sz="2400">
                <a:latin typeface="Calibri" pitchFamily="34" charset="0"/>
              </a:rPr>
            </a:br>
            <a:r>
              <a:rPr lang="en-US" sz="2400">
                <a:latin typeface="Calibri" pitchFamily="34" charset="0"/>
              </a:rPr>
              <a:t>Phone: (360) 867-6420</a:t>
            </a:r>
          </a:p>
          <a:p>
            <a:endParaRPr lang="en-US" sz="2400">
              <a:latin typeface="Calibri" pitchFamily="34" charset="0"/>
            </a:endParaRPr>
          </a:p>
          <a:p>
            <a:r>
              <a:rPr lang="en-US" sz="2400" b="1">
                <a:latin typeface="Calibri" pitchFamily="34" charset="0"/>
              </a:rPr>
              <a:t>Primetime Location:</a:t>
            </a:r>
            <a:r>
              <a:rPr lang="en-US" sz="2400">
                <a:latin typeface="Calibri" pitchFamily="34" charset="0"/>
              </a:rPr>
              <a:t/>
            </a:r>
            <a:br>
              <a:rPr lang="en-US" sz="2400">
                <a:latin typeface="Calibri" pitchFamily="34" charset="0"/>
              </a:rPr>
            </a:br>
            <a:r>
              <a:rPr lang="en-US" sz="2400">
                <a:latin typeface="Calibri" pitchFamily="34" charset="0"/>
              </a:rPr>
              <a:t>Campus Housing, A Dorm, 2nd Floor</a:t>
            </a:r>
            <a:br>
              <a:rPr lang="en-US" sz="2400">
                <a:latin typeface="Calibri" pitchFamily="34" charset="0"/>
              </a:rPr>
            </a:br>
            <a:r>
              <a:rPr lang="en-US" sz="2400">
                <a:latin typeface="Calibri" pitchFamily="34" charset="0"/>
              </a:rPr>
              <a:t>Phone: (360) 867-6410</a:t>
            </a:r>
          </a:p>
          <a:p>
            <a:endParaRPr lang="en-US" sz="2400">
              <a:latin typeface="Calibri" pitchFamily="34" charset="0"/>
            </a:endParaRPr>
          </a:p>
          <a:p>
            <a:r>
              <a:rPr lang="en-US" sz="2400" b="1">
                <a:latin typeface="Calibri" pitchFamily="34" charset="0"/>
              </a:rPr>
              <a:t>Tacoma Location</a:t>
            </a:r>
            <a:r>
              <a:rPr lang="en-US" sz="2400">
                <a:latin typeface="Calibri" pitchFamily="34" charset="0"/>
              </a:rPr>
              <a:t>:</a:t>
            </a:r>
            <a:br>
              <a:rPr lang="en-US" sz="2400">
                <a:latin typeface="Calibri" pitchFamily="34" charset="0"/>
              </a:rPr>
            </a:br>
            <a:r>
              <a:rPr lang="en-US" sz="2400">
                <a:latin typeface="Calibri" pitchFamily="34" charset="0"/>
              </a:rPr>
              <a:t>Room 124</a:t>
            </a:r>
            <a:br>
              <a:rPr lang="en-US" sz="2400">
                <a:latin typeface="Calibri" pitchFamily="34" charset="0"/>
              </a:rPr>
            </a:br>
            <a:r>
              <a:rPr lang="en-US" sz="2400">
                <a:latin typeface="Calibri" pitchFamily="34" charset="0"/>
              </a:rPr>
              <a:t>Phone: (253) 867-3024</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r>
              <a:rPr lang="en-US" smtClean="0"/>
              <a:t>References</a:t>
            </a:r>
          </a:p>
        </p:txBody>
      </p:sp>
      <p:sp>
        <p:nvSpPr>
          <p:cNvPr id="55298" name="Content Placeholder 2"/>
          <p:cNvSpPr>
            <a:spLocks noGrp="1"/>
          </p:cNvSpPr>
          <p:nvPr>
            <p:ph idx="1"/>
          </p:nvPr>
        </p:nvSpPr>
        <p:spPr/>
        <p:txBody>
          <a:bodyPr/>
          <a:lstStyle/>
          <a:p>
            <a:pPr>
              <a:buFont typeface="Arial" charset="0"/>
              <a:buNone/>
            </a:pPr>
            <a:r>
              <a:rPr lang="en-GB" smtClean="0"/>
              <a:t>Creme, P. and Lea, R.L. 2003 </a:t>
            </a:r>
            <a:r>
              <a:rPr lang="en-GB" i="1" smtClean="0"/>
              <a:t>Writing at University, a guide for students </a:t>
            </a:r>
            <a:r>
              <a:rPr lang="en-GB" smtClean="0"/>
              <a:t>Second edition, Maidenhead: Open University Press </a:t>
            </a:r>
          </a:p>
          <a:p>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mtClean="0"/>
              <a:t>The Diver</a:t>
            </a:r>
          </a:p>
        </p:txBody>
      </p:sp>
      <p:pic>
        <p:nvPicPr>
          <p:cNvPr id="16386" name="Content Placeholder 3" descr="The Diver.jpg"/>
          <p:cNvPicPr>
            <a:picLocks noGrp="1" noChangeAspect="1"/>
          </p:cNvPicPr>
          <p:nvPr>
            <p:ph idx="1"/>
          </p:nvPr>
        </p:nvPicPr>
        <p:blipFill>
          <a:blip r:embed="rId2"/>
          <a:srcRect/>
          <a:stretch>
            <a:fillRect/>
          </a:stretch>
        </p:blipFill>
        <p:spPr>
          <a:xfrm>
            <a:off x="5410200" y="1676400"/>
            <a:ext cx="2847975" cy="3800475"/>
          </a:xfrm>
        </p:spPr>
      </p:pic>
      <p:sp>
        <p:nvSpPr>
          <p:cNvPr id="5" name="TextBox 4"/>
          <p:cNvSpPr txBox="1">
            <a:spLocks noChangeArrowheads="1"/>
          </p:cNvSpPr>
          <p:nvPr/>
        </p:nvSpPr>
        <p:spPr bwMode="auto">
          <a:xfrm>
            <a:off x="914400" y="1752600"/>
            <a:ext cx="3733800" cy="1200150"/>
          </a:xfrm>
          <a:prstGeom prst="rect">
            <a:avLst/>
          </a:prstGeom>
          <a:noFill/>
          <a:ln w="9525">
            <a:noFill/>
            <a:miter lim="800000"/>
            <a:headEnd/>
            <a:tailEnd/>
          </a:ln>
        </p:spPr>
        <p:txBody>
          <a:bodyPr>
            <a:spAutoFit/>
          </a:bodyPr>
          <a:lstStyle/>
          <a:p>
            <a:r>
              <a:rPr lang="en-US" sz="2400">
                <a:latin typeface="Calibri" pitchFamily="34" charset="0"/>
              </a:rPr>
              <a:t>Jumps  right in </a:t>
            </a:r>
          </a:p>
          <a:p>
            <a:r>
              <a:rPr lang="en-US" sz="2400">
                <a:latin typeface="Calibri" pitchFamily="34" charset="0"/>
              </a:rPr>
              <a:t>Writes everything down</a:t>
            </a:r>
          </a:p>
          <a:p>
            <a:r>
              <a:rPr lang="en-US" sz="2400">
                <a:latin typeface="Calibri" pitchFamily="34" charset="0"/>
              </a:rPr>
              <a:t>Then organizes work </a:t>
            </a:r>
          </a:p>
        </p:txBody>
      </p:sp>
      <p:sp>
        <p:nvSpPr>
          <p:cNvPr id="6" name="TextBox 5"/>
          <p:cNvSpPr txBox="1">
            <a:spLocks noChangeArrowheads="1"/>
          </p:cNvSpPr>
          <p:nvPr/>
        </p:nvSpPr>
        <p:spPr bwMode="auto">
          <a:xfrm>
            <a:off x="838200" y="3200400"/>
            <a:ext cx="3989388" cy="830263"/>
          </a:xfrm>
          <a:prstGeom prst="rect">
            <a:avLst/>
          </a:prstGeom>
          <a:noFill/>
          <a:ln w="9525">
            <a:noFill/>
            <a:miter lim="800000"/>
            <a:headEnd/>
            <a:tailEnd/>
          </a:ln>
        </p:spPr>
        <p:txBody>
          <a:bodyPr wrap="none">
            <a:spAutoFit/>
          </a:bodyPr>
          <a:lstStyle/>
          <a:p>
            <a:r>
              <a:rPr lang="en-US" sz="2400">
                <a:latin typeface="Calibri" pitchFamily="34" charset="0"/>
              </a:rPr>
              <a:t>Pro:  </a:t>
            </a:r>
          </a:p>
          <a:p>
            <a:r>
              <a:rPr lang="en-US" sz="2400">
                <a:latin typeface="Calibri" pitchFamily="34" charset="0"/>
              </a:rPr>
              <a:t>Often contains brilliant writing</a:t>
            </a:r>
          </a:p>
        </p:txBody>
      </p:sp>
      <p:sp>
        <p:nvSpPr>
          <p:cNvPr id="7" name="TextBox 6"/>
          <p:cNvSpPr txBox="1">
            <a:spLocks noChangeArrowheads="1"/>
          </p:cNvSpPr>
          <p:nvPr/>
        </p:nvSpPr>
        <p:spPr bwMode="auto">
          <a:xfrm>
            <a:off x="838200" y="4343400"/>
            <a:ext cx="3786188" cy="830263"/>
          </a:xfrm>
          <a:prstGeom prst="rect">
            <a:avLst/>
          </a:prstGeom>
          <a:noFill/>
          <a:ln w="9525">
            <a:noFill/>
            <a:miter lim="800000"/>
            <a:headEnd/>
            <a:tailEnd/>
          </a:ln>
        </p:spPr>
        <p:txBody>
          <a:bodyPr wrap="none">
            <a:spAutoFit/>
          </a:bodyPr>
          <a:lstStyle/>
          <a:p>
            <a:r>
              <a:rPr lang="en-US" sz="2400">
                <a:latin typeface="Calibri" pitchFamily="34" charset="0"/>
              </a:rPr>
              <a:t>Con:</a:t>
            </a:r>
          </a:p>
          <a:p>
            <a:r>
              <a:rPr lang="en-US" sz="2400">
                <a:latin typeface="Calibri" pitchFamily="34" charset="0"/>
              </a:rPr>
              <a:t>Lacks structure and cohesion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smtClean="0"/>
              <a:t>The Patchworker</a:t>
            </a:r>
          </a:p>
        </p:txBody>
      </p:sp>
      <p:sp>
        <p:nvSpPr>
          <p:cNvPr id="3" name="Content Placeholder 2"/>
          <p:cNvSpPr>
            <a:spLocks noGrp="1"/>
          </p:cNvSpPr>
          <p:nvPr>
            <p:ph idx="1"/>
          </p:nvPr>
        </p:nvSpPr>
        <p:spPr/>
        <p:txBody>
          <a:bodyPr/>
          <a:lstStyle/>
          <a:p>
            <a:pPr>
              <a:buFont typeface="Arial" charset="0"/>
              <a:buNone/>
            </a:pPr>
            <a:r>
              <a:rPr lang="en-US" sz="2800" smtClean="0"/>
              <a:t>Gathers information and </a:t>
            </a:r>
          </a:p>
          <a:p>
            <a:pPr>
              <a:buFont typeface="Arial" charset="0"/>
              <a:buNone/>
            </a:pPr>
            <a:r>
              <a:rPr lang="en-US" sz="2800" smtClean="0"/>
              <a:t>	ideas from everywhere</a:t>
            </a:r>
          </a:p>
          <a:p>
            <a:pPr>
              <a:buFont typeface="Arial" charset="0"/>
              <a:buNone/>
            </a:pPr>
            <a:endParaRPr lang="en-US" sz="1600" smtClean="0"/>
          </a:p>
          <a:p>
            <a:pPr>
              <a:buFont typeface="Arial" charset="0"/>
              <a:buNone/>
            </a:pPr>
            <a:r>
              <a:rPr lang="en-US" sz="2400" smtClean="0"/>
              <a:t>Pro:</a:t>
            </a:r>
          </a:p>
          <a:p>
            <a:pPr>
              <a:buFont typeface="Arial" charset="0"/>
              <a:buNone/>
            </a:pPr>
            <a:r>
              <a:rPr lang="en-US" sz="2400" smtClean="0"/>
              <a:t>Makes innovative </a:t>
            </a:r>
          </a:p>
          <a:p>
            <a:pPr>
              <a:buFont typeface="Arial" charset="0"/>
              <a:buNone/>
            </a:pPr>
            <a:r>
              <a:rPr lang="en-US" sz="2400" smtClean="0"/>
              <a:t>	connections</a:t>
            </a:r>
          </a:p>
          <a:p>
            <a:pPr>
              <a:buFont typeface="Arial" charset="0"/>
              <a:buNone/>
            </a:pPr>
            <a:endParaRPr lang="en-US" sz="1600" smtClean="0"/>
          </a:p>
          <a:p>
            <a:pPr>
              <a:buFont typeface="Arial" charset="0"/>
              <a:buNone/>
            </a:pPr>
            <a:r>
              <a:rPr lang="en-US" sz="2400" smtClean="0"/>
              <a:t>Con: </a:t>
            </a:r>
          </a:p>
          <a:p>
            <a:pPr>
              <a:buFont typeface="Arial" charset="0"/>
              <a:buNone/>
            </a:pPr>
            <a:r>
              <a:rPr lang="en-US" sz="2400" smtClean="0"/>
              <a:t>Difficult to create an </a:t>
            </a:r>
          </a:p>
          <a:p>
            <a:pPr>
              <a:buFont typeface="Arial" charset="0"/>
              <a:buNone/>
            </a:pPr>
            <a:r>
              <a:rPr lang="en-US" sz="2400" smtClean="0"/>
              <a:t>	ordered progression</a:t>
            </a:r>
          </a:p>
        </p:txBody>
      </p:sp>
      <p:pic>
        <p:nvPicPr>
          <p:cNvPr id="17411" name="Picture 3" descr="The Patchworker.jpg"/>
          <p:cNvPicPr>
            <a:picLocks noChangeAspect="1"/>
          </p:cNvPicPr>
          <p:nvPr/>
        </p:nvPicPr>
        <p:blipFill>
          <a:blip r:embed="rId2"/>
          <a:srcRect/>
          <a:stretch>
            <a:fillRect/>
          </a:stretch>
        </p:blipFill>
        <p:spPr bwMode="auto">
          <a:xfrm>
            <a:off x="4294188" y="1600200"/>
            <a:ext cx="4525962" cy="3657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mtClean="0"/>
              <a:t>The Grand Planner</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None/>
              <a:defRPr/>
            </a:pPr>
            <a:r>
              <a:rPr lang="en-US" sz="2400" dirty="0" smtClean="0"/>
              <a:t>Visualizes entire completed </a:t>
            </a:r>
          </a:p>
          <a:p>
            <a:pPr fontAlgn="auto">
              <a:spcAft>
                <a:spcPts val="0"/>
              </a:spcAft>
              <a:buFont typeface="Arial" pitchFamily="34" charset="0"/>
              <a:buNone/>
              <a:defRPr/>
            </a:pPr>
            <a:r>
              <a:rPr lang="en-US" sz="2400" dirty="0" smtClean="0"/>
              <a:t>	work in their head before </a:t>
            </a:r>
          </a:p>
          <a:p>
            <a:pPr fontAlgn="auto">
              <a:spcAft>
                <a:spcPts val="0"/>
              </a:spcAft>
              <a:buFont typeface="Arial" pitchFamily="34" charset="0"/>
              <a:buNone/>
              <a:defRPr/>
            </a:pPr>
            <a:r>
              <a:rPr lang="en-US" sz="2400" dirty="0" smtClean="0"/>
              <a:t>	starting to write</a:t>
            </a:r>
          </a:p>
          <a:p>
            <a:pPr fontAlgn="auto">
              <a:spcAft>
                <a:spcPts val="0"/>
              </a:spcAft>
              <a:buFont typeface="Arial" pitchFamily="34" charset="0"/>
              <a:buNone/>
              <a:defRPr/>
            </a:pPr>
            <a:endParaRPr lang="en-US" sz="2400" dirty="0" smtClean="0"/>
          </a:p>
          <a:p>
            <a:pPr fontAlgn="auto">
              <a:spcAft>
                <a:spcPts val="0"/>
              </a:spcAft>
              <a:buFont typeface="Arial" pitchFamily="34" charset="0"/>
              <a:buNone/>
              <a:defRPr/>
            </a:pPr>
            <a:r>
              <a:rPr lang="en-US" sz="2400" dirty="0" smtClean="0"/>
              <a:t>Pro: </a:t>
            </a:r>
          </a:p>
          <a:p>
            <a:pPr fontAlgn="auto">
              <a:spcAft>
                <a:spcPts val="0"/>
              </a:spcAft>
              <a:buFont typeface="Arial" pitchFamily="34" charset="0"/>
              <a:buNone/>
              <a:defRPr/>
            </a:pPr>
            <a:r>
              <a:rPr lang="en-US" sz="2400" dirty="0" smtClean="0"/>
              <a:t>Not distracted, stays on </a:t>
            </a:r>
          </a:p>
          <a:p>
            <a:pPr fontAlgn="auto">
              <a:spcAft>
                <a:spcPts val="0"/>
              </a:spcAft>
              <a:buFont typeface="Arial" pitchFamily="34" charset="0"/>
              <a:buNone/>
              <a:defRPr/>
            </a:pPr>
            <a:r>
              <a:rPr lang="en-US" sz="2400" dirty="0" smtClean="0"/>
              <a:t>	point through completion</a:t>
            </a:r>
          </a:p>
          <a:p>
            <a:pPr fontAlgn="auto">
              <a:spcAft>
                <a:spcPts val="0"/>
              </a:spcAft>
              <a:buFont typeface="Arial" pitchFamily="34" charset="0"/>
              <a:buNone/>
              <a:defRPr/>
            </a:pPr>
            <a:endParaRPr lang="en-US" sz="2400" dirty="0" smtClean="0"/>
          </a:p>
          <a:p>
            <a:pPr fontAlgn="auto">
              <a:spcAft>
                <a:spcPts val="0"/>
              </a:spcAft>
              <a:buFont typeface="Arial" pitchFamily="34" charset="0"/>
              <a:buNone/>
              <a:defRPr/>
            </a:pPr>
            <a:r>
              <a:rPr lang="en-US" sz="2400" dirty="0" smtClean="0"/>
              <a:t>Con:</a:t>
            </a:r>
          </a:p>
          <a:p>
            <a:pPr fontAlgn="auto">
              <a:spcAft>
                <a:spcPts val="0"/>
              </a:spcAft>
              <a:buFont typeface="Arial" pitchFamily="34" charset="0"/>
              <a:buNone/>
              <a:defRPr/>
            </a:pPr>
            <a:r>
              <a:rPr lang="en-US" sz="2400" dirty="0" smtClean="0"/>
              <a:t>May miss critical elements</a:t>
            </a:r>
          </a:p>
          <a:p>
            <a:pPr fontAlgn="auto">
              <a:spcAft>
                <a:spcPts val="0"/>
              </a:spcAft>
              <a:buFont typeface="Arial" pitchFamily="34" charset="0"/>
              <a:buNone/>
              <a:defRPr/>
            </a:pPr>
            <a:r>
              <a:rPr lang="en-US" sz="2400" dirty="0" smtClean="0"/>
              <a:t>	in the details</a:t>
            </a:r>
            <a:endParaRPr lang="en-US" sz="2400" dirty="0"/>
          </a:p>
        </p:txBody>
      </p:sp>
      <p:pic>
        <p:nvPicPr>
          <p:cNvPr id="18435" name="Picture 3" descr="The Grand Planner.jpg"/>
          <p:cNvPicPr>
            <a:picLocks noChangeAspect="1"/>
          </p:cNvPicPr>
          <p:nvPr/>
        </p:nvPicPr>
        <p:blipFill>
          <a:blip r:embed="rId2"/>
          <a:srcRect/>
          <a:stretch>
            <a:fillRect/>
          </a:stretch>
        </p:blipFill>
        <p:spPr bwMode="auto">
          <a:xfrm>
            <a:off x="4419600" y="2514600"/>
            <a:ext cx="4303713" cy="2743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500"/>
                                        <p:tgtEl>
                                          <p:spTgt spid="3">
                                            <p:txEl>
                                              <p:pRg st="0" end="0"/>
                                            </p:txEl>
                                          </p:spTgt>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in)">
                                      <p:cBhvr>
                                        <p:cTn id="10" dur="500"/>
                                        <p:tgtEl>
                                          <p:spTgt spid="3">
                                            <p:txEl>
                                              <p:pRg st="1" end="1"/>
                                            </p:txEl>
                                          </p:spTgt>
                                        </p:tgtEl>
                                      </p:cBhvr>
                                    </p:animEffect>
                                  </p:childTnLst>
                                </p:cTn>
                              </p:par>
                              <p:par>
                                <p:cTn id="11" presetID="8"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amond(in)">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diamond(in)">
                                      <p:cBhvr>
                                        <p:cTn id="18" dur="500"/>
                                        <p:tgtEl>
                                          <p:spTgt spid="3">
                                            <p:txEl>
                                              <p:pRg st="4" end="4"/>
                                            </p:txEl>
                                          </p:spTgt>
                                        </p:tgtEl>
                                      </p:cBhvr>
                                    </p:animEffect>
                                  </p:childTnLst>
                                </p:cTn>
                              </p:par>
                              <p:par>
                                <p:cTn id="19" presetID="8" presetClass="entr" presetSubtype="16"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diamond(in)">
                                      <p:cBhvr>
                                        <p:cTn id="21" dur="500"/>
                                        <p:tgtEl>
                                          <p:spTgt spid="3">
                                            <p:txEl>
                                              <p:pRg st="5" end="5"/>
                                            </p:txEl>
                                          </p:spTgt>
                                        </p:tgtEl>
                                      </p:cBhvr>
                                    </p:animEffect>
                                  </p:childTnLst>
                                </p:cTn>
                              </p:par>
                              <p:par>
                                <p:cTn id="22" presetID="8" presetClass="entr" presetSubtype="16"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diamond(in)">
                                      <p:cBhvr>
                                        <p:cTn id="24" dur="5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8" presetClass="entr" presetSubtype="16"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diamond(in)">
                                      <p:cBhvr>
                                        <p:cTn id="29" dur="500"/>
                                        <p:tgtEl>
                                          <p:spTgt spid="3">
                                            <p:txEl>
                                              <p:pRg st="8" end="8"/>
                                            </p:txEl>
                                          </p:spTgt>
                                        </p:tgtEl>
                                      </p:cBhvr>
                                    </p:animEffect>
                                  </p:childTnLst>
                                </p:cTn>
                              </p:par>
                              <p:par>
                                <p:cTn id="30" presetID="8" presetClass="entr" presetSubtype="16" fill="hold" grpId="0"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diamond(in)">
                                      <p:cBhvr>
                                        <p:cTn id="32" dur="500"/>
                                        <p:tgtEl>
                                          <p:spTgt spid="3">
                                            <p:txEl>
                                              <p:pRg st="9" end="9"/>
                                            </p:txEl>
                                          </p:spTgt>
                                        </p:tgtEl>
                                      </p:cBhvr>
                                    </p:animEffect>
                                  </p:childTnLst>
                                </p:cTn>
                              </p:par>
                              <p:par>
                                <p:cTn id="33" presetID="8" presetClass="entr" presetSubtype="16"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diamond(in)">
                                      <p:cBhvr>
                                        <p:cTn id="3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457200" y="274638"/>
            <a:ext cx="8229600" cy="792162"/>
          </a:xfrm>
        </p:spPr>
        <p:txBody>
          <a:bodyPr/>
          <a:lstStyle/>
          <a:p>
            <a:r>
              <a:rPr lang="en-US" smtClean="0"/>
              <a:t>The Architect</a:t>
            </a:r>
          </a:p>
        </p:txBody>
      </p:sp>
      <p:sp>
        <p:nvSpPr>
          <p:cNvPr id="3" name="Content Placeholder 2"/>
          <p:cNvSpPr>
            <a:spLocks noGrp="1"/>
          </p:cNvSpPr>
          <p:nvPr>
            <p:ph idx="1"/>
          </p:nvPr>
        </p:nvSpPr>
        <p:spPr>
          <a:xfrm>
            <a:off x="457200" y="1219200"/>
            <a:ext cx="8229600" cy="5257800"/>
          </a:xfrm>
        </p:spPr>
        <p:txBody>
          <a:bodyPr rtlCol="0">
            <a:normAutofit fontScale="92500" lnSpcReduction="10000"/>
          </a:bodyPr>
          <a:lstStyle/>
          <a:p>
            <a:pPr fontAlgn="auto">
              <a:spcAft>
                <a:spcPts val="0"/>
              </a:spcAft>
              <a:buFont typeface="Arial" pitchFamily="34" charset="0"/>
              <a:buNone/>
              <a:defRPr/>
            </a:pPr>
            <a:r>
              <a:rPr lang="en-US" sz="2400" dirty="0" smtClean="0"/>
              <a:t>Creates detailed plans, </a:t>
            </a:r>
          </a:p>
          <a:p>
            <a:pPr fontAlgn="auto">
              <a:spcAft>
                <a:spcPts val="0"/>
              </a:spcAft>
              <a:buFont typeface="Arial" pitchFamily="34" charset="0"/>
              <a:buNone/>
              <a:defRPr/>
            </a:pPr>
            <a:r>
              <a:rPr lang="en-US" sz="2400" dirty="0" smtClean="0"/>
              <a:t>	outlines each step</a:t>
            </a:r>
          </a:p>
          <a:p>
            <a:pPr fontAlgn="auto">
              <a:spcAft>
                <a:spcPts val="0"/>
              </a:spcAft>
              <a:buFont typeface="Arial" pitchFamily="34" charset="0"/>
              <a:buNone/>
              <a:defRPr/>
            </a:pPr>
            <a:endParaRPr lang="en-US" sz="1100" dirty="0" smtClean="0"/>
          </a:p>
          <a:p>
            <a:pPr fontAlgn="auto">
              <a:spcAft>
                <a:spcPts val="0"/>
              </a:spcAft>
              <a:buFont typeface="Arial" pitchFamily="34" charset="0"/>
              <a:buNone/>
              <a:defRPr/>
            </a:pPr>
            <a:r>
              <a:rPr lang="en-US" sz="2400" dirty="0" smtClean="0"/>
              <a:t>Pro:</a:t>
            </a:r>
          </a:p>
          <a:p>
            <a:pPr fontAlgn="auto">
              <a:spcAft>
                <a:spcPts val="0"/>
              </a:spcAft>
              <a:buFont typeface="Arial" pitchFamily="34" charset="0"/>
              <a:buNone/>
              <a:defRPr/>
            </a:pPr>
            <a:r>
              <a:rPr lang="en-US" sz="2400" dirty="0" smtClean="0"/>
              <a:t>Highly organized and </a:t>
            </a:r>
          </a:p>
          <a:p>
            <a:pPr fontAlgn="auto">
              <a:spcAft>
                <a:spcPts val="0"/>
              </a:spcAft>
              <a:buFont typeface="Arial" pitchFamily="34" charset="0"/>
              <a:buNone/>
              <a:defRPr/>
            </a:pPr>
            <a:r>
              <a:rPr lang="en-US" sz="2400" dirty="0" smtClean="0"/>
              <a:t>	detailed</a:t>
            </a:r>
          </a:p>
          <a:p>
            <a:pPr fontAlgn="auto">
              <a:spcAft>
                <a:spcPts val="0"/>
              </a:spcAft>
              <a:buFont typeface="Arial" pitchFamily="34" charset="0"/>
              <a:buNone/>
              <a:defRPr/>
            </a:pPr>
            <a:endParaRPr lang="en-US" sz="1100" dirty="0" smtClean="0"/>
          </a:p>
          <a:p>
            <a:pPr fontAlgn="auto">
              <a:spcAft>
                <a:spcPts val="0"/>
              </a:spcAft>
              <a:buFont typeface="Arial" pitchFamily="34" charset="0"/>
              <a:buNone/>
              <a:defRPr/>
            </a:pPr>
            <a:r>
              <a:rPr lang="en-US" sz="2400" dirty="0" smtClean="0"/>
              <a:t>Con:</a:t>
            </a:r>
          </a:p>
          <a:p>
            <a:pPr fontAlgn="auto">
              <a:spcAft>
                <a:spcPts val="0"/>
              </a:spcAft>
              <a:buFont typeface="Arial" pitchFamily="34" charset="0"/>
              <a:buNone/>
              <a:defRPr/>
            </a:pPr>
            <a:r>
              <a:rPr lang="en-US" sz="2400" dirty="0" smtClean="0"/>
              <a:t>Writing often feels dry </a:t>
            </a:r>
          </a:p>
          <a:p>
            <a:pPr fontAlgn="auto">
              <a:spcAft>
                <a:spcPts val="0"/>
              </a:spcAft>
              <a:buFont typeface="Arial" pitchFamily="34" charset="0"/>
              <a:buNone/>
              <a:defRPr/>
            </a:pPr>
            <a:r>
              <a:rPr lang="en-US" sz="2400" dirty="0" smtClean="0"/>
              <a:t>	and mechanical</a:t>
            </a:r>
          </a:p>
          <a:p>
            <a:pPr fontAlgn="auto">
              <a:spcAft>
                <a:spcPts val="0"/>
              </a:spcAft>
              <a:buFont typeface="Arial" pitchFamily="34" charset="0"/>
              <a:buNone/>
              <a:defRPr/>
            </a:pPr>
            <a:endParaRPr lang="en-US" sz="2400" dirty="0" smtClean="0"/>
          </a:p>
          <a:p>
            <a:pPr fontAlgn="auto">
              <a:spcAft>
                <a:spcPts val="0"/>
              </a:spcAft>
              <a:buFont typeface="Arial" pitchFamily="34" charset="0"/>
              <a:buNone/>
              <a:defRPr/>
            </a:pPr>
            <a:r>
              <a:rPr lang="en-US" dirty="0" smtClean="0"/>
              <a:t>Which type of writer is most like you?</a:t>
            </a:r>
          </a:p>
          <a:p>
            <a:pPr fontAlgn="auto">
              <a:spcAft>
                <a:spcPts val="0"/>
              </a:spcAft>
              <a:buFont typeface="Arial" pitchFamily="34" charset="0"/>
              <a:buNone/>
              <a:defRPr/>
            </a:pPr>
            <a:r>
              <a:rPr lang="en-US" dirty="0" smtClean="0"/>
              <a:t>How can you gain from including other styles into your writing process?</a:t>
            </a:r>
          </a:p>
        </p:txBody>
      </p:sp>
      <p:pic>
        <p:nvPicPr>
          <p:cNvPr id="19459" name="Picture 3" descr="the architect.jpg"/>
          <p:cNvPicPr>
            <a:picLocks noChangeAspect="1"/>
          </p:cNvPicPr>
          <p:nvPr/>
        </p:nvPicPr>
        <p:blipFill>
          <a:blip r:embed="rId2"/>
          <a:srcRect/>
          <a:stretch>
            <a:fillRect/>
          </a:stretch>
        </p:blipFill>
        <p:spPr bwMode="auto">
          <a:xfrm>
            <a:off x="3786188" y="1219200"/>
            <a:ext cx="5357812" cy="37417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ox(in)">
                                      <p:cBhvr>
                                        <p:cTn id="15" dur="500"/>
                                        <p:tgtEl>
                                          <p:spTgt spid="3">
                                            <p:txEl>
                                              <p:pRg st="3" end="3"/>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ox(in)">
                                      <p:cBhvr>
                                        <p:cTn id="18" dur="500"/>
                                        <p:tgtEl>
                                          <p:spTgt spid="3">
                                            <p:txEl>
                                              <p:pRg st="4" end="4"/>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ox(in)">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box(in)">
                                      <p:cBhvr>
                                        <p:cTn id="26" dur="500"/>
                                        <p:tgtEl>
                                          <p:spTgt spid="3">
                                            <p:txEl>
                                              <p:pRg st="7" end="7"/>
                                            </p:txEl>
                                          </p:spTgt>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box(in)">
                                      <p:cBhvr>
                                        <p:cTn id="29" dur="500"/>
                                        <p:tgtEl>
                                          <p:spTgt spid="3">
                                            <p:txEl>
                                              <p:pRg st="8" end="8"/>
                                            </p:txEl>
                                          </p:spTgt>
                                        </p:tgtEl>
                                      </p:cBhvr>
                                    </p:animEffect>
                                  </p:childTnLst>
                                </p:cTn>
                              </p:par>
                              <p:par>
                                <p:cTn id="30" presetID="4" presetClass="entr" presetSubtype="16" fill="hold" grpId="0"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box(in)">
                                      <p:cBhvr>
                                        <p:cTn id="32" dur="500"/>
                                        <p:tgtEl>
                                          <p:spTgt spid="3">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box(in)">
                                      <p:cBhvr>
                                        <p:cTn id="37" dur="500"/>
                                        <p:tgtEl>
                                          <p:spTgt spid="3">
                                            <p:txEl>
                                              <p:pRg st="11" end="1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12" end="12"/>
                                            </p:txEl>
                                          </p:spTgt>
                                        </p:tgtEl>
                                        <p:attrNameLst>
                                          <p:attrName>style.visibility</p:attrName>
                                        </p:attrNameLst>
                                      </p:cBhvr>
                                      <p:to>
                                        <p:strVal val="visible"/>
                                      </p:to>
                                    </p:set>
                                    <p:animEffect transition="in" filter="box(in)">
                                      <p:cBhvr>
                                        <p:cTn id="42"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Which type of writer is most like you?</a:t>
            </a:r>
            <a:br>
              <a:rPr lang="en-US" dirty="0" smtClean="0"/>
            </a:br>
            <a:endParaRPr lang="en-US" dirty="0"/>
          </a:p>
        </p:txBody>
      </p:sp>
      <p:sp>
        <p:nvSpPr>
          <p:cNvPr id="20482" name="Content Placeholder 2"/>
          <p:cNvSpPr>
            <a:spLocks noGrp="1"/>
          </p:cNvSpPr>
          <p:nvPr>
            <p:ph idx="1"/>
          </p:nvPr>
        </p:nvSpPr>
        <p:spPr>
          <a:xfrm>
            <a:off x="457200" y="5181600"/>
            <a:ext cx="8229600" cy="1325563"/>
          </a:xfrm>
        </p:spPr>
        <p:txBody>
          <a:bodyPr/>
          <a:lstStyle/>
          <a:p>
            <a:pPr>
              <a:buFont typeface="Arial" charset="0"/>
              <a:buNone/>
            </a:pPr>
            <a:r>
              <a:rPr lang="en-US" smtClean="0"/>
              <a:t>How can you gain from including other styles into your writing process?</a:t>
            </a:r>
          </a:p>
        </p:txBody>
      </p:sp>
      <p:sp>
        <p:nvSpPr>
          <p:cNvPr id="4" name="Oval 3"/>
          <p:cNvSpPr/>
          <p:nvPr/>
        </p:nvSpPr>
        <p:spPr>
          <a:xfrm>
            <a:off x="2514600" y="1219200"/>
            <a:ext cx="4038600" cy="3581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Straight Connector 5"/>
          <p:cNvCxnSpPr>
            <a:stCxn id="4" idx="2"/>
            <a:endCxn id="4" idx="6"/>
          </p:cNvCxnSpPr>
          <p:nvPr/>
        </p:nvCxnSpPr>
        <p:spPr>
          <a:xfrm rot="10800000" flipH="1">
            <a:off x="2514600" y="3009900"/>
            <a:ext cx="4038600" cy="1588"/>
          </a:xfrm>
          <a:prstGeom prst="line">
            <a:avLst/>
          </a:prstGeom>
          <a:ln w="3492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4" idx="0"/>
            <a:endCxn id="4" idx="4"/>
          </p:cNvCxnSpPr>
          <p:nvPr/>
        </p:nvCxnSpPr>
        <p:spPr>
          <a:xfrm rot="16200000" flipH="1">
            <a:off x="2743201" y="3009900"/>
            <a:ext cx="3581400" cy="3175"/>
          </a:xfrm>
          <a:prstGeom prst="line">
            <a:avLst/>
          </a:prstGeom>
          <a:ln w="28575"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20486" name="TextBox 9"/>
          <p:cNvSpPr txBox="1">
            <a:spLocks noChangeArrowheads="1"/>
          </p:cNvSpPr>
          <p:nvPr/>
        </p:nvSpPr>
        <p:spPr bwMode="auto">
          <a:xfrm>
            <a:off x="1981200" y="1524000"/>
            <a:ext cx="838200" cy="457200"/>
          </a:xfrm>
          <a:prstGeom prst="rect">
            <a:avLst/>
          </a:prstGeom>
          <a:noFill/>
          <a:ln w="9525">
            <a:noFill/>
            <a:miter lim="800000"/>
            <a:headEnd/>
            <a:tailEnd/>
          </a:ln>
        </p:spPr>
        <p:txBody>
          <a:bodyPr>
            <a:spAutoFit/>
          </a:bodyPr>
          <a:lstStyle/>
          <a:p>
            <a:r>
              <a:rPr lang="en-US" sz="2400">
                <a:latin typeface="Calibri" pitchFamily="34" charset="0"/>
              </a:rPr>
              <a:t>Diver</a:t>
            </a:r>
          </a:p>
        </p:txBody>
      </p:sp>
      <p:sp>
        <p:nvSpPr>
          <p:cNvPr id="20487" name="TextBox 10"/>
          <p:cNvSpPr txBox="1">
            <a:spLocks noChangeArrowheads="1"/>
          </p:cNvSpPr>
          <p:nvPr/>
        </p:nvSpPr>
        <p:spPr bwMode="auto">
          <a:xfrm>
            <a:off x="1447800" y="4038600"/>
            <a:ext cx="1371600" cy="461963"/>
          </a:xfrm>
          <a:prstGeom prst="rect">
            <a:avLst/>
          </a:prstGeom>
          <a:noFill/>
          <a:ln w="9525">
            <a:noFill/>
            <a:miter lim="800000"/>
            <a:headEnd/>
            <a:tailEnd/>
          </a:ln>
        </p:spPr>
        <p:txBody>
          <a:bodyPr>
            <a:spAutoFit/>
          </a:bodyPr>
          <a:lstStyle/>
          <a:p>
            <a:r>
              <a:rPr lang="en-US" sz="2400">
                <a:latin typeface="Calibri" pitchFamily="34" charset="0"/>
              </a:rPr>
              <a:t>Architect</a:t>
            </a:r>
          </a:p>
        </p:txBody>
      </p:sp>
      <p:sp>
        <p:nvSpPr>
          <p:cNvPr id="20488" name="TextBox 11"/>
          <p:cNvSpPr txBox="1">
            <a:spLocks noChangeArrowheads="1"/>
          </p:cNvSpPr>
          <p:nvPr/>
        </p:nvSpPr>
        <p:spPr bwMode="auto">
          <a:xfrm>
            <a:off x="6248400" y="4114800"/>
            <a:ext cx="2133600" cy="461963"/>
          </a:xfrm>
          <a:prstGeom prst="rect">
            <a:avLst/>
          </a:prstGeom>
          <a:noFill/>
          <a:ln w="9525">
            <a:noFill/>
            <a:miter lim="800000"/>
            <a:headEnd/>
            <a:tailEnd/>
          </a:ln>
        </p:spPr>
        <p:txBody>
          <a:bodyPr>
            <a:spAutoFit/>
          </a:bodyPr>
          <a:lstStyle/>
          <a:p>
            <a:r>
              <a:rPr lang="en-US" sz="2400">
                <a:latin typeface="Calibri" pitchFamily="34" charset="0"/>
              </a:rPr>
              <a:t>Grand Planner</a:t>
            </a:r>
          </a:p>
        </p:txBody>
      </p:sp>
      <p:sp>
        <p:nvSpPr>
          <p:cNvPr id="20489" name="TextBox 12"/>
          <p:cNvSpPr txBox="1">
            <a:spLocks noChangeArrowheads="1"/>
          </p:cNvSpPr>
          <p:nvPr/>
        </p:nvSpPr>
        <p:spPr bwMode="auto">
          <a:xfrm>
            <a:off x="6477000" y="1600200"/>
            <a:ext cx="1828800" cy="461963"/>
          </a:xfrm>
          <a:prstGeom prst="rect">
            <a:avLst/>
          </a:prstGeom>
          <a:noFill/>
          <a:ln w="9525">
            <a:noFill/>
            <a:miter lim="800000"/>
            <a:headEnd/>
            <a:tailEnd/>
          </a:ln>
        </p:spPr>
        <p:txBody>
          <a:bodyPr>
            <a:spAutoFit/>
          </a:bodyPr>
          <a:lstStyle/>
          <a:p>
            <a:r>
              <a:rPr lang="en-US" sz="2400">
                <a:latin typeface="Calibri" pitchFamily="34" charset="0"/>
              </a:rPr>
              <a:t>Patchworker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ctrTitle"/>
          </p:nvPr>
        </p:nvSpPr>
        <p:spPr>
          <a:xfrm>
            <a:off x="685800" y="381000"/>
            <a:ext cx="7772400" cy="1470025"/>
          </a:xfrm>
        </p:spPr>
        <p:txBody>
          <a:bodyPr/>
          <a:lstStyle/>
          <a:p>
            <a:r>
              <a:rPr lang="en-US" smtClean="0"/>
              <a:t>Stages in the Writing Process</a:t>
            </a:r>
          </a:p>
        </p:txBody>
      </p:sp>
      <p:sp>
        <p:nvSpPr>
          <p:cNvPr id="3" name="Subtitle 2"/>
          <p:cNvSpPr>
            <a:spLocks noGrp="1"/>
          </p:cNvSpPr>
          <p:nvPr>
            <p:ph type="subTitle" idx="1"/>
          </p:nvPr>
        </p:nvSpPr>
        <p:spPr>
          <a:xfrm>
            <a:off x="685800" y="1905000"/>
            <a:ext cx="7924800" cy="4419600"/>
          </a:xfrm>
        </p:spPr>
        <p:txBody>
          <a:bodyPr rtlCol="0">
            <a:normAutofit/>
          </a:bodyPr>
          <a:lstStyle/>
          <a:p>
            <a:pPr algn="l" fontAlgn="auto">
              <a:spcAft>
                <a:spcPts val="0"/>
              </a:spcAft>
              <a:buFont typeface="Arial" pitchFamily="34" charset="0"/>
              <a:buChar char="•"/>
              <a:defRPr/>
            </a:pPr>
            <a:r>
              <a:rPr lang="en-US" dirty="0" smtClean="0"/>
              <a:t>Prewriting </a:t>
            </a:r>
          </a:p>
          <a:p>
            <a:pPr algn="l" fontAlgn="auto">
              <a:spcAft>
                <a:spcPts val="0"/>
              </a:spcAft>
              <a:buFont typeface="Arial" pitchFamily="34" charset="0"/>
              <a:buChar char="•"/>
              <a:defRPr/>
            </a:pPr>
            <a:r>
              <a:rPr lang="en-US" dirty="0" smtClean="0"/>
              <a:t>Drafting </a:t>
            </a:r>
          </a:p>
          <a:p>
            <a:pPr algn="l" fontAlgn="auto">
              <a:spcAft>
                <a:spcPts val="0"/>
              </a:spcAft>
              <a:buFont typeface="Arial" pitchFamily="34" charset="0"/>
              <a:buChar char="•"/>
              <a:defRPr/>
            </a:pPr>
            <a:r>
              <a:rPr lang="en-US" dirty="0" smtClean="0"/>
              <a:t>Revising</a:t>
            </a:r>
          </a:p>
          <a:p>
            <a:pPr algn="l" fontAlgn="auto">
              <a:spcAft>
                <a:spcPts val="0"/>
              </a:spcAft>
              <a:buFont typeface="Arial" pitchFamily="34" charset="0"/>
              <a:buChar char="•"/>
              <a:defRPr/>
            </a:pPr>
            <a:r>
              <a:rPr lang="en-US" dirty="0" smtClean="0"/>
              <a:t>Editing</a:t>
            </a:r>
          </a:p>
          <a:p>
            <a:pPr algn="l" fontAlgn="auto">
              <a:spcAft>
                <a:spcPts val="0"/>
              </a:spcAft>
              <a:buFont typeface="Arial" pitchFamily="34" charset="0"/>
              <a:buChar char="•"/>
              <a:defRPr/>
            </a:pPr>
            <a:r>
              <a:rPr lang="en-US" dirty="0" smtClean="0"/>
              <a:t>Proofreading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1063</TotalTime>
  <Words>1503</Words>
  <Application>Microsoft Office PowerPoint</Application>
  <PresentationFormat>On-screen Show (4:3)</PresentationFormat>
  <Paragraphs>335</Paragraphs>
  <Slides>37</Slides>
  <Notes>0</Notes>
  <HiddenSlides>0</HiddenSlides>
  <MMClips>0</MMClips>
  <ScaleCrop>false</ScaleCrop>
  <HeadingPairs>
    <vt:vector size="8" baseType="variant">
      <vt:variant>
        <vt:lpstr>Fonts Used</vt:lpstr>
      </vt:variant>
      <vt:variant>
        <vt:i4>3</vt:i4>
      </vt:variant>
      <vt:variant>
        <vt:lpstr>Design Template</vt:lpstr>
      </vt:variant>
      <vt:variant>
        <vt:i4>1</vt:i4>
      </vt:variant>
      <vt:variant>
        <vt:lpstr>Embedded OLE Servers</vt:lpstr>
      </vt:variant>
      <vt:variant>
        <vt:i4>1</vt:i4>
      </vt:variant>
      <vt:variant>
        <vt:lpstr>Slide Titles</vt:lpstr>
      </vt:variant>
      <vt:variant>
        <vt:i4>37</vt:i4>
      </vt:variant>
    </vt:vector>
  </HeadingPairs>
  <TitlesOfParts>
    <vt:vector size="42" baseType="lpstr">
      <vt:lpstr>Calibri</vt:lpstr>
      <vt:lpstr>Arial</vt:lpstr>
      <vt:lpstr>Times New Roman</vt:lpstr>
      <vt:lpstr>Office Theme</vt:lpstr>
      <vt:lpstr>Document</vt:lpstr>
      <vt:lpstr>Creating a Capstone Research Paper</vt:lpstr>
      <vt:lpstr>Strategic Approach</vt:lpstr>
      <vt:lpstr>Writing as a Process Types of Writers: The Big Four</vt:lpstr>
      <vt:lpstr>The Diver</vt:lpstr>
      <vt:lpstr>The Patchworker</vt:lpstr>
      <vt:lpstr>The Grand Planner</vt:lpstr>
      <vt:lpstr>The Architect</vt:lpstr>
      <vt:lpstr>Which type of writer is most like you? </vt:lpstr>
      <vt:lpstr>Stages in the Writing Process</vt:lpstr>
      <vt:lpstr>Flow is Fluid</vt:lpstr>
      <vt:lpstr>Brainstorming and Developing a Working Thesis</vt:lpstr>
      <vt:lpstr>Pre-writing through Free-writing</vt:lpstr>
      <vt:lpstr>Create a Working Outline</vt:lpstr>
      <vt:lpstr>Slide 14</vt:lpstr>
      <vt:lpstr>Move to Deeper Research</vt:lpstr>
      <vt:lpstr>Working and Revised Outlines</vt:lpstr>
      <vt:lpstr>Begin Writing Your First Draft</vt:lpstr>
      <vt:lpstr>Abstract</vt:lpstr>
      <vt:lpstr>Introduction</vt:lpstr>
      <vt:lpstr>The Body</vt:lpstr>
      <vt:lpstr>The Body (continued)</vt:lpstr>
      <vt:lpstr>Conclusion</vt:lpstr>
      <vt:lpstr>Finalizing Your Paper</vt:lpstr>
      <vt:lpstr>Libraries</vt:lpstr>
      <vt:lpstr>What is Plagiarism?</vt:lpstr>
      <vt:lpstr>Cover Sheet</vt:lpstr>
      <vt:lpstr>Abstract Page</vt:lpstr>
      <vt:lpstr>Introduction Page</vt:lpstr>
      <vt:lpstr>Body of the Paper</vt:lpstr>
      <vt:lpstr>Examples of In-text Citation</vt:lpstr>
      <vt:lpstr>Example of a Reference page</vt:lpstr>
      <vt:lpstr>Helpful Research Web Sites</vt:lpstr>
      <vt:lpstr>Helpful Writing Resources</vt:lpstr>
      <vt:lpstr>Visiting the Writing Center</vt:lpstr>
      <vt:lpstr>Visiting the Writing Center </vt:lpstr>
      <vt:lpstr>Writing Center Information Website: http://www.evergreen.edu/writingcenter/home.htm</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 You Want to do Some Research</dc:title>
  <dc:creator>JimandGenny</dc:creator>
  <cp:lastModifiedBy>geniae</cp:lastModifiedBy>
  <cp:revision>106</cp:revision>
  <dcterms:created xsi:type="dcterms:W3CDTF">2011-05-15T08:08:13Z</dcterms:created>
  <dcterms:modified xsi:type="dcterms:W3CDTF">2012-04-06T23:49:04Z</dcterms:modified>
</cp:coreProperties>
</file>