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0"/>
  </p:notesMasterIdLst>
  <p:sldIdLst>
    <p:sldId id="256" r:id="rId2"/>
    <p:sldId id="290" r:id="rId3"/>
    <p:sldId id="260" r:id="rId4"/>
    <p:sldId id="261" r:id="rId5"/>
    <p:sldId id="259" r:id="rId6"/>
    <p:sldId id="296" r:id="rId7"/>
    <p:sldId id="281" r:id="rId8"/>
    <p:sldId id="288" r:id="rId9"/>
    <p:sldId id="297" r:id="rId10"/>
    <p:sldId id="289" r:id="rId11"/>
    <p:sldId id="283" r:id="rId12"/>
    <p:sldId id="298" r:id="rId13"/>
    <p:sldId id="285" r:id="rId14"/>
    <p:sldId id="284" r:id="rId15"/>
    <p:sldId id="262" r:id="rId16"/>
    <p:sldId id="286" r:id="rId17"/>
    <p:sldId id="271" r:id="rId18"/>
    <p:sldId id="291" r:id="rId19"/>
    <p:sldId id="287" r:id="rId20"/>
    <p:sldId id="292" r:id="rId21"/>
    <p:sldId id="282" r:id="rId22"/>
    <p:sldId id="272" r:id="rId23"/>
    <p:sldId id="269" r:id="rId24"/>
    <p:sldId id="293" r:id="rId25"/>
    <p:sldId id="270" r:id="rId26"/>
    <p:sldId id="295" r:id="rId27"/>
    <p:sldId id="294" r:id="rId28"/>
    <p:sldId id="27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96" autoAdjust="0"/>
  </p:normalViewPr>
  <p:slideViewPr>
    <p:cSldViewPr>
      <p:cViewPr>
        <p:scale>
          <a:sx n="80" d="100"/>
          <a:sy n="80" d="100"/>
        </p:scale>
        <p:origin x="-86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B8CF14-376D-4115-9420-8BBE8070102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3753D8B-1F69-4DBD-A1DD-1E004AAE3A84}">
      <dgm:prSet phldrT="[Text]"/>
      <dgm:spPr/>
      <dgm:t>
        <a:bodyPr/>
        <a:lstStyle/>
        <a:p>
          <a:r>
            <a:rPr lang="en-US" dirty="0" smtClean="0"/>
            <a:t>Pre-Assessment</a:t>
          </a:r>
          <a:endParaRPr lang="en-US" dirty="0"/>
        </a:p>
      </dgm:t>
    </dgm:pt>
    <dgm:pt modelId="{2FFD0CAD-0067-4EB2-A05B-C2007CAF5005}" type="parTrans" cxnId="{E745CD56-B30D-4400-A909-616757FD8156}">
      <dgm:prSet/>
      <dgm:spPr/>
      <dgm:t>
        <a:bodyPr/>
        <a:lstStyle/>
        <a:p>
          <a:endParaRPr lang="en-US"/>
        </a:p>
      </dgm:t>
    </dgm:pt>
    <dgm:pt modelId="{14DC6218-C4AF-4D70-A921-34D514480AE2}" type="sibTrans" cxnId="{E745CD56-B30D-4400-A909-616757FD8156}">
      <dgm:prSet/>
      <dgm:spPr/>
      <dgm:t>
        <a:bodyPr/>
        <a:lstStyle/>
        <a:p>
          <a:endParaRPr lang="en-US"/>
        </a:p>
      </dgm:t>
    </dgm:pt>
    <dgm:pt modelId="{0A98F1D3-5BEA-4543-9B6D-E2F5B65C5956}">
      <dgm:prSet phldrT="[Text]"/>
      <dgm:spPr/>
      <dgm:t>
        <a:bodyPr/>
        <a:lstStyle/>
        <a:p>
          <a:r>
            <a:rPr lang="en-US" dirty="0" smtClean="0"/>
            <a:t>Assessment</a:t>
          </a:r>
          <a:endParaRPr lang="en-US" dirty="0"/>
        </a:p>
      </dgm:t>
    </dgm:pt>
    <dgm:pt modelId="{CD21A2C1-25EA-4727-9DC4-791EFBD9D427}" type="parTrans" cxnId="{40351F67-A7D2-4459-8491-271DCF4CC761}">
      <dgm:prSet/>
      <dgm:spPr/>
      <dgm:t>
        <a:bodyPr/>
        <a:lstStyle/>
        <a:p>
          <a:endParaRPr lang="en-US"/>
        </a:p>
      </dgm:t>
    </dgm:pt>
    <dgm:pt modelId="{9577CF7C-A811-4E5A-8C95-09F3FB8C078F}" type="sibTrans" cxnId="{40351F67-A7D2-4459-8491-271DCF4CC761}">
      <dgm:prSet/>
      <dgm:spPr/>
      <dgm:t>
        <a:bodyPr/>
        <a:lstStyle/>
        <a:p>
          <a:endParaRPr lang="en-US"/>
        </a:p>
      </dgm:t>
    </dgm:pt>
    <dgm:pt modelId="{E0118E2F-F2DD-47B0-B432-4C1A0FEB1350}">
      <dgm:prSet phldrT="[Text]"/>
      <dgm:spPr/>
      <dgm:t>
        <a:bodyPr/>
        <a:lstStyle/>
        <a:p>
          <a:r>
            <a:rPr lang="en-US" dirty="0" smtClean="0"/>
            <a:t>Admission</a:t>
          </a:r>
          <a:endParaRPr lang="en-US" dirty="0"/>
        </a:p>
      </dgm:t>
    </dgm:pt>
    <dgm:pt modelId="{F596AAED-6643-4A18-8EBD-28D452CADDD6}" type="parTrans" cxnId="{B1738A35-C511-4BD7-915F-6DBE43A8FEEA}">
      <dgm:prSet/>
      <dgm:spPr/>
      <dgm:t>
        <a:bodyPr/>
        <a:lstStyle/>
        <a:p>
          <a:endParaRPr lang="en-US"/>
        </a:p>
      </dgm:t>
    </dgm:pt>
    <dgm:pt modelId="{226CFA18-1F53-41EF-AA20-604CD0A0D129}" type="sibTrans" cxnId="{B1738A35-C511-4BD7-915F-6DBE43A8FEEA}">
      <dgm:prSet/>
      <dgm:spPr/>
      <dgm:t>
        <a:bodyPr/>
        <a:lstStyle/>
        <a:p>
          <a:endParaRPr lang="en-US"/>
        </a:p>
      </dgm:t>
    </dgm:pt>
    <dgm:pt modelId="{F3933E57-26A3-43F6-B437-A40B6365CE88}">
      <dgm:prSet/>
      <dgm:spPr/>
      <dgm:t>
        <a:bodyPr/>
        <a:lstStyle/>
        <a:p>
          <a:r>
            <a:rPr lang="en-US" dirty="0" smtClean="0"/>
            <a:t>Treatment</a:t>
          </a:r>
          <a:endParaRPr lang="en-US" dirty="0"/>
        </a:p>
      </dgm:t>
    </dgm:pt>
    <dgm:pt modelId="{75970516-3C0E-49B7-9D6B-206B07AB567A}" type="parTrans" cxnId="{17B9F679-692A-44A6-B863-9BA87104AAC7}">
      <dgm:prSet/>
      <dgm:spPr/>
      <dgm:t>
        <a:bodyPr/>
        <a:lstStyle/>
        <a:p>
          <a:endParaRPr lang="en-US"/>
        </a:p>
      </dgm:t>
    </dgm:pt>
    <dgm:pt modelId="{59CD92AD-AC16-4160-9BE5-03CB1E8D6AFD}" type="sibTrans" cxnId="{17B9F679-692A-44A6-B863-9BA87104AAC7}">
      <dgm:prSet/>
      <dgm:spPr/>
      <dgm:t>
        <a:bodyPr/>
        <a:lstStyle/>
        <a:p>
          <a:endParaRPr lang="en-US"/>
        </a:p>
      </dgm:t>
    </dgm:pt>
    <dgm:pt modelId="{760BDF5C-AEE3-47E8-8300-CA610294750C}">
      <dgm:prSet/>
      <dgm:spPr/>
      <dgm:t>
        <a:bodyPr/>
        <a:lstStyle/>
        <a:p>
          <a:r>
            <a:rPr lang="en-US" dirty="0" smtClean="0"/>
            <a:t>Discharge</a:t>
          </a:r>
          <a:endParaRPr lang="en-US" dirty="0"/>
        </a:p>
      </dgm:t>
    </dgm:pt>
    <dgm:pt modelId="{959B9BF5-D4B2-4F91-9BC1-13255D11D2A3}" type="parTrans" cxnId="{DB33212B-F528-47F3-B6E6-4E0EA08DD64A}">
      <dgm:prSet/>
      <dgm:spPr/>
      <dgm:t>
        <a:bodyPr/>
        <a:lstStyle/>
        <a:p>
          <a:endParaRPr lang="en-US"/>
        </a:p>
      </dgm:t>
    </dgm:pt>
    <dgm:pt modelId="{EDBA23AC-0A04-431E-BB08-D15C5169671B}" type="sibTrans" cxnId="{DB33212B-F528-47F3-B6E6-4E0EA08DD64A}">
      <dgm:prSet/>
      <dgm:spPr/>
      <dgm:t>
        <a:bodyPr/>
        <a:lstStyle/>
        <a:p>
          <a:endParaRPr lang="en-US"/>
        </a:p>
      </dgm:t>
    </dgm:pt>
    <dgm:pt modelId="{24944A49-183C-40C7-B235-56DFE5C274F3}">
      <dgm:prSet/>
      <dgm:spPr/>
      <dgm:t>
        <a:bodyPr/>
        <a:lstStyle/>
        <a:p>
          <a:r>
            <a:rPr lang="en-US" dirty="0" smtClean="0"/>
            <a:t>Transfer	</a:t>
          </a:r>
          <a:endParaRPr lang="en-US" dirty="0"/>
        </a:p>
      </dgm:t>
    </dgm:pt>
    <dgm:pt modelId="{2F123DDD-0ABF-4D96-AB48-B97D733BE7A7}" type="parTrans" cxnId="{F9B7D8EA-CEA5-4792-B502-AFABA01E1B3B}">
      <dgm:prSet/>
      <dgm:spPr/>
      <dgm:t>
        <a:bodyPr/>
        <a:lstStyle/>
        <a:p>
          <a:endParaRPr lang="en-US"/>
        </a:p>
      </dgm:t>
    </dgm:pt>
    <dgm:pt modelId="{0CB788EB-9756-47C6-97FB-0C9E6D4E8BBC}" type="sibTrans" cxnId="{F9B7D8EA-CEA5-4792-B502-AFABA01E1B3B}">
      <dgm:prSet/>
      <dgm:spPr/>
      <dgm:t>
        <a:bodyPr/>
        <a:lstStyle/>
        <a:p>
          <a:endParaRPr lang="en-US"/>
        </a:p>
      </dgm:t>
    </dgm:pt>
    <dgm:pt modelId="{B6998D0A-0ABA-4FCD-923F-F3B0DB8E995F}" type="pres">
      <dgm:prSet presAssocID="{D7B8CF14-376D-4115-9420-8BBE80701028}" presName="linear" presStyleCnt="0">
        <dgm:presLayoutVars>
          <dgm:dir/>
          <dgm:animLvl val="lvl"/>
          <dgm:resizeHandles val="exact"/>
        </dgm:presLayoutVars>
      </dgm:prSet>
      <dgm:spPr/>
      <dgm:t>
        <a:bodyPr/>
        <a:lstStyle/>
        <a:p>
          <a:endParaRPr lang="en-US"/>
        </a:p>
      </dgm:t>
    </dgm:pt>
    <dgm:pt modelId="{CDF237E4-400B-4D47-A99B-B00A5F74DE75}" type="pres">
      <dgm:prSet presAssocID="{A3753D8B-1F69-4DBD-A1DD-1E004AAE3A84}" presName="parentLin" presStyleCnt="0"/>
      <dgm:spPr/>
    </dgm:pt>
    <dgm:pt modelId="{81BF5C26-DAB7-4DFD-9D7F-067ECC056662}" type="pres">
      <dgm:prSet presAssocID="{A3753D8B-1F69-4DBD-A1DD-1E004AAE3A84}" presName="parentLeftMargin" presStyleLbl="node1" presStyleIdx="0" presStyleCnt="6"/>
      <dgm:spPr/>
      <dgm:t>
        <a:bodyPr/>
        <a:lstStyle/>
        <a:p>
          <a:endParaRPr lang="en-US"/>
        </a:p>
      </dgm:t>
    </dgm:pt>
    <dgm:pt modelId="{197C7093-8EC5-4A63-A785-4098B59F130C}" type="pres">
      <dgm:prSet presAssocID="{A3753D8B-1F69-4DBD-A1DD-1E004AAE3A84}" presName="parentText" presStyleLbl="node1" presStyleIdx="0" presStyleCnt="6">
        <dgm:presLayoutVars>
          <dgm:chMax val="0"/>
          <dgm:bulletEnabled val="1"/>
        </dgm:presLayoutVars>
      </dgm:prSet>
      <dgm:spPr/>
      <dgm:t>
        <a:bodyPr/>
        <a:lstStyle/>
        <a:p>
          <a:endParaRPr lang="en-US"/>
        </a:p>
      </dgm:t>
    </dgm:pt>
    <dgm:pt modelId="{FE84238F-A2E7-4AE3-B731-BC6A4B38C135}" type="pres">
      <dgm:prSet presAssocID="{A3753D8B-1F69-4DBD-A1DD-1E004AAE3A84}" presName="negativeSpace" presStyleCnt="0"/>
      <dgm:spPr/>
    </dgm:pt>
    <dgm:pt modelId="{02E18740-C022-4C75-B75C-57870A28C32F}" type="pres">
      <dgm:prSet presAssocID="{A3753D8B-1F69-4DBD-A1DD-1E004AAE3A84}" presName="childText" presStyleLbl="conFgAcc1" presStyleIdx="0" presStyleCnt="6">
        <dgm:presLayoutVars>
          <dgm:bulletEnabled val="1"/>
        </dgm:presLayoutVars>
      </dgm:prSet>
      <dgm:spPr/>
    </dgm:pt>
    <dgm:pt modelId="{F19EDE29-8519-443C-A86E-E8E74F5BF49E}" type="pres">
      <dgm:prSet presAssocID="{14DC6218-C4AF-4D70-A921-34D514480AE2}" presName="spaceBetweenRectangles" presStyleCnt="0"/>
      <dgm:spPr/>
    </dgm:pt>
    <dgm:pt modelId="{1ADE4E5B-A1E0-4DDF-852A-8875AF39FB11}" type="pres">
      <dgm:prSet presAssocID="{0A98F1D3-5BEA-4543-9B6D-E2F5B65C5956}" presName="parentLin" presStyleCnt="0"/>
      <dgm:spPr/>
    </dgm:pt>
    <dgm:pt modelId="{2DEA6383-A49B-4EE4-8D4C-08DC1E022A7A}" type="pres">
      <dgm:prSet presAssocID="{0A98F1D3-5BEA-4543-9B6D-E2F5B65C5956}" presName="parentLeftMargin" presStyleLbl="node1" presStyleIdx="0" presStyleCnt="6"/>
      <dgm:spPr/>
      <dgm:t>
        <a:bodyPr/>
        <a:lstStyle/>
        <a:p>
          <a:endParaRPr lang="en-US"/>
        </a:p>
      </dgm:t>
    </dgm:pt>
    <dgm:pt modelId="{078CF8DC-EF9F-490A-8F58-80F2F5DC0B9B}" type="pres">
      <dgm:prSet presAssocID="{0A98F1D3-5BEA-4543-9B6D-E2F5B65C5956}" presName="parentText" presStyleLbl="node1" presStyleIdx="1" presStyleCnt="6">
        <dgm:presLayoutVars>
          <dgm:chMax val="0"/>
          <dgm:bulletEnabled val="1"/>
        </dgm:presLayoutVars>
      </dgm:prSet>
      <dgm:spPr/>
      <dgm:t>
        <a:bodyPr/>
        <a:lstStyle/>
        <a:p>
          <a:endParaRPr lang="en-US"/>
        </a:p>
      </dgm:t>
    </dgm:pt>
    <dgm:pt modelId="{24EE24D5-BD98-4A72-902F-DDF50B7615A1}" type="pres">
      <dgm:prSet presAssocID="{0A98F1D3-5BEA-4543-9B6D-E2F5B65C5956}" presName="negativeSpace" presStyleCnt="0"/>
      <dgm:spPr/>
    </dgm:pt>
    <dgm:pt modelId="{1A7DE936-988E-4CA6-95D7-2753A7254EA5}" type="pres">
      <dgm:prSet presAssocID="{0A98F1D3-5BEA-4543-9B6D-E2F5B65C5956}" presName="childText" presStyleLbl="conFgAcc1" presStyleIdx="1" presStyleCnt="6">
        <dgm:presLayoutVars>
          <dgm:bulletEnabled val="1"/>
        </dgm:presLayoutVars>
      </dgm:prSet>
      <dgm:spPr/>
    </dgm:pt>
    <dgm:pt modelId="{EFFD1419-4487-4FC0-9B6C-21890F3D9255}" type="pres">
      <dgm:prSet presAssocID="{9577CF7C-A811-4E5A-8C95-09F3FB8C078F}" presName="spaceBetweenRectangles" presStyleCnt="0"/>
      <dgm:spPr/>
    </dgm:pt>
    <dgm:pt modelId="{342D9981-63D1-4F67-A504-28ECA23DE045}" type="pres">
      <dgm:prSet presAssocID="{E0118E2F-F2DD-47B0-B432-4C1A0FEB1350}" presName="parentLin" presStyleCnt="0"/>
      <dgm:spPr/>
    </dgm:pt>
    <dgm:pt modelId="{EED2FD69-B574-4EBF-AF52-1A3EA2828343}" type="pres">
      <dgm:prSet presAssocID="{E0118E2F-F2DD-47B0-B432-4C1A0FEB1350}" presName="parentLeftMargin" presStyleLbl="node1" presStyleIdx="1" presStyleCnt="6"/>
      <dgm:spPr/>
      <dgm:t>
        <a:bodyPr/>
        <a:lstStyle/>
        <a:p>
          <a:endParaRPr lang="en-US"/>
        </a:p>
      </dgm:t>
    </dgm:pt>
    <dgm:pt modelId="{2095FF67-89C4-4BEE-8187-01248950B94D}" type="pres">
      <dgm:prSet presAssocID="{E0118E2F-F2DD-47B0-B432-4C1A0FEB1350}" presName="parentText" presStyleLbl="node1" presStyleIdx="2" presStyleCnt="6">
        <dgm:presLayoutVars>
          <dgm:chMax val="0"/>
          <dgm:bulletEnabled val="1"/>
        </dgm:presLayoutVars>
      </dgm:prSet>
      <dgm:spPr/>
      <dgm:t>
        <a:bodyPr/>
        <a:lstStyle/>
        <a:p>
          <a:endParaRPr lang="en-US"/>
        </a:p>
      </dgm:t>
    </dgm:pt>
    <dgm:pt modelId="{7D883519-E96F-4124-8E21-1559AE00AAC6}" type="pres">
      <dgm:prSet presAssocID="{E0118E2F-F2DD-47B0-B432-4C1A0FEB1350}" presName="negativeSpace" presStyleCnt="0"/>
      <dgm:spPr/>
    </dgm:pt>
    <dgm:pt modelId="{75B4C496-AB0E-4D22-AE59-475BCC3150D4}" type="pres">
      <dgm:prSet presAssocID="{E0118E2F-F2DD-47B0-B432-4C1A0FEB1350}" presName="childText" presStyleLbl="conFgAcc1" presStyleIdx="2" presStyleCnt="6">
        <dgm:presLayoutVars>
          <dgm:bulletEnabled val="1"/>
        </dgm:presLayoutVars>
      </dgm:prSet>
      <dgm:spPr/>
    </dgm:pt>
    <dgm:pt modelId="{B9843889-6D6B-465A-BE11-7AC54AADD9A0}" type="pres">
      <dgm:prSet presAssocID="{226CFA18-1F53-41EF-AA20-604CD0A0D129}" presName="spaceBetweenRectangles" presStyleCnt="0"/>
      <dgm:spPr/>
    </dgm:pt>
    <dgm:pt modelId="{CE1EFE8D-D300-40E3-AB04-B6D4877078F1}" type="pres">
      <dgm:prSet presAssocID="{F3933E57-26A3-43F6-B437-A40B6365CE88}" presName="parentLin" presStyleCnt="0"/>
      <dgm:spPr/>
    </dgm:pt>
    <dgm:pt modelId="{73C1D9EC-1C3D-4426-8D65-ADC8FE6BC6EA}" type="pres">
      <dgm:prSet presAssocID="{F3933E57-26A3-43F6-B437-A40B6365CE88}" presName="parentLeftMargin" presStyleLbl="node1" presStyleIdx="2" presStyleCnt="6"/>
      <dgm:spPr/>
      <dgm:t>
        <a:bodyPr/>
        <a:lstStyle/>
        <a:p>
          <a:endParaRPr lang="en-US"/>
        </a:p>
      </dgm:t>
    </dgm:pt>
    <dgm:pt modelId="{16F6DD9A-AE09-4D6E-AA44-278AD858E393}" type="pres">
      <dgm:prSet presAssocID="{F3933E57-26A3-43F6-B437-A40B6365CE88}" presName="parentText" presStyleLbl="node1" presStyleIdx="3" presStyleCnt="6">
        <dgm:presLayoutVars>
          <dgm:chMax val="0"/>
          <dgm:bulletEnabled val="1"/>
        </dgm:presLayoutVars>
      </dgm:prSet>
      <dgm:spPr/>
      <dgm:t>
        <a:bodyPr/>
        <a:lstStyle/>
        <a:p>
          <a:endParaRPr lang="en-US"/>
        </a:p>
      </dgm:t>
    </dgm:pt>
    <dgm:pt modelId="{8ACA1ADC-306C-4654-A399-806A3FB01941}" type="pres">
      <dgm:prSet presAssocID="{F3933E57-26A3-43F6-B437-A40B6365CE88}" presName="negativeSpace" presStyleCnt="0"/>
      <dgm:spPr/>
    </dgm:pt>
    <dgm:pt modelId="{A9424FDA-1212-4438-9015-D58A14BCDF31}" type="pres">
      <dgm:prSet presAssocID="{F3933E57-26A3-43F6-B437-A40B6365CE88}" presName="childText" presStyleLbl="conFgAcc1" presStyleIdx="3" presStyleCnt="6">
        <dgm:presLayoutVars>
          <dgm:bulletEnabled val="1"/>
        </dgm:presLayoutVars>
      </dgm:prSet>
      <dgm:spPr/>
    </dgm:pt>
    <dgm:pt modelId="{CB1E15F3-9EB2-4BAC-8F31-95AE07F2AB13}" type="pres">
      <dgm:prSet presAssocID="{59CD92AD-AC16-4160-9BE5-03CB1E8D6AFD}" presName="spaceBetweenRectangles" presStyleCnt="0"/>
      <dgm:spPr/>
    </dgm:pt>
    <dgm:pt modelId="{F8E7EB2A-961A-48F6-91E3-BD9FB5E0AA9B}" type="pres">
      <dgm:prSet presAssocID="{24944A49-183C-40C7-B235-56DFE5C274F3}" presName="parentLin" presStyleCnt="0"/>
      <dgm:spPr/>
    </dgm:pt>
    <dgm:pt modelId="{B64B1382-268D-484A-93DF-2C1783A50FC8}" type="pres">
      <dgm:prSet presAssocID="{24944A49-183C-40C7-B235-56DFE5C274F3}" presName="parentLeftMargin" presStyleLbl="node1" presStyleIdx="3" presStyleCnt="6"/>
      <dgm:spPr/>
      <dgm:t>
        <a:bodyPr/>
        <a:lstStyle/>
        <a:p>
          <a:endParaRPr lang="en-US"/>
        </a:p>
      </dgm:t>
    </dgm:pt>
    <dgm:pt modelId="{69CAA6DB-DFAE-414E-BF65-B9A480EF71B4}" type="pres">
      <dgm:prSet presAssocID="{24944A49-183C-40C7-B235-56DFE5C274F3}" presName="parentText" presStyleLbl="node1" presStyleIdx="4" presStyleCnt="6">
        <dgm:presLayoutVars>
          <dgm:chMax val="0"/>
          <dgm:bulletEnabled val="1"/>
        </dgm:presLayoutVars>
      </dgm:prSet>
      <dgm:spPr/>
      <dgm:t>
        <a:bodyPr/>
        <a:lstStyle/>
        <a:p>
          <a:endParaRPr lang="en-US"/>
        </a:p>
      </dgm:t>
    </dgm:pt>
    <dgm:pt modelId="{3D52B42E-6404-4819-B3B7-71F0FFAAC9AE}" type="pres">
      <dgm:prSet presAssocID="{24944A49-183C-40C7-B235-56DFE5C274F3}" presName="negativeSpace" presStyleCnt="0"/>
      <dgm:spPr/>
    </dgm:pt>
    <dgm:pt modelId="{31702623-5695-46F8-8E6C-278EED18EA71}" type="pres">
      <dgm:prSet presAssocID="{24944A49-183C-40C7-B235-56DFE5C274F3}" presName="childText" presStyleLbl="conFgAcc1" presStyleIdx="4" presStyleCnt="6">
        <dgm:presLayoutVars>
          <dgm:bulletEnabled val="1"/>
        </dgm:presLayoutVars>
      </dgm:prSet>
      <dgm:spPr/>
    </dgm:pt>
    <dgm:pt modelId="{61B3B72E-DC68-4C04-B746-3513FBFC1BA2}" type="pres">
      <dgm:prSet presAssocID="{0CB788EB-9756-47C6-97FB-0C9E6D4E8BBC}" presName="spaceBetweenRectangles" presStyleCnt="0"/>
      <dgm:spPr/>
    </dgm:pt>
    <dgm:pt modelId="{CD2664B7-B235-41EE-8660-8B650DDF8055}" type="pres">
      <dgm:prSet presAssocID="{760BDF5C-AEE3-47E8-8300-CA610294750C}" presName="parentLin" presStyleCnt="0"/>
      <dgm:spPr/>
    </dgm:pt>
    <dgm:pt modelId="{38052292-CA0E-42AE-B74B-D23EB251AF75}" type="pres">
      <dgm:prSet presAssocID="{760BDF5C-AEE3-47E8-8300-CA610294750C}" presName="parentLeftMargin" presStyleLbl="node1" presStyleIdx="4" presStyleCnt="6"/>
      <dgm:spPr/>
      <dgm:t>
        <a:bodyPr/>
        <a:lstStyle/>
        <a:p>
          <a:endParaRPr lang="en-US"/>
        </a:p>
      </dgm:t>
    </dgm:pt>
    <dgm:pt modelId="{FD4F32D3-45D8-4694-B4B1-2ACA943CB8C1}" type="pres">
      <dgm:prSet presAssocID="{760BDF5C-AEE3-47E8-8300-CA610294750C}" presName="parentText" presStyleLbl="node1" presStyleIdx="5" presStyleCnt="6">
        <dgm:presLayoutVars>
          <dgm:chMax val="0"/>
          <dgm:bulletEnabled val="1"/>
        </dgm:presLayoutVars>
      </dgm:prSet>
      <dgm:spPr/>
      <dgm:t>
        <a:bodyPr/>
        <a:lstStyle/>
        <a:p>
          <a:endParaRPr lang="en-US"/>
        </a:p>
      </dgm:t>
    </dgm:pt>
    <dgm:pt modelId="{E8E027B9-3BE2-4878-8B90-CA09F4075605}" type="pres">
      <dgm:prSet presAssocID="{760BDF5C-AEE3-47E8-8300-CA610294750C}" presName="negativeSpace" presStyleCnt="0"/>
      <dgm:spPr/>
    </dgm:pt>
    <dgm:pt modelId="{F60B5F32-4D40-408A-AE1C-106D54EB07A8}" type="pres">
      <dgm:prSet presAssocID="{760BDF5C-AEE3-47E8-8300-CA610294750C}" presName="childText" presStyleLbl="conFgAcc1" presStyleIdx="5" presStyleCnt="6">
        <dgm:presLayoutVars>
          <dgm:bulletEnabled val="1"/>
        </dgm:presLayoutVars>
      </dgm:prSet>
      <dgm:spPr/>
    </dgm:pt>
  </dgm:ptLst>
  <dgm:cxnLst>
    <dgm:cxn modelId="{911BBFCC-C3B0-4B42-A571-5A53596C4F55}" type="presOf" srcId="{A3753D8B-1F69-4DBD-A1DD-1E004AAE3A84}" destId="{81BF5C26-DAB7-4DFD-9D7F-067ECC056662}" srcOrd="0" destOrd="0" presId="urn:microsoft.com/office/officeart/2005/8/layout/list1"/>
    <dgm:cxn modelId="{435F777D-A8DF-4A95-9678-0B61151B7DE2}" type="presOf" srcId="{24944A49-183C-40C7-B235-56DFE5C274F3}" destId="{B64B1382-268D-484A-93DF-2C1783A50FC8}" srcOrd="0" destOrd="0" presId="urn:microsoft.com/office/officeart/2005/8/layout/list1"/>
    <dgm:cxn modelId="{D841E8A7-3D38-4CC1-84A0-070CC4A9A842}" type="presOf" srcId="{E0118E2F-F2DD-47B0-B432-4C1A0FEB1350}" destId="{2095FF67-89C4-4BEE-8187-01248950B94D}" srcOrd="1" destOrd="0" presId="urn:microsoft.com/office/officeart/2005/8/layout/list1"/>
    <dgm:cxn modelId="{EAB4E3BD-3F79-448A-8688-38F991EA4FC4}" type="presOf" srcId="{F3933E57-26A3-43F6-B437-A40B6365CE88}" destId="{16F6DD9A-AE09-4D6E-AA44-278AD858E393}" srcOrd="1" destOrd="0" presId="urn:microsoft.com/office/officeart/2005/8/layout/list1"/>
    <dgm:cxn modelId="{17B9F679-692A-44A6-B863-9BA87104AAC7}" srcId="{D7B8CF14-376D-4115-9420-8BBE80701028}" destId="{F3933E57-26A3-43F6-B437-A40B6365CE88}" srcOrd="3" destOrd="0" parTransId="{75970516-3C0E-49B7-9D6B-206B07AB567A}" sibTransId="{59CD92AD-AC16-4160-9BE5-03CB1E8D6AFD}"/>
    <dgm:cxn modelId="{B1738A35-C511-4BD7-915F-6DBE43A8FEEA}" srcId="{D7B8CF14-376D-4115-9420-8BBE80701028}" destId="{E0118E2F-F2DD-47B0-B432-4C1A0FEB1350}" srcOrd="2" destOrd="0" parTransId="{F596AAED-6643-4A18-8EBD-28D452CADDD6}" sibTransId="{226CFA18-1F53-41EF-AA20-604CD0A0D129}"/>
    <dgm:cxn modelId="{7B43F0E2-4D63-4576-BCE7-31FFA2AC10E5}" type="presOf" srcId="{A3753D8B-1F69-4DBD-A1DD-1E004AAE3A84}" destId="{197C7093-8EC5-4A63-A785-4098B59F130C}" srcOrd="1" destOrd="0" presId="urn:microsoft.com/office/officeart/2005/8/layout/list1"/>
    <dgm:cxn modelId="{B64E1F43-8D0D-4B96-AE20-42D3CCDD25B3}" type="presOf" srcId="{0A98F1D3-5BEA-4543-9B6D-E2F5B65C5956}" destId="{078CF8DC-EF9F-490A-8F58-80F2F5DC0B9B}" srcOrd="1" destOrd="0" presId="urn:microsoft.com/office/officeart/2005/8/layout/list1"/>
    <dgm:cxn modelId="{D4884B0F-2EC3-4D6D-8C8C-D67297D2D567}" type="presOf" srcId="{760BDF5C-AEE3-47E8-8300-CA610294750C}" destId="{FD4F32D3-45D8-4694-B4B1-2ACA943CB8C1}" srcOrd="1" destOrd="0" presId="urn:microsoft.com/office/officeart/2005/8/layout/list1"/>
    <dgm:cxn modelId="{B84CA2BC-AA3D-4EA9-A951-A3D6FE360FC6}" type="presOf" srcId="{F3933E57-26A3-43F6-B437-A40B6365CE88}" destId="{73C1D9EC-1C3D-4426-8D65-ADC8FE6BC6EA}" srcOrd="0" destOrd="0" presId="urn:microsoft.com/office/officeart/2005/8/layout/list1"/>
    <dgm:cxn modelId="{9C1A250A-C898-4158-8F1B-D7C6FD0F9889}" type="presOf" srcId="{760BDF5C-AEE3-47E8-8300-CA610294750C}" destId="{38052292-CA0E-42AE-B74B-D23EB251AF75}" srcOrd="0" destOrd="0" presId="urn:microsoft.com/office/officeart/2005/8/layout/list1"/>
    <dgm:cxn modelId="{40351F67-A7D2-4459-8491-271DCF4CC761}" srcId="{D7B8CF14-376D-4115-9420-8BBE80701028}" destId="{0A98F1D3-5BEA-4543-9B6D-E2F5B65C5956}" srcOrd="1" destOrd="0" parTransId="{CD21A2C1-25EA-4727-9DC4-791EFBD9D427}" sibTransId="{9577CF7C-A811-4E5A-8C95-09F3FB8C078F}"/>
    <dgm:cxn modelId="{7B0C375D-4975-47D4-96D6-AF96FD9FD749}" type="presOf" srcId="{E0118E2F-F2DD-47B0-B432-4C1A0FEB1350}" destId="{EED2FD69-B574-4EBF-AF52-1A3EA2828343}" srcOrd="0" destOrd="0" presId="urn:microsoft.com/office/officeart/2005/8/layout/list1"/>
    <dgm:cxn modelId="{F9B7D8EA-CEA5-4792-B502-AFABA01E1B3B}" srcId="{D7B8CF14-376D-4115-9420-8BBE80701028}" destId="{24944A49-183C-40C7-B235-56DFE5C274F3}" srcOrd="4" destOrd="0" parTransId="{2F123DDD-0ABF-4D96-AB48-B97D733BE7A7}" sibTransId="{0CB788EB-9756-47C6-97FB-0C9E6D4E8BBC}"/>
    <dgm:cxn modelId="{DB33212B-F528-47F3-B6E6-4E0EA08DD64A}" srcId="{D7B8CF14-376D-4115-9420-8BBE80701028}" destId="{760BDF5C-AEE3-47E8-8300-CA610294750C}" srcOrd="5" destOrd="0" parTransId="{959B9BF5-D4B2-4F91-9BC1-13255D11D2A3}" sibTransId="{EDBA23AC-0A04-431E-BB08-D15C5169671B}"/>
    <dgm:cxn modelId="{F95D4415-79DF-4AB3-B409-B6EC3A5C7741}" type="presOf" srcId="{24944A49-183C-40C7-B235-56DFE5C274F3}" destId="{69CAA6DB-DFAE-414E-BF65-B9A480EF71B4}" srcOrd="1" destOrd="0" presId="urn:microsoft.com/office/officeart/2005/8/layout/list1"/>
    <dgm:cxn modelId="{D99E16C3-587E-4471-AF14-ABC56C13B18A}" type="presOf" srcId="{0A98F1D3-5BEA-4543-9B6D-E2F5B65C5956}" destId="{2DEA6383-A49B-4EE4-8D4C-08DC1E022A7A}" srcOrd="0" destOrd="0" presId="urn:microsoft.com/office/officeart/2005/8/layout/list1"/>
    <dgm:cxn modelId="{61D7DDD8-52D7-422D-8F87-8BE30DBDB052}" type="presOf" srcId="{D7B8CF14-376D-4115-9420-8BBE80701028}" destId="{B6998D0A-0ABA-4FCD-923F-F3B0DB8E995F}" srcOrd="0" destOrd="0" presId="urn:microsoft.com/office/officeart/2005/8/layout/list1"/>
    <dgm:cxn modelId="{E745CD56-B30D-4400-A909-616757FD8156}" srcId="{D7B8CF14-376D-4115-9420-8BBE80701028}" destId="{A3753D8B-1F69-4DBD-A1DD-1E004AAE3A84}" srcOrd="0" destOrd="0" parTransId="{2FFD0CAD-0067-4EB2-A05B-C2007CAF5005}" sibTransId="{14DC6218-C4AF-4D70-A921-34D514480AE2}"/>
    <dgm:cxn modelId="{0280E28C-DD79-441C-8816-87173836DE48}" type="presParOf" srcId="{B6998D0A-0ABA-4FCD-923F-F3B0DB8E995F}" destId="{CDF237E4-400B-4D47-A99B-B00A5F74DE75}" srcOrd="0" destOrd="0" presId="urn:microsoft.com/office/officeart/2005/8/layout/list1"/>
    <dgm:cxn modelId="{9FFB5C75-4BC2-42DF-8CCC-258824C51FF8}" type="presParOf" srcId="{CDF237E4-400B-4D47-A99B-B00A5F74DE75}" destId="{81BF5C26-DAB7-4DFD-9D7F-067ECC056662}" srcOrd="0" destOrd="0" presId="urn:microsoft.com/office/officeart/2005/8/layout/list1"/>
    <dgm:cxn modelId="{7F857F47-15DC-4141-BA7C-53311134486D}" type="presParOf" srcId="{CDF237E4-400B-4D47-A99B-B00A5F74DE75}" destId="{197C7093-8EC5-4A63-A785-4098B59F130C}" srcOrd="1" destOrd="0" presId="urn:microsoft.com/office/officeart/2005/8/layout/list1"/>
    <dgm:cxn modelId="{C1EA1D88-17C5-4948-91CD-D0D098C6CEDE}" type="presParOf" srcId="{B6998D0A-0ABA-4FCD-923F-F3B0DB8E995F}" destId="{FE84238F-A2E7-4AE3-B731-BC6A4B38C135}" srcOrd="1" destOrd="0" presId="urn:microsoft.com/office/officeart/2005/8/layout/list1"/>
    <dgm:cxn modelId="{869F590C-352B-468C-AE1D-13130114AF01}" type="presParOf" srcId="{B6998D0A-0ABA-4FCD-923F-F3B0DB8E995F}" destId="{02E18740-C022-4C75-B75C-57870A28C32F}" srcOrd="2" destOrd="0" presId="urn:microsoft.com/office/officeart/2005/8/layout/list1"/>
    <dgm:cxn modelId="{C35A13D6-C88D-46C7-B841-E686ABBC8437}" type="presParOf" srcId="{B6998D0A-0ABA-4FCD-923F-F3B0DB8E995F}" destId="{F19EDE29-8519-443C-A86E-E8E74F5BF49E}" srcOrd="3" destOrd="0" presId="urn:microsoft.com/office/officeart/2005/8/layout/list1"/>
    <dgm:cxn modelId="{5232DEEE-59AF-4C90-9CAF-2B6C89743BDB}" type="presParOf" srcId="{B6998D0A-0ABA-4FCD-923F-F3B0DB8E995F}" destId="{1ADE4E5B-A1E0-4DDF-852A-8875AF39FB11}" srcOrd="4" destOrd="0" presId="urn:microsoft.com/office/officeart/2005/8/layout/list1"/>
    <dgm:cxn modelId="{C1D6C77F-8C1C-4F31-873D-915437B066D5}" type="presParOf" srcId="{1ADE4E5B-A1E0-4DDF-852A-8875AF39FB11}" destId="{2DEA6383-A49B-4EE4-8D4C-08DC1E022A7A}" srcOrd="0" destOrd="0" presId="urn:microsoft.com/office/officeart/2005/8/layout/list1"/>
    <dgm:cxn modelId="{B3AADA87-16BF-454B-8079-ED7A2272DFB7}" type="presParOf" srcId="{1ADE4E5B-A1E0-4DDF-852A-8875AF39FB11}" destId="{078CF8DC-EF9F-490A-8F58-80F2F5DC0B9B}" srcOrd="1" destOrd="0" presId="urn:microsoft.com/office/officeart/2005/8/layout/list1"/>
    <dgm:cxn modelId="{7E389FF3-1AA2-49E3-A646-5DD6B6A6D24C}" type="presParOf" srcId="{B6998D0A-0ABA-4FCD-923F-F3B0DB8E995F}" destId="{24EE24D5-BD98-4A72-902F-DDF50B7615A1}" srcOrd="5" destOrd="0" presId="urn:microsoft.com/office/officeart/2005/8/layout/list1"/>
    <dgm:cxn modelId="{15D63B78-8D9B-4EAE-96B9-FD6519730DCE}" type="presParOf" srcId="{B6998D0A-0ABA-4FCD-923F-F3B0DB8E995F}" destId="{1A7DE936-988E-4CA6-95D7-2753A7254EA5}" srcOrd="6" destOrd="0" presId="urn:microsoft.com/office/officeart/2005/8/layout/list1"/>
    <dgm:cxn modelId="{5139E023-D7F5-4339-8AC7-129263E01B83}" type="presParOf" srcId="{B6998D0A-0ABA-4FCD-923F-F3B0DB8E995F}" destId="{EFFD1419-4487-4FC0-9B6C-21890F3D9255}" srcOrd="7" destOrd="0" presId="urn:microsoft.com/office/officeart/2005/8/layout/list1"/>
    <dgm:cxn modelId="{26A1A932-C794-46B9-B98E-570A569D9AD0}" type="presParOf" srcId="{B6998D0A-0ABA-4FCD-923F-F3B0DB8E995F}" destId="{342D9981-63D1-4F67-A504-28ECA23DE045}" srcOrd="8" destOrd="0" presId="urn:microsoft.com/office/officeart/2005/8/layout/list1"/>
    <dgm:cxn modelId="{D2E78D1A-F35A-4DA2-88B2-4FD1FF96F6CF}" type="presParOf" srcId="{342D9981-63D1-4F67-A504-28ECA23DE045}" destId="{EED2FD69-B574-4EBF-AF52-1A3EA2828343}" srcOrd="0" destOrd="0" presId="urn:microsoft.com/office/officeart/2005/8/layout/list1"/>
    <dgm:cxn modelId="{12FB7EC6-A013-4228-B190-38DBEB015D83}" type="presParOf" srcId="{342D9981-63D1-4F67-A504-28ECA23DE045}" destId="{2095FF67-89C4-4BEE-8187-01248950B94D}" srcOrd="1" destOrd="0" presId="urn:microsoft.com/office/officeart/2005/8/layout/list1"/>
    <dgm:cxn modelId="{E34BD5FF-5B3D-4E19-88AE-21732433848A}" type="presParOf" srcId="{B6998D0A-0ABA-4FCD-923F-F3B0DB8E995F}" destId="{7D883519-E96F-4124-8E21-1559AE00AAC6}" srcOrd="9" destOrd="0" presId="urn:microsoft.com/office/officeart/2005/8/layout/list1"/>
    <dgm:cxn modelId="{FF9CE66C-0F1B-4E07-8817-3A82BF4A2A6A}" type="presParOf" srcId="{B6998D0A-0ABA-4FCD-923F-F3B0DB8E995F}" destId="{75B4C496-AB0E-4D22-AE59-475BCC3150D4}" srcOrd="10" destOrd="0" presId="urn:microsoft.com/office/officeart/2005/8/layout/list1"/>
    <dgm:cxn modelId="{B94863EE-A093-44CC-B2A4-4B9D8B93782A}" type="presParOf" srcId="{B6998D0A-0ABA-4FCD-923F-F3B0DB8E995F}" destId="{B9843889-6D6B-465A-BE11-7AC54AADD9A0}" srcOrd="11" destOrd="0" presId="urn:microsoft.com/office/officeart/2005/8/layout/list1"/>
    <dgm:cxn modelId="{F027C427-91E1-4F45-9D03-939DCB24CCC7}" type="presParOf" srcId="{B6998D0A-0ABA-4FCD-923F-F3B0DB8E995F}" destId="{CE1EFE8D-D300-40E3-AB04-B6D4877078F1}" srcOrd="12" destOrd="0" presId="urn:microsoft.com/office/officeart/2005/8/layout/list1"/>
    <dgm:cxn modelId="{6A8CB922-8D8A-4B6B-B69F-91DBB9CFF31F}" type="presParOf" srcId="{CE1EFE8D-D300-40E3-AB04-B6D4877078F1}" destId="{73C1D9EC-1C3D-4426-8D65-ADC8FE6BC6EA}" srcOrd="0" destOrd="0" presId="urn:microsoft.com/office/officeart/2005/8/layout/list1"/>
    <dgm:cxn modelId="{9CDCBD9F-43CE-483A-8A1E-5AB645795016}" type="presParOf" srcId="{CE1EFE8D-D300-40E3-AB04-B6D4877078F1}" destId="{16F6DD9A-AE09-4D6E-AA44-278AD858E393}" srcOrd="1" destOrd="0" presId="urn:microsoft.com/office/officeart/2005/8/layout/list1"/>
    <dgm:cxn modelId="{575A97DC-93AB-4BEF-8848-1941E88F4250}" type="presParOf" srcId="{B6998D0A-0ABA-4FCD-923F-F3B0DB8E995F}" destId="{8ACA1ADC-306C-4654-A399-806A3FB01941}" srcOrd="13" destOrd="0" presId="urn:microsoft.com/office/officeart/2005/8/layout/list1"/>
    <dgm:cxn modelId="{76B76E18-6DD8-47BC-B4F7-5F034815CB8D}" type="presParOf" srcId="{B6998D0A-0ABA-4FCD-923F-F3B0DB8E995F}" destId="{A9424FDA-1212-4438-9015-D58A14BCDF31}" srcOrd="14" destOrd="0" presId="urn:microsoft.com/office/officeart/2005/8/layout/list1"/>
    <dgm:cxn modelId="{216BEE55-EB82-46BB-B42E-DC67A894D247}" type="presParOf" srcId="{B6998D0A-0ABA-4FCD-923F-F3B0DB8E995F}" destId="{CB1E15F3-9EB2-4BAC-8F31-95AE07F2AB13}" srcOrd="15" destOrd="0" presId="urn:microsoft.com/office/officeart/2005/8/layout/list1"/>
    <dgm:cxn modelId="{9361A315-A328-4286-9B76-CDD8C97B029C}" type="presParOf" srcId="{B6998D0A-0ABA-4FCD-923F-F3B0DB8E995F}" destId="{F8E7EB2A-961A-48F6-91E3-BD9FB5E0AA9B}" srcOrd="16" destOrd="0" presId="urn:microsoft.com/office/officeart/2005/8/layout/list1"/>
    <dgm:cxn modelId="{995BC28E-9D70-4E13-8B40-718DB468503A}" type="presParOf" srcId="{F8E7EB2A-961A-48F6-91E3-BD9FB5E0AA9B}" destId="{B64B1382-268D-484A-93DF-2C1783A50FC8}" srcOrd="0" destOrd="0" presId="urn:microsoft.com/office/officeart/2005/8/layout/list1"/>
    <dgm:cxn modelId="{44D3B6D8-E8B8-4B5E-83E9-4068EA5258D9}" type="presParOf" srcId="{F8E7EB2A-961A-48F6-91E3-BD9FB5E0AA9B}" destId="{69CAA6DB-DFAE-414E-BF65-B9A480EF71B4}" srcOrd="1" destOrd="0" presId="urn:microsoft.com/office/officeart/2005/8/layout/list1"/>
    <dgm:cxn modelId="{55652DA7-17A6-4E44-9201-A864196A41FC}" type="presParOf" srcId="{B6998D0A-0ABA-4FCD-923F-F3B0DB8E995F}" destId="{3D52B42E-6404-4819-B3B7-71F0FFAAC9AE}" srcOrd="17" destOrd="0" presId="urn:microsoft.com/office/officeart/2005/8/layout/list1"/>
    <dgm:cxn modelId="{764A21F7-D882-47DF-9749-5B0921330918}" type="presParOf" srcId="{B6998D0A-0ABA-4FCD-923F-F3B0DB8E995F}" destId="{31702623-5695-46F8-8E6C-278EED18EA71}" srcOrd="18" destOrd="0" presId="urn:microsoft.com/office/officeart/2005/8/layout/list1"/>
    <dgm:cxn modelId="{40115DC3-B1FB-4D99-B33A-D5F04EFE7F97}" type="presParOf" srcId="{B6998D0A-0ABA-4FCD-923F-F3B0DB8E995F}" destId="{61B3B72E-DC68-4C04-B746-3513FBFC1BA2}" srcOrd="19" destOrd="0" presId="urn:microsoft.com/office/officeart/2005/8/layout/list1"/>
    <dgm:cxn modelId="{5DCC40A9-AE31-41FB-9DB3-79A9D98E8978}" type="presParOf" srcId="{B6998D0A-0ABA-4FCD-923F-F3B0DB8E995F}" destId="{CD2664B7-B235-41EE-8660-8B650DDF8055}" srcOrd="20" destOrd="0" presId="urn:microsoft.com/office/officeart/2005/8/layout/list1"/>
    <dgm:cxn modelId="{A50921A2-78EA-459E-8A8A-B282E597E317}" type="presParOf" srcId="{CD2664B7-B235-41EE-8660-8B650DDF8055}" destId="{38052292-CA0E-42AE-B74B-D23EB251AF75}" srcOrd="0" destOrd="0" presId="urn:microsoft.com/office/officeart/2005/8/layout/list1"/>
    <dgm:cxn modelId="{4B81073B-D745-44BB-9F82-4AD91145565D}" type="presParOf" srcId="{CD2664B7-B235-41EE-8660-8B650DDF8055}" destId="{FD4F32D3-45D8-4694-B4B1-2ACA943CB8C1}" srcOrd="1" destOrd="0" presId="urn:microsoft.com/office/officeart/2005/8/layout/list1"/>
    <dgm:cxn modelId="{95263A94-B6B4-4F07-84AF-C5059DAD9AD6}" type="presParOf" srcId="{B6998D0A-0ABA-4FCD-923F-F3B0DB8E995F}" destId="{E8E027B9-3BE2-4878-8B90-CA09F4075605}" srcOrd="21" destOrd="0" presId="urn:microsoft.com/office/officeart/2005/8/layout/list1"/>
    <dgm:cxn modelId="{FA654046-E439-44F4-9893-E87546842F1A}" type="presParOf" srcId="{B6998D0A-0ABA-4FCD-923F-F3B0DB8E995F}" destId="{F60B5F32-4D40-408A-AE1C-106D54EB07A8}" srcOrd="2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6C8BBB-F187-4382-B0EE-EC5E2E9E986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6BB96C0A-7E0A-44D6-85FE-297611D30EAF}">
      <dgm:prSet/>
      <dgm:spPr/>
      <dgm:t>
        <a:bodyPr/>
        <a:lstStyle/>
        <a:p>
          <a:r>
            <a:rPr lang="en-US" dirty="0" smtClean="0"/>
            <a:t>Assessment</a:t>
          </a:r>
          <a:endParaRPr lang="en-US" dirty="0"/>
        </a:p>
      </dgm:t>
    </dgm:pt>
    <dgm:pt modelId="{D7660D06-F146-4855-90CB-839CD5A49608}" type="parTrans" cxnId="{40382B79-447E-4208-B4A2-77B658CC8BAB}">
      <dgm:prSet/>
      <dgm:spPr/>
      <dgm:t>
        <a:bodyPr/>
        <a:lstStyle/>
        <a:p>
          <a:endParaRPr lang="en-US"/>
        </a:p>
      </dgm:t>
    </dgm:pt>
    <dgm:pt modelId="{885D65F6-FA4B-40A0-AFA2-88858CD62A59}" type="sibTrans" cxnId="{40382B79-447E-4208-B4A2-77B658CC8BAB}">
      <dgm:prSet/>
      <dgm:spPr/>
      <dgm:t>
        <a:bodyPr/>
        <a:lstStyle/>
        <a:p>
          <a:endParaRPr lang="en-US"/>
        </a:p>
      </dgm:t>
    </dgm:pt>
    <dgm:pt modelId="{803C7178-4FBF-4550-929F-2D0796B5D41C}">
      <dgm:prSet custT="1"/>
      <dgm:spPr/>
      <dgm:t>
        <a:bodyPr/>
        <a:lstStyle/>
        <a:p>
          <a:r>
            <a:rPr lang="en-US" sz="2400" b="1" dirty="0" smtClean="0"/>
            <a:t>With Client &gt; </a:t>
          </a:r>
          <a:r>
            <a:rPr lang="en-US" sz="2400" dirty="0" smtClean="0"/>
            <a:t>Informed consent  </a:t>
          </a:r>
          <a:r>
            <a:rPr lang="en-US" sz="2400" dirty="0" smtClean="0">
              <a:solidFill>
                <a:schemeClr val="tx1"/>
              </a:solidFill>
            </a:rPr>
            <a:t>&gt;</a:t>
          </a:r>
          <a:r>
            <a:rPr lang="en-US" sz="2400" dirty="0" smtClean="0">
              <a:solidFill>
                <a:srgbClr val="92D050"/>
              </a:solidFill>
            </a:rPr>
            <a:t> GAIN-SS </a:t>
          </a:r>
          <a:r>
            <a:rPr lang="en-US" sz="2400" dirty="0" smtClean="0"/>
            <a:t>&gt;</a:t>
          </a:r>
          <a:r>
            <a:rPr lang="en-US" sz="2400" dirty="0" smtClean="0">
              <a:solidFill>
                <a:srgbClr val="92D050"/>
              </a:solidFill>
            </a:rPr>
            <a:t>TARGET</a:t>
          </a:r>
          <a:r>
            <a:rPr lang="en-US" sz="2400" dirty="0" smtClean="0"/>
            <a:t> &gt; ASAM Assessment &gt; UA &gt; Release of Information &gt; Assessment only   </a:t>
          </a:r>
          <a:endParaRPr lang="en-US" sz="2400" dirty="0"/>
        </a:p>
      </dgm:t>
    </dgm:pt>
    <dgm:pt modelId="{1AD493D4-0C25-4B93-846E-62A0CF31E6E4}" type="parTrans" cxnId="{E5269768-798A-48EF-8C12-2442FA2FAAF7}">
      <dgm:prSet/>
      <dgm:spPr/>
      <dgm:t>
        <a:bodyPr/>
        <a:lstStyle/>
        <a:p>
          <a:endParaRPr lang="en-US"/>
        </a:p>
      </dgm:t>
    </dgm:pt>
    <dgm:pt modelId="{3B6B4185-3DE9-41FA-980C-472B32791B58}" type="sibTrans" cxnId="{E5269768-798A-48EF-8C12-2442FA2FAAF7}">
      <dgm:prSet/>
      <dgm:spPr/>
      <dgm:t>
        <a:bodyPr/>
        <a:lstStyle/>
        <a:p>
          <a:endParaRPr lang="en-US"/>
        </a:p>
      </dgm:t>
    </dgm:pt>
    <dgm:pt modelId="{10FECA07-1B36-47D8-85D0-7515D3C8AA61}">
      <dgm:prSet custT="1"/>
      <dgm:spPr/>
      <dgm:t>
        <a:bodyPr/>
        <a:lstStyle/>
        <a:p>
          <a:r>
            <a:rPr lang="en-US" sz="2400" b="1" dirty="0" smtClean="0"/>
            <a:t>Without Client &gt; </a:t>
          </a:r>
          <a:r>
            <a:rPr lang="en-US" sz="2400" b="0" dirty="0" smtClean="0"/>
            <a:t>Progress Note &gt; HOPI &gt; Mental Status Exam &gt; GAF &gt;TARGET &gt; ASAM Assessment &gt;  Referent Correspondence &gt; Service Assignment</a:t>
          </a:r>
          <a:endParaRPr lang="en-US" sz="2400" b="1" dirty="0"/>
        </a:p>
      </dgm:t>
    </dgm:pt>
    <dgm:pt modelId="{892BCA1A-1EFA-4A7F-9FA2-A866176BEA5D}" type="parTrans" cxnId="{3BDB093B-55E2-46FB-BEF0-A96C133D1CFF}">
      <dgm:prSet/>
      <dgm:spPr/>
      <dgm:t>
        <a:bodyPr/>
        <a:lstStyle/>
        <a:p>
          <a:endParaRPr lang="en-US"/>
        </a:p>
      </dgm:t>
    </dgm:pt>
    <dgm:pt modelId="{715F60F7-1BD2-4F5A-B43F-1E96CF88E5FF}" type="sibTrans" cxnId="{3BDB093B-55E2-46FB-BEF0-A96C133D1CFF}">
      <dgm:prSet/>
      <dgm:spPr/>
      <dgm:t>
        <a:bodyPr/>
        <a:lstStyle/>
        <a:p>
          <a:endParaRPr lang="en-US"/>
        </a:p>
      </dgm:t>
    </dgm:pt>
    <dgm:pt modelId="{13D21C91-1DD3-41C4-8B4B-BFAF43B0D026}" type="pres">
      <dgm:prSet presAssocID="{DE6C8BBB-F187-4382-B0EE-EC5E2E9E9868}" presName="linearFlow" presStyleCnt="0">
        <dgm:presLayoutVars>
          <dgm:dir/>
          <dgm:animLvl val="lvl"/>
          <dgm:resizeHandles val="exact"/>
        </dgm:presLayoutVars>
      </dgm:prSet>
      <dgm:spPr/>
      <dgm:t>
        <a:bodyPr/>
        <a:lstStyle/>
        <a:p>
          <a:endParaRPr lang="en-US"/>
        </a:p>
      </dgm:t>
    </dgm:pt>
    <dgm:pt modelId="{2E42D2B4-42FC-43A7-842F-99BFD79F91CD}" type="pres">
      <dgm:prSet presAssocID="{6BB96C0A-7E0A-44D6-85FE-297611D30EAF}" presName="composite" presStyleCnt="0"/>
      <dgm:spPr/>
    </dgm:pt>
    <dgm:pt modelId="{183A217E-853E-40A5-B807-5273D68433BE}" type="pres">
      <dgm:prSet presAssocID="{6BB96C0A-7E0A-44D6-85FE-297611D30EAF}" presName="parentText" presStyleLbl="alignNode1" presStyleIdx="0" presStyleCnt="1">
        <dgm:presLayoutVars>
          <dgm:chMax val="1"/>
          <dgm:bulletEnabled val="1"/>
        </dgm:presLayoutVars>
      </dgm:prSet>
      <dgm:spPr/>
      <dgm:t>
        <a:bodyPr/>
        <a:lstStyle/>
        <a:p>
          <a:endParaRPr lang="en-US"/>
        </a:p>
      </dgm:t>
    </dgm:pt>
    <dgm:pt modelId="{A2F02CE0-35EF-4D94-B54D-3A465C76D124}" type="pres">
      <dgm:prSet presAssocID="{6BB96C0A-7E0A-44D6-85FE-297611D30EAF}" presName="descendantText" presStyleLbl="alignAcc1" presStyleIdx="0" presStyleCnt="1">
        <dgm:presLayoutVars>
          <dgm:bulletEnabled val="1"/>
        </dgm:presLayoutVars>
      </dgm:prSet>
      <dgm:spPr/>
      <dgm:t>
        <a:bodyPr/>
        <a:lstStyle/>
        <a:p>
          <a:endParaRPr lang="en-US"/>
        </a:p>
      </dgm:t>
    </dgm:pt>
  </dgm:ptLst>
  <dgm:cxnLst>
    <dgm:cxn modelId="{9967D353-DAB7-4D3F-84A3-3A2E06572C2F}" type="presOf" srcId="{DE6C8BBB-F187-4382-B0EE-EC5E2E9E9868}" destId="{13D21C91-1DD3-41C4-8B4B-BFAF43B0D026}" srcOrd="0" destOrd="0" presId="urn:microsoft.com/office/officeart/2005/8/layout/chevron2"/>
    <dgm:cxn modelId="{65673748-5C02-434C-B125-2517367EACE4}" type="presOf" srcId="{6BB96C0A-7E0A-44D6-85FE-297611D30EAF}" destId="{183A217E-853E-40A5-B807-5273D68433BE}" srcOrd="0" destOrd="0" presId="urn:microsoft.com/office/officeart/2005/8/layout/chevron2"/>
    <dgm:cxn modelId="{2B0513C6-A0CA-4B70-ABFA-F17AD0C8E583}" type="presOf" srcId="{10FECA07-1B36-47D8-85D0-7515D3C8AA61}" destId="{A2F02CE0-35EF-4D94-B54D-3A465C76D124}" srcOrd="0" destOrd="1" presId="urn:microsoft.com/office/officeart/2005/8/layout/chevron2"/>
    <dgm:cxn modelId="{3BDB093B-55E2-46FB-BEF0-A96C133D1CFF}" srcId="{6BB96C0A-7E0A-44D6-85FE-297611D30EAF}" destId="{10FECA07-1B36-47D8-85D0-7515D3C8AA61}" srcOrd="1" destOrd="0" parTransId="{892BCA1A-1EFA-4A7F-9FA2-A866176BEA5D}" sibTransId="{715F60F7-1BD2-4F5A-B43F-1E96CF88E5FF}"/>
    <dgm:cxn modelId="{94CD7901-F92C-440B-9699-37B40E60CE14}" type="presOf" srcId="{803C7178-4FBF-4550-929F-2D0796B5D41C}" destId="{A2F02CE0-35EF-4D94-B54D-3A465C76D124}" srcOrd="0" destOrd="0" presId="urn:microsoft.com/office/officeart/2005/8/layout/chevron2"/>
    <dgm:cxn modelId="{40382B79-447E-4208-B4A2-77B658CC8BAB}" srcId="{DE6C8BBB-F187-4382-B0EE-EC5E2E9E9868}" destId="{6BB96C0A-7E0A-44D6-85FE-297611D30EAF}" srcOrd="0" destOrd="0" parTransId="{D7660D06-F146-4855-90CB-839CD5A49608}" sibTransId="{885D65F6-FA4B-40A0-AFA2-88858CD62A59}"/>
    <dgm:cxn modelId="{E5269768-798A-48EF-8C12-2442FA2FAAF7}" srcId="{6BB96C0A-7E0A-44D6-85FE-297611D30EAF}" destId="{803C7178-4FBF-4550-929F-2D0796B5D41C}" srcOrd="0" destOrd="0" parTransId="{1AD493D4-0C25-4B93-846E-62A0CF31E6E4}" sibTransId="{3B6B4185-3DE9-41FA-980C-472B32791B58}"/>
    <dgm:cxn modelId="{4EC54FEF-8DED-45B9-90A6-651504D4DEEF}" type="presParOf" srcId="{13D21C91-1DD3-41C4-8B4B-BFAF43B0D026}" destId="{2E42D2B4-42FC-43A7-842F-99BFD79F91CD}" srcOrd="0" destOrd="0" presId="urn:microsoft.com/office/officeart/2005/8/layout/chevron2"/>
    <dgm:cxn modelId="{EBB5D081-BCA1-4921-A9C2-E3D7D8F1CEB9}" type="presParOf" srcId="{2E42D2B4-42FC-43A7-842F-99BFD79F91CD}" destId="{183A217E-853E-40A5-B807-5273D68433BE}" srcOrd="0" destOrd="0" presId="urn:microsoft.com/office/officeart/2005/8/layout/chevron2"/>
    <dgm:cxn modelId="{C37F006A-36F0-4294-A452-FD1908FAAD7C}" type="presParOf" srcId="{2E42D2B4-42FC-43A7-842F-99BFD79F91CD}" destId="{A2F02CE0-35EF-4D94-B54D-3A465C76D124}"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E18740-C022-4C75-B75C-57870A28C32F}">
      <dsp:nvSpPr>
        <dsp:cNvPr id="0" name=""/>
        <dsp:cNvSpPr/>
      </dsp:nvSpPr>
      <dsp:spPr>
        <a:xfrm>
          <a:off x="0" y="366479"/>
          <a:ext cx="8458200" cy="5292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7C7093-8EC5-4A63-A785-4098B59F130C}">
      <dsp:nvSpPr>
        <dsp:cNvPr id="0" name=""/>
        <dsp:cNvSpPr/>
      </dsp:nvSpPr>
      <dsp:spPr>
        <a:xfrm>
          <a:off x="422910" y="56519"/>
          <a:ext cx="5920740" cy="6199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lvl="0" algn="l" defTabSz="933450">
            <a:lnSpc>
              <a:spcPct val="90000"/>
            </a:lnSpc>
            <a:spcBef>
              <a:spcPct val="0"/>
            </a:spcBef>
            <a:spcAft>
              <a:spcPct val="35000"/>
            </a:spcAft>
          </a:pPr>
          <a:r>
            <a:rPr lang="en-US" sz="2100" kern="1200" dirty="0" smtClean="0"/>
            <a:t>Pre-Assessment</a:t>
          </a:r>
          <a:endParaRPr lang="en-US" sz="2100" kern="1200" dirty="0"/>
        </a:p>
      </dsp:txBody>
      <dsp:txXfrm>
        <a:off x="422910" y="56519"/>
        <a:ext cx="5920740" cy="619920"/>
      </dsp:txXfrm>
    </dsp:sp>
    <dsp:sp modelId="{1A7DE936-988E-4CA6-95D7-2753A7254EA5}">
      <dsp:nvSpPr>
        <dsp:cNvPr id="0" name=""/>
        <dsp:cNvSpPr/>
      </dsp:nvSpPr>
      <dsp:spPr>
        <a:xfrm>
          <a:off x="0" y="1319040"/>
          <a:ext cx="8458200" cy="5292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8CF8DC-EF9F-490A-8F58-80F2F5DC0B9B}">
      <dsp:nvSpPr>
        <dsp:cNvPr id="0" name=""/>
        <dsp:cNvSpPr/>
      </dsp:nvSpPr>
      <dsp:spPr>
        <a:xfrm>
          <a:off x="422910" y="1009079"/>
          <a:ext cx="5920740" cy="6199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lvl="0" algn="l" defTabSz="933450">
            <a:lnSpc>
              <a:spcPct val="90000"/>
            </a:lnSpc>
            <a:spcBef>
              <a:spcPct val="0"/>
            </a:spcBef>
            <a:spcAft>
              <a:spcPct val="35000"/>
            </a:spcAft>
          </a:pPr>
          <a:r>
            <a:rPr lang="en-US" sz="2100" kern="1200" dirty="0" smtClean="0"/>
            <a:t>Assessment</a:t>
          </a:r>
          <a:endParaRPr lang="en-US" sz="2100" kern="1200" dirty="0"/>
        </a:p>
      </dsp:txBody>
      <dsp:txXfrm>
        <a:off x="422910" y="1009079"/>
        <a:ext cx="5920740" cy="619920"/>
      </dsp:txXfrm>
    </dsp:sp>
    <dsp:sp modelId="{75B4C496-AB0E-4D22-AE59-475BCC3150D4}">
      <dsp:nvSpPr>
        <dsp:cNvPr id="0" name=""/>
        <dsp:cNvSpPr/>
      </dsp:nvSpPr>
      <dsp:spPr>
        <a:xfrm>
          <a:off x="0" y="2271600"/>
          <a:ext cx="8458200" cy="5292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95FF67-89C4-4BEE-8187-01248950B94D}">
      <dsp:nvSpPr>
        <dsp:cNvPr id="0" name=""/>
        <dsp:cNvSpPr/>
      </dsp:nvSpPr>
      <dsp:spPr>
        <a:xfrm>
          <a:off x="422910" y="1961640"/>
          <a:ext cx="5920740" cy="6199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lvl="0" algn="l" defTabSz="933450">
            <a:lnSpc>
              <a:spcPct val="90000"/>
            </a:lnSpc>
            <a:spcBef>
              <a:spcPct val="0"/>
            </a:spcBef>
            <a:spcAft>
              <a:spcPct val="35000"/>
            </a:spcAft>
          </a:pPr>
          <a:r>
            <a:rPr lang="en-US" sz="2100" kern="1200" dirty="0" smtClean="0"/>
            <a:t>Admission</a:t>
          </a:r>
          <a:endParaRPr lang="en-US" sz="2100" kern="1200" dirty="0"/>
        </a:p>
      </dsp:txBody>
      <dsp:txXfrm>
        <a:off x="422910" y="1961640"/>
        <a:ext cx="5920740" cy="619920"/>
      </dsp:txXfrm>
    </dsp:sp>
    <dsp:sp modelId="{A9424FDA-1212-4438-9015-D58A14BCDF31}">
      <dsp:nvSpPr>
        <dsp:cNvPr id="0" name=""/>
        <dsp:cNvSpPr/>
      </dsp:nvSpPr>
      <dsp:spPr>
        <a:xfrm>
          <a:off x="0" y="3224160"/>
          <a:ext cx="8458200" cy="5292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F6DD9A-AE09-4D6E-AA44-278AD858E393}">
      <dsp:nvSpPr>
        <dsp:cNvPr id="0" name=""/>
        <dsp:cNvSpPr/>
      </dsp:nvSpPr>
      <dsp:spPr>
        <a:xfrm>
          <a:off x="422910" y="2914200"/>
          <a:ext cx="5920740" cy="6199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lvl="0" algn="l" defTabSz="933450">
            <a:lnSpc>
              <a:spcPct val="90000"/>
            </a:lnSpc>
            <a:spcBef>
              <a:spcPct val="0"/>
            </a:spcBef>
            <a:spcAft>
              <a:spcPct val="35000"/>
            </a:spcAft>
          </a:pPr>
          <a:r>
            <a:rPr lang="en-US" sz="2100" kern="1200" dirty="0" smtClean="0"/>
            <a:t>Treatment</a:t>
          </a:r>
          <a:endParaRPr lang="en-US" sz="2100" kern="1200" dirty="0"/>
        </a:p>
      </dsp:txBody>
      <dsp:txXfrm>
        <a:off x="422910" y="2914200"/>
        <a:ext cx="5920740" cy="619920"/>
      </dsp:txXfrm>
    </dsp:sp>
    <dsp:sp modelId="{31702623-5695-46F8-8E6C-278EED18EA71}">
      <dsp:nvSpPr>
        <dsp:cNvPr id="0" name=""/>
        <dsp:cNvSpPr/>
      </dsp:nvSpPr>
      <dsp:spPr>
        <a:xfrm>
          <a:off x="0" y="4176720"/>
          <a:ext cx="8458200" cy="5292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CAA6DB-DFAE-414E-BF65-B9A480EF71B4}">
      <dsp:nvSpPr>
        <dsp:cNvPr id="0" name=""/>
        <dsp:cNvSpPr/>
      </dsp:nvSpPr>
      <dsp:spPr>
        <a:xfrm>
          <a:off x="422910" y="3866760"/>
          <a:ext cx="5920740" cy="6199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lvl="0" algn="l" defTabSz="933450">
            <a:lnSpc>
              <a:spcPct val="90000"/>
            </a:lnSpc>
            <a:spcBef>
              <a:spcPct val="0"/>
            </a:spcBef>
            <a:spcAft>
              <a:spcPct val="35000"/>
            </a:spcAft>
          </a:pPr>
          <a:r>
            <a:rPr lang="en-US" sz="2100" kern="1200" dirty="0" smtClean="0"/>
            <a:t>Transfer	</a:t>
          </a:r>
          <a:endParaRPr lang="en-US" sz="2100" kern="1200" dirty="0"/>
        </a:p>
      </dsp:txBody>
      <dsp:txXfrm>
        <a:off x="422910" y="3866760"/>
        <a:ext cx="5920740" cy="619920"/>
      </dsp:txXfrm>
    </dsp:sp>
    <dsp:sp modelId="{F60B5F32-4D40-408A-AE1C-106D54EB07A8}">
      <dsp:nvSpPr>
        <dsp:cNvPr id="0" name=""/>
        <dsp:cNvSpPr/>
      </dsp:nvSpPr>
      <dsp:spPr>
        <a:xfrm>
          <a:off x="0" y="5129280"/>
          <a:ext cx="8458200" cy="5292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4F32D3-45D8-4694-B4B1-2ACA943CB8C1}">
      <dsp:nvSpPr>
        <dsp:cNvPr id="0" name=""/>
        <dsp:cNvSpPr/>
      </dsp:nvSpPr>
      <dsp:spPr>
        <a:xfrm>
          <a:off x="422910" y="4819320"/>
          <a:ext cx="5920740" cy="6199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lvl="0" algn="l" defTabSz="933450">
            <a:lnSpc>
              <a:spcPct val="90000"/>
            </a:lnSpc>
            <a:spcBef>
              <a:spcPct val="0"/>
            </a:spcBef>
            <a:spcAft>
              <a:spcPct val="35000"/>
            </a:spcAft>
          </a:pPr>
          <a:r>
            <a:rPr lang="en-US" sz="2100" kern="1200" dirty="0" smtClean="0"/>
            <a:t>Discharge</a:t>
          </a:r>
          <a:endParaRPr lang="en-US" sz="2100" kern="1200" dirty="0"/>
        </a:p>
      </dsp:txBody>
      <dsp:txXfrm>
        <a:off x="422910" y="4819320"/>
        <a:ext cx="5920740" cy="6199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83A217E-853E-40A5-B807-5273D68433BE}">
      <dsp:nvSpPr>
        <dsp:cNvPr id="0" name=""/>
        <dsp:cNvSpPr/>
      </dsp:nvSpPr>
      <dsp:spPr>
        <a:xfrm rot="5400000">
          <a:off x="-1219200" y="1219200"/>
          <a:ext cx="5791200" cy="3352800"/>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lvl="0" algn="ctr" defTabSz="2089150">
            <a:lnSpc>
              <a:spcPct val="90000"/>
            </a:lnSpc>
            <a:spcBef>
              <a:spcPct val="0"/>
            </a:spcBef>
            <a:spcAft>
              <a:spcPct val="35000"/>
            </a:spcAft>
          </a:pPr>
          <a:r>
            <a:rPr lang="en-US" sz="4700" kern="1200" dirty="0" smtClean="0"/>
            <a:t>Assessment</a:t>
          </a:r>
          <a:endParaRPr lang="en-US" sz="4700" kern="1200" dirty="0"/>
        </a:p>
      </dsp:txBody>
      <dsp:txXfrm rot="5400000">
        <a:off x="-1219200" y="1219200"/>
        <a:ext cx="5791200" cy="3352800"/>
      </dsp:txXfrm>
    </dsp:sp>
    <dsp:sp modelId="{A2F02CE0-35EF-4D94-B54D-3A465C76D124}">
      <dsp:nvSpPr>
        <dsp:cNvPr id="0" name=""/>
        <dsp:cNvSpPr/>
      </dsp:nvSpPr>
      <dsp:spPr>
        <a:xfrm rot="5400000">
          <a:off x="3810000" y="-457199"/>
          <a:ext cx="4114800" cy="5029199"/>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smtClean="0"/>
            <a:t>With Client &gt; </a:t>
          </a:r>
          <a:r>
            <a:rPr lang="en-US" sz="2400" kern="1200" dirty="0" smtClean="0"/>
            <a:t>Informed consent  </a:t>
          </a:r>
          <a:r>
            <a:rPr lang="en-US" sz="2400" kern="1200" dirty="0" smtClean="0">
              <a:solidFill>
                <a:schemeClr val="tx1"/>
              </a:solidFill>
            </a:rPr>
            <a:t>&gt;</a:t>
          </a:r>
          <a:r>
            <a:rPr lang="en-US" sz="2400" kern="1200" dirty="0" smtClean="0">
              <a:solidFill>
                <a:srgbClr val="92D050"/>
              </a:solidFill>
            </a:rPr>
            <a:t> GAIN-SS </a:t>
          </a:r>
          <a:r>
            <a:rPr lang="en-US" sz="2400" kern="1200" dirty="0" smtClean="0"/>
            <a:t>&gt;</a:t>
          </a:r>
          <a:r>
            <a:rPr lang="en-US" sz="2400" kern="1200" dirty="0" smtClean="0">
              <a:solidFill>
                <a:srgbClr val="92D050"/>
              </a:solidFill>
            </a:rPr>
            <a:t>TARGET</a:t>
          </a:r>
          <a:r>
            <a:rPr lang="en-US" sz="2400" kern="1200" dirty="0" smtClean="0"/>
            <a:t> &gt; ASAM Assessment &gt; UA &gt; Release of Information &gt; Assessment only   </a:t>
          </a:r>
          <a:endParaRPr lang="en-US" sz="2400" kern="1200" dirty="0"/>
        </a:p>
        <a:p>
          <a:pPr marL="228600" lvl="1" indent="-228600" algn="l" defTabSz="1066800">
            <a:lnSpc>
              <a:spcPct val="90000"/>
            </a:lnSpc>
            <a:spcBef>
              <a:spcPct val="0"/>
            </a:spcBef>
            <a:spcAft>
              <a:spcPct val="15000"/>
            </a:spcAft>
            <a:buChar char="••"/>
          </a:pPr>
          <a:r>
            <a:rPr lang="en-US" sz="2400" b="1" kern="1200" dirty="0" smtClean="0"/>
            <a:t>Without Client &gt; </a:t>
          </a:r>
          <a:r>
            <a:rPr lang="en-US" sz="2400" b="0" kern="1200" dirty="0" smtClean="0"/>
            <a:t>Progress Note &gt; HOPI &gt; Mental Status Exam &gt; GAF &gt;TARGET &gt; ASAM Assessment &gt;  Referent Correspondence &gt; Service Assignment</a:t>
          </a:r>
          <a:endParaRPr lang="en-US" sz="2400" b="1" kern="1200" dirty="0"/>
        </a:p>
      </dsp:txBody>
      <dsp:txXfrm rot="5400000">
        <a:off x="3810000" y="-457199"/>
        <a:ext cx="4114800" cy="502919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A6EB31-E584-4480-8BB2-CE069EEC671E}" type="datetimeFigureOut">
              <a:rPr lang="en-US" smtClean="0"/>
              <a:pPr/>
              <a:t>5/12/2012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8C9DD-F8FE-429C-82AA-D2CC69CF0F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a:t>
            </a:r>
            <a:r>
              <a:rPr lang="en-US" baseline="0" dirty="0" smtClean="0"/>
              <a:t> am a counselor</a:t>
            </a:r>
          </a:p>
          <a:p>
            <a:r>
              <a:rPr lang="en-US" baseline="0" dirty="0" smtClean="0"/>
              <a:t>What organizational </a:t>
            </a:r>
            <a:r>
              <a:rPr lang="en-US" baseline="0" dirty="0" err="1" smtClean="0"/>
              <a:t>strucuture</a:t>
            </a:r>
            <a:endParaRPr lang="en-US" dirty="0"/>
          </a:p>
        </p:txBody>
      </p:sp>
      <p:sp>
        <p:nvSpPr>
          <p:cNvPr id="4" name="Slide Number Placeholder 3"/>
          <p:cNvSpPr>
            <a:spLocks noGrp="1"/>
          </p:cNvSpPr>
          <p:nvPr>
            <p:ph type="sldNum" sz="quarter" idx="10"/>
          </p:nvPr>
        </p:nvSpPr>
        <p:spPr/>
        <p:txBody>
          <a:bodyPr/>
          <a:lstStyle/>
          <a:p>
            <a:fld id="{C198C9DD-F8FE-429C-82AA-D2CC69CF0F0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98C9DD-F8FE-429C-82AA-D2CC69CF0F0C}" type="slidenum">
              <a:rPr lang="en-US" smtClean="0"/>
              <a:pPr/>
              <a:t>19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98C9DD-F8FE-429C-82AA-D2CC69CF0F0C}"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2162AF5-4BB7-46D8-9F33-0FC0DA01AC38}" type="datetimeFigureOut">
              <a:rPr lang="en-US" smtClean="0"/>
              <a:pPr/>
              <a:t>5/12/2012</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503E3F8-57B3-41CC-9B26-21CD23495B0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162AF5-4BB7-46D8-9F33-0FC0DA01AC38}" type="datetimeFigureOut">
              <a:rPr lang="en-US" smtClean="0"/>
              <a:pPr/>
              <a:t>5/12/2012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03E3F8-57B3-41CC-9B26-21CD23495B0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162AF5-4BB7-46D8-9F33-0FC0DA01AC38}" type="datetimeFigureOut">
              <a:rPr lang="en-US" smtClean="0"/>
              <a:pPr/>
              <a:t>5/12/2012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03E3F8-57B3-41CC-9B26-21CD23495B0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162AF5-4BB7-46D8-9F33-0FC0DA01AC38}" type="datetimeFigureOut">
              <a:rPr lang="en-US" smtClean="0"/>
              <a:pPr/>
              <a:t>5/12/2012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03E3F8-57B3-41CC-9B26-21CD23495B0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162AF5-4BB7-46D8-9F33-0FC0DA01AC38}" type="datetimeFigureOut">
              <a:rPr lang="en-US" smtClean="0"/>
              <a:pPr/>
              <a:t>5/12/2012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03E3F8-57B3-41CC-9B26-21CD23495B0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162AF5-4BB7-46D8-9F33-0FC0DA01AC38}" type="datetimeFigureOut">
              <a:rPr lang="en-US" smtClean="0"/>
              <a:pPr/>
              <a:t>5/12/2012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03E3F8-57B3-41CC-9B26-21CD23495B0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2162AF5-4BB7-46D8-9F33-0FC0DA01AC38}" type="datetimeFigureOut">
              <a:rPr lang="en-US" smtClean="0"/>
              <a:pPr/>
              <a:t>5/12/2012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503E3F8-57B3-41CC-9B26-21CD23495B0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2162AF5-4BB7-46D8-9F33-0FC0DA01AC38}" type="datetimeFigureOut">
              <a:rPr lang="en-US" smtClean="0"/>
              <a:pPr/>
              <a:t>5/12/2012</a:t>
            </a:fld>
            <a:endParaRPr lang="en-US" dirty="0"/>
          </a:p>
        </p:txBody>
      </p:sp>
      <p:sp>
        <p:nvSpPr>
          <p:cNvPr id="8" name="Slide Number Placeholder 7"/>
          <p:cNvSpPr>
            <a:spLocks noGrp="1"/>
          </p:cNvSpPr>
          <p:nvPr>
            <p:ph type="sldNum" sz="quarter" idx="11"/>
          </p:nvPr>
        </p:nvSpPr>
        <p:spPr/>
        <p:txBody>
          <a:bodyPr/>
          <a:lstStyle/>
          <a:p>
            <a:fld id="{B503E3F8-57B3-41CC-9B26-21CD23495B02}"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62AF5-4BB7-46D8-9F33-0FC0DA01AC38}" type="datetimeFigureOut">
              <a:rPr lang="en-US" smtClean="0"/>
              <a:pPr/>
              <a:t>5/12/2012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503E3F8-57B3-41CC-9B26-21CD23495B0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162AF5-4BB7-46D8-9F33-0FC0DA01AC38}" type="datetimeFigureOut">
              <a:rPr lang="en-US" smtClean="0"/>
              <a:pPr/>
              <a:t>5/12/2012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B503E3F8-57B3-41CC-9B26-21CD23495B0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2162AF5-4BB7-46D8-9F33-0FC0DA01AC38}" type="datetimeFigureOut">
              <a:rPr lang="en-US" smtClean="0"/>
              <a:pPr/>
              <a:t>5/12/2012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03E3F8-57B3-41CC-9B26-21CD23495B0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2162AF5-4BB7-46D8-9F33-0FC0DA01AC38}" type="datetimeFigureOut">
              <a:rPr lang="en-US" smtClean="0"/>
              <a:pPr/>
              <a:t>5/12/2012</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503E3F8-57B3-41CC-9B26-21CD23495B02}"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8153400" cy="4800600"/>
          </a:xfrm>
        </p:spPr>
        <p:txBody>
          <a:bodyPr>
            <a:normAutofit/>
          </a:bodyPr>
          <a:lstStyle/>
          <a:p>
            <a:pPr algn="l"/>
            <a:r>
              <a:rPr lang="en-US" dirty="0" smtClean="0"/>
              <a:t>Mapping the System: </a:t>
            </a:r>
            <a:br>
              <a:rPr lang="en-US" dirty="0" smtClean="0"/>
            </a:br>
            <a:r>
              <a:rPr lang="en-US" sz="3600" dirty="0" smtClean="0"/>
              <a:t>A Primer for Improvement at the Puyallup Tribal </a:t>
            </a:r>
            <a:br>
              <a:rPr lang="en-US" sz="3600" dirty="0" smtClean="0"/>
            </a:br>
            <a:r>
              <a:rPr lang="en-US" sz="3600" dirty="0" smtClean="0"/>
              <a:t>Treatment Center</a:t>
            </a:r>
            <a:r>
              <a:rPr lang="en-US" dirty="0" smtClean="0"/>
              <a:t/>
            </a:r>
            <a:br>
              <a:rPr lang="en-US" dirty="0" smtClean="0"/>
            </a:br>
            <a:r>
              <a:rPr lang="en-US" dirty="0" smtClean="0"/>
              <a:t/>
            </a:r>
            <a:br>
              <a:rPr lang="en-US" dirty="0" smtClean="0"/>
            </a:br>
            <a:r>
              <a:rPr lang="en-US" dirty="0" smtClean="0"/>
              <a:t>						</a:t>
            </a:r>
            <a:r>
              <a:rPr lang="en-US" sz="2200" dirty="0" smtClean="0"/>
              <a:t>Daniel Felizardo</a:t>
            </a:r>
            <a:r>
              <a:rPr lang="en-US" sz="4800" dirty="0" smtClean="0"/>
              <a:t/>
            </a:r>
            <a:br>
              <a:rPr lang="en-US" sz="4800"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467600" cy="5516563"/>
          </a:xfrm>
        </p:spPr>
        <p:txBody>
          <a:bodyPr>
            <a:normAutofit/>
          </a:bodyPr>
          <a:lstStyle/>
          <a:p>
            <a:r>
              <a:rPr lang="en-US" sz="4800" dirty="0" smtClean="0"/>
              <a:t>Defective Processes </a:t>
            </a:r>
          </a:p>
          <a:p>
            <a:r>
              <a:rPr lang="en-US" sz="4800" dirty="0" smtClean="0"/>
              <a:t>Delivery System</a:t>
            </a:r>
          </a:p>
          <a:p>
            <a:endParaRPr lang="en-US" sz="4800" dirty="0" smtClean="0"/>
          </a:p>
          <a:p>
            <a:pPr>
              <a:buNone/>
            </a:pPr>
            <a:r>
              <a:rPr lang="en-US" sz="4800" dirty="0" smtClean="0"/>
              <a:t>…were a primary cause of poor quality health care </a:t>
            </a:r>
          </a:p>
          <a:p>
            <a:pPr algn="r">
              <a:buNone/>
            </a:pPr>
            <a:r>
              <a:rPr lang="en-US" sz="1600" dirty="0" smtClean="0"/>
              <a:t>The Institute of Medicine 2004</a:t>
            </a:r>
            <a:endParaRPr 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The Delivery System</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Creates barriers to access and retention</a:t>
            </a:r>
          </a:p>
          <a:p>
            <a:r>
              <a:rPr lang="en-US" dirty="0" smtClean="0"/>
              <a:t>Problematic Business Practices</a:t>
            </a:r>
          </a:p>
          <a:p>
            <a:r>
              <a:rPr lang="en-US" dirty="0" smtClean="0"/>
              <a:t>Organizational Inefficiency </a:t>
            </a:r>
          </a:p>
          <a:p>
            <a:r>
              <a:rPr lang="en-US" dirty="0" smtClean="0"/>
              <a:t>Missed Treatment Opportunities</a:t>
            </a:r>
            <a:endParaRPr lang="en-US" dirty="0"/>
          </a:p>
        </p:txBody>
      </p:sp>
      <p:pic>
        <p:nvPicPr>
          <p:cNvPr id="4" name="Picture 3" descr="bad directions.jpg"/>
          <p:cNvPicPr>
            <a:picLocks noChangeAspect="1"/>
          </p:cNvPicPr>
          <p:nvPr/>
        </p:nvPicPr>
        <p:blipFill>
          <a:blip r:embed="rId2" cstate="print"/>
          <a:stretch>
            <a:fillRect/>
          </a:stretch>
        </p:blipFill>
        <p:spPr>
          <a:xfrm>
            <a:off x="6172200" y="4191000"/>
            <a:ext cx="2759501" cy="2209800"/>
          </a:xfrm>
          <a:prstGeom prst="rect">
            <a:avLst/>
          </a:prstGeom>
        </p:spPr>
      </p:pic>
      <p:pic>
        <p:nvPicPr>
          <p:cNvPr id="6" name="Picture 5" descr="confusing lights.jpg"/>
          <p:cNvPicPr>
            <a:picLocks noChangeAspect="1"/>
          </p:cNvPicPr>
          <p:nvPr/>
        </p:nvPicPr>
        <p:blipFill>
          <a:blip r:embed="rId3" cstate="print"/>
          <a:stretch>
            <a:fillRect/>
          </a:stretch>
        </p:blipFill>
        <p:spPr>
          <a:xfrm>
            <a:off x="152400" y="4114800"/>
            <a:ext cx="2133600" cy="2152650"/>
          </a:xfrm>
          <a:prstGeom prst="rect">
            <a:avLst/>
          </a:prstGeom>
        </p:spPr>
      </p:pic>
      <p:pic>
        <p:nvPicPr>
          <p:cNvPr id="7" name="Picture 6" descr="earthquake-damage.jpg"/>
          <p:cNvPicPr>
            <a:picLocks noChangeAspect="1"/>
          </p:cNvPicPr>
          <p:nvPr/>
        </p:nvPicPr>
        <p:blipFill>
          <a:blip r:embed="rId4" cstate="print"/>
          <a:stretch>
            <a:fillRect/>
          </a:stretch>
        </p:blipFill>
        <p:spPr>
          <a:xfrm>
            <a:off x="2272696" y="3962400"/>
            <a:ext cx="3870476" cy="24384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43000" y="381000"/>
            <a:ext cx="7239000" cy="1143000"/>
          </a:xfrm>
        </p:spPr>
        <p:txBody>
          <a:bodyPr/>
          <a:lstStyle/>
          <a:p>
            <a:r>
              <a:rPr lang="en-US" sz="4000" b="1" u="sng" smtClean="0"/>
              <a:t>Why Process Improvement?</a:t>
            </a:r>
          </a:p>
        </p:txBody>
      </p:sp>
      <p:sp>
        <p:nvSpPr>
          <p:cNvPr id="9219" name="Rectangle 3"/>
          <p:cNvSpPr>
            <a:spLocks noGrp="1" noChangeArrowheads="1"/>
          </p:cNvSpPr>
          <p:nvPr>
            <p:ph type="body" idx="1"/>
          </p:nvPr>
        </p:nvSpPr>
        <p:spPr>
          <a:xfrm>
            <a:off x="1143000" y="1752600"/>
            <a:ext cx="7772400" cy="4343400"/>
          </a:xfrm>
        </p:spPr>
        <p:txBody>
          <a:bodyPr/>
          <a:lstStyle/>
          <a:p>
            <a:r>
              <a:rPr lang="en-US" sz="2800" b="1" smtClean="0">
                <a:solidFill>
                  <a:schemeClr val="tx1"/>
                </a:solidFill>
              </a:rPr>
              <a:t>Customers are served by processes</a:t>
            </a:r>
          </a:p>
          <a:p>
            <a:pPr>
              <a:buFontTx/>
              <a:buNone/>
            </a:pPr>
            <a:endParaRPr lang="en-US" sz="2800" b="1" smtClean="0">
              <a:solidFill>
                <a:schemeClr val="tx1"/>
              </a:solidFill>
            </a:endParaRPr>
          </a:p>
          <a:p>
            <a:r>
              <a:rPr lang="en-US" sz="2800" b="1" smtClean="0">
                <a:solidFill>
                  <a:schemeClr val="tx1"/>
                </a:solidFill>
              </a:rPr>
              <a:t>85% of customer related </a:t>
            </a:r>
            <a:r>
              <a:rPr lang="en-US" sz="2800" b="1" i="1" smtClean="0">
                <a:solidFill>
                  <a:schemeClr val="tx1"/>
                </a:solidFill>
              </a:rPr>
              <a:t>problems</a:t>
            </a:r>
            <a:r>
              <a:rPr lang="en-US" sz="2800" b="1" smtClean="0">
                <a:solidFill>
                  <a:schemeClr val="tx1"/>
                </a:solidFill>
              </a:rPr>
              <a:t> are caused by organizational processes</a:t>
            </a:r>
          </a:p>
          <a:p>
            <a:pPr>
              <a:buFontTx/>
              <a:buNone/>
            </a:pPr>
            <a:endParaRPr lang="en-US" sz="2800" b="1" smtClean="0">
              <a:solidFill>
                <a:schemeClr val="tx1"/>
              </a:solidFill>
            </a:endParaRPr>
          </a:p>
          <a:p>
            <a:r>
              <a:rPr lang="en-US" sz="2800" b="1" smtClean="0">
                <a:solidFill>
                  <a:schemeClr val="tx1"/>
                </a:solidFill>
              </a:rPr>
              <a:t>To better serve customers, organizations must improve processes</a:t>
            </a:r>
          </a:p>
          <a:p>
            <a:endParaRPr lang="en-US" sz="2800"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Models</a:t>
            </a:r>
            <a:endParaRPr lang="en-US" dirty="0"/>
          </a:p>
        </p:txBody>
      </p:sp>
      <p:sp>
        <p:nvSpPr>
          <p:cNvPr id="5" name="Content Placeholder 4"/>
          <p:cNvSpPr>
            <a:spLocks noGrp="1"/>
          </p:cNvSpPr>
          <p:nvPr>
            <p:ph idx="1"/>
          </p:nvPr>
        </p:nvSpPr>
        <p:spPr/>
        <p:txBody>
          <a:bodyPr/>
          <a:lstStyle/>
          <a:p>
            <a:r>
              <a:rPr lang="en-US" sz="4000" dirty="0" smtClean="0"/>
              <a:t>Lean </a:t>
            </a:r>
          </a:p>
          <a:p>
            <a:pPr lvl="1"/>
            <a:r>
              <a:rPr lang="en-US" sz="3600" dirty="0" smtClean="0"/>
              <a:t>Develop Standardized work</a:t>
            </a:r>
          </a:p>
          <a:p>
            <a:pPr lvl="1"/>
            <a:r>
              <a:rPr lang="en-US" sz="3600" dirty="0" smtClean="0"/>
              <a:t>Reduce inefficiencies</a:t>
            </a:r>
          </a:p>
          <a:p>
            <a:r>
              <a:rPr lang="en-US" sz="4000" dirty="0" err="1" smtClean="0"/>
              <a:t>NIATx</a:t>
            </a:r>
            <a:endParaRPr lang="en-US" sz="4000" dirty="0" smtClean="0"/>
          </a:p>
          <a:p>
            <a:pPr lvl="1"/>
            <a:r>
              <a:rPr lang="en-US" sz="3600" dirty="0" smtClean="0"/>
              <a:t>Client focused </a:t>
            </a:r>
          </a:p>
          <a:p>
            <a:pPr lvl="1"/>
            <a:r>
              <a:rPr lang="en-US" sz="3600" dirty="0" smtClean="0"/>
              <a:t>Improve problem processes</a:t>
            </a:r>
          </a:p>
          <a:p>
            <a:pPr lvl="1"/>
            <a:endParaRPr lang="en-US" sz="3600" dirty="0" smtClean="0"/>
          </a:p>
          <a:p>
            <a:pPr lvl="1"/>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The Journey</a:t>
            </a:r>
            <a:endParaRPr lang="en-US" dirty="0"/>
          </a:p>
        </p:txBody>
      </p:sp>
      <p:pic>
        <p:nvPicPr>
          <p:cNvPr id="4" name="Content Placeholder 3" descr="cartoon.jpg"/>
          <p:cNvPicPr>
            <a:picLocks noGrp="1" noChangeAspect="1"/>
          </p:cNvPicPr>
          <p:nvPr>
            <p:ph idx="1"/>
          </p:nvPr>
        </p:nvPicPr>
        <p:blipFill>
          <a:blip r:embed="rId2" cstate="print"/>
          <a:stretch>
            <a:fillRect/>
          </a:stretch>
        </p:blipFill>
        <p:spPr>
          <a:xfrm>
            <a:off x="1524000" y="1447800"/>
            <a:ext cx="5638800" cy="5582412"/>
          </a:xfrm>
          <a:prstGeom prst="rect">
            <a:avLst/>
          </a:prstGeom>
        </p:spPr>
      </p:pic>
      <p:sp>
        <p:nvSpPr>
          <p:cNvPr id="5" name="Rounded Rectangle 4"/>
          <p:cNvSpPr/>
          <p:nvPr/>
        </p:nvSpPr>
        <p:spPr>
          <a:xfrm rot="1194807">
            <a:off x="2326663" y="3991879"/>
            <a:ext cx="794423" cy="276697"/>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rot="20889919">
            <a:off x="4382112" y="3503702"/>
            <a:ext cx="1019141" cy="14916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rot="1223022">
            <a:off x="2085933" y="3921293"/>
            <a:ext cx="1143000" cy="369332"/>
          </a:xfrm>
          <a:prstGeom prst="rect">
            <a:avLst/>
          </a:prstGeom>
          <a:noFill/>
        </p:spPr>
        <p:txBody>
          <a:bodyPr wrap="square" rtlCol="0">
            <a:spAutoFit/>
          </a:bodyPr>
          <a:lstStyle/>
          <a:p>
            <a:pPr algn="ctr"/>
            <a:r>
              <a:rPr lang="en-US" b="1" dirty="0" smtClean="0">
                <a:solidFill>
                  <a:srgbClr val="FF0000"/>
                </a:solidFill>
              </a:rPr>
              <a:t>Client</a:t>
            </a:r>
            <a:endParaRPr lang="en-US" b="1" dirty="0">
              <a:solidFill>
                <a:srgbClr val="FF0000"/>
              </a:solidFill>
            </a:endParaRPr>
          </a:p>
        </p:txBody>
      </p:sp>
      <p:sp>
        <p:nvSpPr>
          <p:cNvPr id="8" name="TextBox 7"/>
          <p:cNvSpPr txBox="1"/>
          <p:nvPr/>
        </p:nvSpPr>
        <p:spPr>
          <a:xfrm rot="20750475">
            <a:off x="4217651" y="3420104"/>
            <a:ext cx="1219200" cy="369332"/>
          </a:xfrm>
          <a:prstGeom prst="rect">
            <a:avLst/>
          </a:prstGeom>
          <a:noFill/>
        </p:spPr>
        <p:txBody>
          <a:bodyPr wrap="square" rtlCol="0">
            <a:spAutoFit/>
          </a:bodyPr>
          <a:lstStyle/>
          <a:p>
            <a:pPr algn="ctr"/>
            <a:r>
              <a:rPr lang="en-US" b="1" dirty="0" smtClean="0">
                <a:solidFill>
                  <a:srgbClr val="FF0000"/>
                </a:solidFill>
              </a:rPr>
              <a:t>Client</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buNone/>
            </a:pPr>
            <a:endParaRPr lang="en-US" dirty="0" smtClean="0"/>
          </a:p>
          <a:p>
            <a:pPr lvl="1">
              <a:buNone/>
            </a:pPr>
            <a:endParaRPr lang="en-US" dirty="0"/>
          </a:p>
        </p:txBody>
      </p:sp>
      <p:sp>
        <p:nvSpPr>
          <p:cNvPr id="5" name="TextBox 4"/>
          <p:cNvSpPr txBox="1"/>
          <p:nvPr/>
        </p:nvSpPr>
        <p:spPr>
          <a:xfrm>
            <a:off x="0" y="228600"/>
            <a:ext cx="9144000" cy="707886"/>
          </a:xfrm>
          <a:prstGeom prst="rect">
            <a:avLst/>
          </a:prstGeom>
          <a:noFill/>
        </p:spPr>
        <p:txBody>
          <a:bodyPr wrap="square" rtlCol="0">
            <a:spAutoFit/>
          </a:bodyPr>
          <a:lstStyle/>
          <a:p>
            <a:pPr algn="ctr"/>
            <a:r>
              <a:rPr lang="en-US" sz="4000" b="1" dirty="0" smtClean="0"/>
              <a:t>Focus Groups</a:t>
            </a:r>
            <a:endParaRPr lang="en-US" sz="4000" b="1" dirty="0"/>
          </a:p>
        </p:txBody>
      </p:sp>
      <p:pic>
        <p:nvPicPr>
          <p:cNvPr id="1028" name="Picture 4" descr="Farm, Animals meeting"/>
          <p:cNvPicPr>
            <a:picLocks noChangeAspect="1" noChangeArrowheads="1"/>
          </p:cNvPicPr>
          <p:nvPr/>
        </p:nvPicPr>
        <p:blipFill>
          <a:blip r:embed="rId2" cstate="print"/>
          <a:srcRect/>
          <a:stretch>
            <a:fillRect/>
          </a:stretch>
        </p:blipFill>
        <p:spPr bwMode="auto">
          <a:xfrm>
            <a:off x="0" y="1722117"/>
            <a:ext cx="9144000" cy="5135883"/>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39762"/>
          </a:xfrm>
        </p:spPr>
        <p:txBody>
          <a:bodyPr>
            <a:normAutofit fontScale="90000"/>
          </a:bodyPr>
          <a:lstStyle/>
          <a:p>
            <a:pPr algn="ctr"/>
            <a:r>
              <a:rPr lang="en-US" dirty="0" smtClean="0"/>
              <a:t>Treatment Flow</a:t>
            </a:r>
            <a:endParaRPr lang="en-US" dirty="0"/>
          </a:p>
        </p:txBody>
      </p:sp>
      <p:pic>
        <p:nvPicPr>
          <p:cNvPr id="4" name="Content Placeholder 3" descr="fish flow.JPG"/>
          <p:cNvPicPr>
            <a:picLocks noGrp="1" noChangeAspect="1"/>
          </p:cNvPicPr>
          <p:nvPr>
            <p:ph idx="1"/>
          </p:nvPr>
        </p:nvPicPr>
        <p:blipFill>
          <a:blip r:embed="rId2" cstate="print"/>
          <a:stretch>
            <a:fillRect/>
          </a:stretch>
        </p:blipFill>
        <p:spPr>
          <a:xfrm>
            <a:off x="1219200" y="838200"/>
            <a:ext cx="7316426" cy="5668963"/>
          </a:xfrm>
        </p:spPr>
      </p:pic>
      <p:sp>
        <p:nvSpPr>
          <p:cNvPr id="5" name="TextBox 4"/>
          <p:cNvSpPr txBox="1"/>
          <p:nvPr/>
        </p:nvSpPr>
        <p:spPr>
          <a:xfrm>
            <a:off x="0" y="1752600"/>
            <a:ext cx="1676400" cy="369332"/>
          </a:xfrm>
          <a:prstGeom prst="rect">
            <a:avLst/>
          </a:prstGeom>
          <a:noFill/>
        </p:spPr>
        <p:txBody>
          <a:bodyPr wrap="square" rtlCol="0">
            <a:spAutoFit/>
          </a:bodyPr>
          <a:lstStyle/>
          <a:p>
            <a:r>
              <a:rPr lang="en-US" dirty="0" smtClean="0"/>
              <a:t>Client Flow &gt;&gt;&gt;</a:t>
            </a:r>
            <a:endParaRPr lang="en-US" dirty="0"/>
          </a:p>
        </p:txBody>
      </p:sp>
      <p:sp>
        <p:nvSpPr>
          <p:cNvPr id="6" name="TextBox 5"/>
          <p:cNvSpPr txBox="1"/>
          <p:nvPr/>
        </p:nvSpPr>
        <p:spPr>
          <a:xfrm>
            <a:off x="76200" y="5562600"/>
            <a:ext cx="1600200" cy="381000"/>
          </a:xfrm>
          <a:prstGeom prst="rect">
            <a:avLst/>
          </a:prstGeom>
          <a:noFill/>
        </p:spPr>
        <p:txBody>
          <a:bodyPr wrap="square" rtlCol="0">
            <a:spAutoFit/>
          </a:bodyPr>
          <a:lstStyle/>
          <a:p>
            <a:r>
              <a:rPr lang="en-US" dirty="0" smtClean="0"/>
              <a:t>Staff Flow &gt;&gt;&gt;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ctr"/>
            <a:r>
              <a:rPr lang="en-US" dirty="0" smtClean="0"/>
              <a:t>Primary  Processes</a:t>
            </a:r>
            <a:endParaRPr lang="en-US" dirty="0"/>
          </a:p>
        </p:txBody>
      </p:sp>
      <p:graphicFrame>
        <p:nvGraphicFramePr>
          <p:cNvPr id="4" name="Content Placeholder 3"/>
          <p:cNvGraphicFramePr>
            <a:graphicFrameLocks noGrp="1"/>
          </p:cNvGraphicFramePr>
          <p:nvPr>
            <p:ph idx="1"/>
          </p:nvPr>
        </p:nvGraphicFramePr>
        <p:xfrm>
          <a:off x="457200" y="1143000"/>
          <a:ext cx="84582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Individual Interviews</a:t>
            </a:r>
            <a:endParaRPr lang="en-US" dirty="0"/>
          </a:p>
        </p:txBody>
      </p:sp>
      <p:sp>
        <p:nvSpPr>
          <p:cNvPr id="3" name="Content Placeholder 2"/>
          <p:cNvSpPr>
            <a:spLocks noGrp="1"/>
          </p:cNvSpPr>
          <p:nvPr>
            <p:ph idx="1"/>
          </p:nvPr>
        </p:nvSpPr>
        <p:spPr/>
        <p:txBody>
          <a:bodyPr/>
          <a:lstStyle/>
          <a:p>
            <a:endParaRPr lang="en-US"/>
          </a:p>
        </p:txBody>
      </p:sp>
      <p:pic>
        <p:nvPicPr>
          <p:cNvPr id="4" name="Picture 3" descr="zebra-and-dolphin-friends.jpg"/>
          <p:cNvPicPr>
            <a:picLocks noChangeAspect="1"/>
          </p:cNvPicPr>
          <p:nvPr/>
        </p:nvPicPr>
        <p:blipFill>
          <a:blip r:embed="rId2" cstate="print"/>
          <a:stretch>
            <a:fillRect/>
          </a:stretch>
        </p:blipFill>
        <p:spPr>
          <a:xfrm>
            <a:off x="1676400" y="1163320"/>
            <a:ext cx="5562600" cy="5315374"/>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graphicFrame>
        <p:nvGraphicFramePr>
          <p:cNvPr id="4" name="Content Placeholder 3"/>
          <p:cNvGraphicFramePr>
            <a:graphicFrameLocks noGrp="1"/>
          </p:cNvGraphicFramePr>
          <p:nvPr>
            <p:ph idx="1"/>
          </p:nvPr>
        </p:nvGraphicFramePr>
        <p:xfrm>
          <a:off x="457200" y="838200"/>
          <a:ext cx="8382000"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020762"/>
          </a:xfrm>
        </p:spPr>
        <p:txBody>
          <a:bodyPr>
            <a:normAutofit fontScale="90000"/>
          </a:bodyPr>
          <a:lstStyle/>
          <a:p>
            <a:pPr algn="ctr"/>
            <a:r>
              <a:rPr lang="en-US" dirty="0" smtClean="0"/>
              <a:t/>
            </a:r>
            <a:br>
              <a:rPr lang="en-US" dirty="0" smtClean="0"/>
            </a:br>
            <a:endParaRPr lang="en-US" dirty="0"/>
          </a:p>
        </p:txBody>
      </p:sp>
      <p:sp>
        <p:nvSpPr>
          <p:cNvPr id="3" name="Content Placeholder 2"/>
          <p:cNvSpPr>
            <a:spLocks noGrp="1"/>
          </p:cNvSpPr>
          <p:nvPr>
            <p:ph idx="1"/>
          </p:nvPr>
        </p:nvSpPr>
        <p:spPr>
          <a:xfrm>
            <a:off x="457200" y="1219200"/>
            <a:ext cx="7467600" cy="5486400"/>
          </a:xfrm>
        </p:spPr>
        <p:txBody>
          <a:bodyPr>
            <a:normAutofit/>
          </a:bodyPr>
          <a:lstStyle/>
          <a:p>
            <a:r>
              <a:rPr lang="en-US" dirty="0" smtClean="0"/>
              <a:t>The primary purpose of this project is to evaluate the current delivery system for consistency and inconsistency of processes, and to identify the benefits, threats and opportunities of the current work flow system used by staff and clients at the Puyallup Tribal Treatment Center.</a:t>
            </a:r>
          </a:p>
          <a:p>
            <a:r>
              <a:rPr lang="en-US" dirty="0" smtClean="0"/>
              <a:t>A Current State Map </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 and Document Reviews</a:t>
            </a:r>
            <a:endParaRPr lang="en-US" dirty="0"/>
          </a:p>
        </p:txBody>
      </p:sp>
      <p:pic>
        <p:nvPicPr>
          <p:cNvPr id="4" name="Content Placeholder 3" descr="computer-animal.jpg"/>
          <p:cNvPicPr>
            <a:picLocks noGrp="1" noChangeAspect="1"/>
          </p:cNvPicPr>
          <p:nvPr>
            <p:ph idx="1"/>
          </p:nvPr>
        </p:nvPicPr>
        <p:blipFill>
          <a:blip r:embed="rId2" cstate="print"/>
          <a:stretch>
            <a:fillRect/>
          </a:stretch>
        </p:blipFill>
        <p:spPr>
          <a:xfrm>
            <a:off x="240575" y="1631692"/>
            <a:ext cx="7531825" cy="4692907"/>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20762"/>
          </a:xfrm>
        </p:spPr>
        <p:txBody>
          <a:bodyPr>
            <a:normAutofit fontScale="90000"/>
          </a:bodyPr>
          <a:lstStyle/>
          <a:p>
            <a:pPr algn="ctr"/>
            <a:r>
              <a:rPr lang="en-US" b="1" dirty="0" smtClean="0"/>
              <a:t>Status reports </a:t>
            </a:r>
            <a:br>
              <a:rPr lang="en-US" b="1" dirty="0" smtClean="0"/>
            </a:br>
            <a:r>
              <a:rPr lang="en-US" b="1" dirty="0" smtClean="0"/>
              <a:t>What do you notice</a:t>
            </a:r>
            <a:endParaRPr lang="en-US" b="1" dirty="0"/>
          </a:p>
        </p:txBody>
      </p:sp>
      <p:pic>
        <p:nvPicPr>
          <p:cNvPr id="4" name="Content Placeholder 3" descr="status cindy.JPG"/>
          <p:cNvPicPr>
            <a:picLocks noGrp="1" noChangeAspect="1"/>
          </p:cNvPicPr>
          <p:nvPr>
            <p:ph idx="1"/>
          </p:nvPr>
        </p:nvPicPr>
        <p:blipFill>
          <a:blip r:embed="rId3" cstate="print"/>
          <a:stretch>
            <a:fillRect/>
          </a:stretch>
        </p:blipFill>
        <p:spPr>
          <a:xfrm>
            <a:off x="3200400" y="1295400"/>
            <a:ext cx="2819400" cy="4800600"/>
          </a:xfrm>
        </p:spPr>
      </p:pic>
      <p:pic>
        <p:nvPicPr>
          <p:cNvPr id="5" name="Picture 4" descr="status daniel.JPG"/>
          <p:cNvPicPr>
            <a:picLocks noChangeAspect="1"/>
          </p:cNvPicPr>
          <p:nvPr/>
        </p:nvPicPr>
        <p:blipFill>
          <a:blip r:embed="rId4" cstate="print"/>
          <a:stretch>
            <a:fillRect/>
          </a:stretch>
        </p:blipFill>
        <p:spPr>
          <a:xfrm>
            <a:off x="152400" y="1295400"/>
            <a:ext cx="2971800" cy="4800600"/>
          </a:xfrm>
          <a:prstGeom prst="rect">
            <a:avLst/>
          </a:prstGeom>
        </p:spPr>
      </p:pic>
      <p:pic>
        <p:nvPicPr>
          <p:cNvPr id="6" name="Picture 5" descr="status shawn.JPG"/>
          <p:cNvPicPr>
            <a:picLocks noChangeAspect="1"/>
          </p:cNvPicPr>
          <p:nvPr/>
        </p:nvPicPr>
        <p:blipFill>
          <a:blip r:embed="rId5" cstate="print"/>
          <a:stretch>
            <a:fillRect/>
          </a:stretch>
        </p:blipFill>
        <p:spPr>
          <a:xfrm>
            <a:off x="6096000" y="1295400"/>
            <a:ext cx="2971800" cy="4800600"/>
          </a:xfrm>
          <a:prstGeom prst="rect">
            <a:avLst/>
          </a:prstGeom>
        </p:spPr>
      </p:pic>
      <p:sp>
        <p:nvSpPr>
          <p:cNvPr id="7" name="Rectangle 6"/>
          <p:cNvSpPr/>
          <p:nvPr/>
        </p:nvSpPr>
        <p:spPr>
          <a:xfrm>
            <a:off x="152400" y="1295400"/>
            <a:ext cx="8686800" cy="4800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rot="5400000">
            <a:off x="495300" y="3695700"/>
            <a:ext cx="4800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3619500" y="3695700"/>
            <a:ext cx="4800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Walk </a:t>
            </a:r>
            <a:r>
              <a:rPr lang="en-US" dirty="0" smtClean="0"/>
              <a:t>Through Exercise</a:t>
            </a:r>
            <a:endParaRPr lang="en-US" dirty="0"/>
          </a:p>
        </p:txBody>
      </p:sp>
      <p:pic>
        <p:nvPicPr>
          <p:cNvPr id="4" name="Content Placeholder 3" descr="walkamile.jpg"/>
          <p:cNvPicPr>
            <a:picLocks noGrp="1" noChangeAspect="1"/>
          </p:cNvPicPr>
          <p:nvPr>
            <p:ph idx="1"/>
          </p:nvPr>
        </p:nvPicPr>
        <p:blipFill>
          <a:blip r:embed="rId2" cstate="print"/>
          <a:stretch>
            <a:fillRect/>
          </a:stretch>
        </p:blipFill>
        <p:spPr>
          <a:xfrm>
            <a:off x="1143000" y="1295400"/>
            <a:ext cx="6096000" cy="5230368"/>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algn="ctr"/>
            <a:r>
              <a:rPr lang="en-US" dirty="0" smtClean="0"/>
              <a:t>Walk Through</a:t>
            </a:r>
            <a:endParaRPr lang="en-US" dirty="0"/>
          </a:p>
        </p:txBody>
      </p:sp>
      <p:sp>
        <p:nvSpPr>
          <p:cNvPr id="10" name="Content Placeholder 9"/>
          <p:cNvSpPr>
            <a:spLocks noGrp="1"/>
          </p:cNvSpPr>
          <p:nvPr>
            <p:ph idx="1"/>
          </p:nvPr>
        </p:nvSpPr>
        <p:spPr/>
        <p:txBody>
          <a:bodyPr/>
          <a:lstStyle/>
          <a:p>
            <a:r>
              <a:rPr lang="en-US" sz="3600" dirty="0" smtClean="0"/>
              <a:t>Inconsistent messages</a:t>
            </a:r>
          </a:p>
          <a:p>
            <a:r>
              <a:rPr lang="en-US" sz="3600" dirty="0" smtClean="0"/>
              <a:t>Redundant questions and forms</a:t>
            </a:r>
          </a:p>
          <a:p>
            <a:r>
              <a:rPr lang="en-US" sz="3600" dirty="0" smtClean="0"/>
              <a:t>Feels rushed</a:t>
            </a:r>
          </a:p>
          <a:p>
            <a:r>
              <a:rPr lang="en-US" sz="3600" dirty="0" smtClean="0"/>
              <a:t>Closed ended </a:t>
            </a:r>
            <a:r>
              <a:rPr lang="en-US" sz="3600" dirty="0" smtClean="0"/>
              <a:t>questions</a:t>
            </a:r>
          </a:p>
          <a:p>
            <a:r>
              <a:rPr lang="en-US" sz="3600" dirty="0" smtClean="0"/>
              <a:t>Long Wait times</a:t>
            </a:r>
          </a:p>
          <a:p>
            <a:r>
              <a:rPr lang="en-US" sz="3600" dirty="0" smtClean="0"/>
              <a:t>Not engaging</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Assessment Process</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066800" y="1447800"/>
            <a:ext cx="7010400" cy="52752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Big Picture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a:p>
        </p:txBody>
      </p:sp>
      <p:graphicFrame>
        <p:nvGraphicFramePr>
          <p:cNvPr id="4" name="Table 3"/>
          <p:cNvGraphicFramePr>
            <a:graphicFrameLocks noGrp="1"/>
          </p:cNvGraphicFramePr>
          <p:nvPr/>
        </p:nvGraphicFramePr>
        <p:xfrm>
          <a:off x="381000" y="2438400"/>
          <a:ext cx="8458200" cy="741680"/>
        </p:xfrm>
        <a:graphic>
          <a:graphicData uri="http://schemas.openxmlformats.org/drawingml/2006/table">
            <a:tbl>
              <a:tblPr firstRow="1" bandRow="1">
                <a:tableStyleId>{5C22544A-7EE6-4342-B048-85BDC9FD1C3A}</a:tableStyleId>
              </a:tblPr>
              <a:tblGrid>
                <a:gridCol w="1447800"/>
                <a:gridCol w="1219200"/>
                <a:gridCol w="1600200"/>
                <a:gridCol w="838200"/>
                <a:gridCol w="914400"/>
                <a:gridCol w="838200"/>
                <a:gridCol w="762000"/>
                <a:gridCol w="838200"/>
              </a:tblGrid>
              <a:tr h="370840">
                <a:tc>
                  <a:txBody>
                    <a:bodyPr/>
                    <a:lstStyle/>
                    <a:p>
                      <a:pPr algn="ctr"/>
                      <a:r>
                        <a:rPr lang="en-US" dirty="0" smtClean="0"/>
                        <a:t>Process</a:t>
                      </a:r>
                      <a:endParaRPr lang="en-US" dirty="0"/>
                    </a:p>
                  </a:txBody>
                  <a:tcPr/>
                </a:tc>
                <a:tc>
                  <a:txBody>
                    <a:bodyPr/>
                    <a:lstStyle/>
                    <a:p>
                      <a:pPr algn="ctr"/>
                      <a:r>
                        <a:rPr lang="en-US" dirty="0" smtClean="0"/>
                        <a:t>Standard</a:t>
                      </a:r>
                      <a:endParaRPr lang="en-US" dirty="0"/>
                    </a:p>
                  </a:txBody>
                  <a:tcPr/>
                </a:tc>
                <a:tc>
                  <a:txBody>
                    <a:bodyPr/>
                    <a:lstStyle/>
                    <a:p>
                      <a:pPr algn="ctr"/>
                      <a:r>
                        <a:rPr lang="en-US" dirty="0" err="1" smtClean="0"/>
                        <a:t>FrontDesk</a:t>
                      </a:r>
                      <a:endParaRPr lang="en-US" dirty="0"/>
                    </a:p>
                  </a:txBody>
                  <a:tcPr/>
                </a:tc>
                <a:tc>
                  <a:txBody>
                    <a:bodyPr/>
                    <a:lstStyle/>
                    <a:p>
                      <a:pPr algn="ctr"/>
                      <a:r>
                        <a:rPr lang="en-US" dirty="0" smtClean="0"/>
                        <a:t>C #1</a:t>
                      </a:r>
                      <a:endParaRPr lang="en-US" dirty="0"/>
                    </a:p>
                  </a:txBody>
                  <a:tcPr/>
                </a:tc>
                <a:tc>
                  <a:txBody>
                    <a:bodyPr/>
                    <a:lstStyle/>
                    <a:p>
                      <a:pPr algn="ctr"/>
                      <a:r>
                        <a:rPr lang="en-US" dirty="0" smtClean="0"/>
                        <a:t>C #</a:t>
                      </a:r>
                      <a:r>
                        <a:rPr lang="en-US" baseline="0" dirty="0" smtClean="0"/>
                        <a:t>2 </a:t>
                      </a:r>
                      <a:endParaRPr lang="en-US" dirty="0"/>
                    </a:p>
                  </a:txBody>
                  <a:tcPr/>
                </a:tc>
                <a:tc>
                  <a:txBody>
                    <a:bodyPr/>
                    <a:lstStyle/>
                    <a:p>
                      <a:pPr algn="ctr"/>
                      <a:r>
                        <a:rPr lang="en-US" dirty="0" smtClean="0"/>
                        <a:t>C #3</a:t>
                      </a:r>
                      <a:endParaRPr lang="en-US" dirty="0"/>
                    </a:p>
                  </a:txBody>
                  <a:tcPr/>
                </a:tc>
                <a:tc>
                  <a:txBody>
                    <a:bodyPr/>
                    <a:lstStyle/>
                    <a:p>
                      <a:pPr algn="ctr"/>
                      <a:r>
                        <a:rPr lang="en-US" dirty="0" smtClean="0"/>
                        <a:t>WAC</a:t>
                      </a:r>
                      <a:endParaRPr lang="en-US" dirty="0"/>
                    </a:p>
                  </a:txBody>
                  <a:tcPr/>
                </a:tc>
                <a:tc>
                  <a:txBody>
                    <a:bodyPr/>
                    <a:lstStyle/>
                    <a:p>
                      <a:pPr algn="ctr"/>
                      <a:r>
                        <a:rPr lang="en-US" dirty="0" err="1" smtClean="0"/>
                        <a:t>Regs</a:t>
                      </a:r>
                      <a:r>
                        <a:rPr lang="en-US" dirty="0" smtClean="0"/>
                        <a:t>.</a:t>
                      </a:r>
                      <a:endParaRPr lang="en-US" dirty="0"/>
                    </a:p>
                  </a:txBody>
                  <a:tcPr/>
                </a:tc>
              </a:tr>
              <a:tr h="370840">
                <a:tc>
                  <a:txBody>
                    <a:bodyPr/>
                    <a:lstStyle/>
                    <a:p>
                      <a:pPr algn="ctr"/>
                      <a:r>
                        <a:rPr lang="en-US" dirty="0" smtClean="0"/>
                        <a:t>Assessment</a:t>
                      </a:r>
                      <a:endParaRPr lang="en-US" dirty="0"/>
                    </a:p>
                  </a:txBody>
                  <a:tcPr/>
                </a:tc>
                <a:tc>
                  <a:txBody>
                    <a:bodyPr/>
                    <a:lstStyle/>
                    <a:p>
                      <a:pPr algn="ctr"/>
                      <a:r>
                        <a:rPr lang="en-US" dirty="0" smtClean="0"/>
                        <a:t>No</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lstStyle/>
          <a:p>
            <a:r>
              <a:rPr lang="en-US" dirty="0" smtClean="0"/>
              <a:t>Present Results to Administration, Staff and New Program Manager</a:t>
            </a:r>
          </a:p>
          <a:p>
            <a:r>
              <a:rPr lang="en-US" dirty="0" smtClean="0"/>
              <a:t>Prioritize Process </a:t>
            </a:r>
          </a:p>
          <a:p>
            <a:r>
              <a:rPr lang="en-US" dirty="0" smtClean="0"/>
              <a:t>Involve the Client</a:t>
            </a:r>
          </a:p>
          <a:p>
            <a:r>
              <a:rPr lang="en-US" dirty="0" smtClean="0"/>
              <a:t>Nominal Group Technique</a:t>
            </a:r>
          </a:p>
          <a:p>
            <a:r>
              <a:rPr lang="en-US" dirty="0" smtClean="0"/>
              <a:t>Standardize</a:t>
            </a:r>
          </a:p>
          <a:p>
            <a:r>
              <a:rPr lang="en-US" dirty="0" smtClean="0"/>
              <a:t>Process Improvement</a:t>
            </a:r>
          </a:p>
          <a:p>
            <a:r>
              <a:rPr lang="en-US" dirty="0" smtClean="0"/>
              <a:t>Celebrate Success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t>The Big Job</a:t>
            </a:r>
            <a:endParaRPr lang="en-US" sz="6000" b="1" dirty="0"/>
          </a:p>
        </p:txBody>
      </p:sp>
      <p:sp>
        <p:nvSpPr>
          <p:cNvPr id="3" name="Content Placeholder 2"/>
          <p:cNvSpPr>
            <a:spLocks noGrp="1"/>
          </p:cNvSpPr>
          <p:nvPr>
            <p:ph idx="1"/>
          </p:nvPr>
        </p:nvSpPr>
        <p:spPr/>
        <p:txBody>
          <a:bodyPr>
            <a:normAutofit/>
          </a:bodyPr>
          <a:lstStyle/>
          <a:p>
            <a:pPr algn="ctr">
              <a:buNone/>
            </a:pPr>
            <a:r>
              <a:rPr lang="en-US" sz="6000" dirty="0" smtClean="0"/>
              <a:t>Improve the </a:t>
            </a:r>
          </a:p>
          <a:p>
            <a:pPr algn="ctr">
              <a:buNone/>
            </a:pPr>
            <a:r>
              <a:rPr lang="en-US" sz="6000" dirty="0" smtClean="0"/>
              <a:t>Delivery System</a:t>
            </a:r>
          </a:p>
          <a:p>
            <a:pPr algn="ctr">
              <a:buNone/>
            </a:pPr>
            <a:r>
              <a:rPr lang="en-US" sz="4400" dirty="0" smtClean="0"/>
              <a:t>“Make them pay you for that”</a:t>
            </a:r>
          </a:p>
          <a:p>
            <a:pPr algn="r">
              <a:buNone/>
            </a:pPr>
            <a:r>
              <a:rPr lang="en-US" sz="2400" dirty="0" smtClean="0"/>
              <a:t>Linda Moon </a:t>
            </a:r>
            <a:r>
              <a:rPr lang="en-US" sz="2400" dirty="0" err="1" smtClean="0"/>
              <a:t>Stumpff</a:t>
            </a:r>
            <a:endParaRPr 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077200" cy="5592763"/>
          </a:xfrm>
        </p:spPr>
        <p:txBody>
          <a:bodyPr>
            <a:normAutofit/>
          </a:bodyPr>
          <a:lstStyle/>
          <a:p>
            <a:pPr algn="ctr">
              <a:buNone/>
            </a:pPr>
            <a:endParaRPr lang="en-US" sz="8000" dirty="0" smtClean="0"/>
          </a:p>
        </p:txBody>
      </p:sp>
      <p:pic>
        <p:nvPicPr>
          <p:cNvPr id="4" name="Picture 3" descr="Thanks you.png"/>
          <p:cNvPicPr>
            <a:picLocks noChangeAspect="1"/>
          </p:cNvPicPr>
          <p:nvPr/>
        </p:nvPicPr>
        <p:blipFill>
          <a:blip r:embed="rId2" cstate="print"/>
          <a:stretch>
            <a:fillRect/>
          </a:stretch>
        </p:blipFill>
        <p:spPr>
          <a:xfrm>
            <a:off x="762000" y="1295400"/>
            <a:ext cx="6477000" cy="485149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Substance Abuse</a:t>
            </a:r>
            <a:endParaRPr lang="en-US" sz="4400" dirty="0"/>
          </a:p>
        </p:txBody>
      </p:sp>
      <p:sp>
        <p:nvSpPr>
          <p:cNvPr id="3" name="Content Placeholder 2"/>
          <p:cNvSpPr>
            <a:spLocks noGrp="1"/>
          </p:cNvSpPr>
          <p:nvPr>
            <p:ph idx="1"/>
          </p:nvPr>
        </p:nvSpPr>
        <p:spPr/>
        <p:txBody>
          <a:bodyPr>
            <a:normAutofit lnSpcReduction="10000"/>
          </a:bodyPr>
          <a:lstStyle/>
          <a:p>
            <a:r>
              <a:rPr lang="en-US" sz="3600" dirty="0" smtClean="0"/>
              <a:t>Major Public Health Issue in Indian Country</a:t>
            </a:r>
          </a:p>
          <a:p>
            <a:endParaRPr lang="en-US" sz="3600" dirty="0" smtClean="0"/>
          </a:p>
          <a:p>
            <a:r>
              <a:rPr lang="en-US" sz="3600" dirty="0" smtClean="0"/>
              <a:t>Significant Social, Health,  Economic, Legal , Cultural Costs and Impacts</a:t>
            </a:r>
          </a:p>
          <a:p>
            <a:pPr>
              <a:buNone/>
            </a:pPr>
            <a:endParaRPr lang="en-US" sz="3600" dirty="0" smtClean="0"/>
          </a:p>
          <a:p>
            <a:r>
              <a:rPr lang="en-US" sz="3600" dirty="0" smtClean="0"/>
              <a:t>Treatable</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People Who Enter and Complete Substance Abuse Treatment</a:t>
            </a:r>
            <a:endParaRPr lang="en-US" dirty="0"/>
          </a:p>
        </p:txBody>
      </p:sp>
      <p:sp>
        <p:nvSpPr>
          <p:cNvPr id="3" name="Content Placeholder 2"/>
          <p:cNvSpPr>
            <a:spLocks noGrp="1"/>
          </p:cNvSpPr>
          <p:nvPr>
            <p:ph idx="1"/>
          </p:nvPr>
        </p:nvSpPr>
        <p:spPr/>
        <p:txBody>
          <a:bodyPr>
            <a:normAutofit lnSpcReduction="10000"/>
          </a:bodyPr>
          <a:lstStyle/>
          <a:p>
            <a:r>
              <a:rPr lang="en-US" dirty="0" smtClean="0"/>
              <a:t>Generally Positive Outcome</a:t>
            </a:r>
          </a:p>
          <a:p>
            <a:pPr>
              <a:buNone/>
            </a:pPr>
            <a:endParaRPr lang="en-US" dirty="0" smtClean="0"/>
          </a:p>
          <a:p>
            <a:r>
              <a:rPr lang="en-US" dirty="0" smtClean="0"/>
              <a:t>Stop using drugs, decrease their criminal activity, and improve their occupational, social, and psychological functioning</a:t>
            </a:r>
          </a:p>
          <a:p>
            <a:pPr>
              <a:buNone/>
            </a:pPr>
            <a:endParaRPr lang="en-US" dirty="0" smtClean="0"/>
          </a:p>
          <a:p>
            <a:r>
              <a:rPr lang="en-US" dirty="0" smtClean="0"/>
              <a:t>To reap the benefits individual must enter and complete </a:t>
            </a:r>
            <a:r>
              <a:rPr lang="en-US" dirty="0" err="1" smtClean="0"/>
              <a:t>Tx</a:t>
            </a:r>
            <a:endParaRPr lang="en-US" dirty="0" smtClean="0"/>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NATIVE PREVALANCE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 In 2002-2005, American Indians and Alaska Natives were more likely than members of other racial groups to have a past year illicit drug use disorder (5.0 vs. 2.9 percent) and  alcohol (10.7 vs. 7.6) disorders.</a:t>
            </a:r>
          </a:p>
          <a:p>
            <a:endParaRPr lang="en-US" dirty="0" smtClean="0"/>
          </a:p>
          <a:p>
            <a:r>
              <a:rPr lang="en-US" dirty="0" smtClean="0"/>
              <a:t> 1.6% or 43,000 AI/AN admitted into </a:t>
            </a:r>
            <a:r>
              <a:rPr lang="en-US" dirty="0" err="1" smtClean="0"/>
              <a:t>Tx</a:t>
            </a:r>
            <a:r>
              <a:rPr lang="en-US" dirty="0" smtClean="0"/>
              <a:t> 2009</a:t>
            </a:r>
          </a:p>
          <a:p>
            <a:endParaRPr lang="en-US" dirty="0" smtClean="0"/>
          </a:p>
          <a:p>
            <a:pPr>
              <a:buNone/>
            </a:pPr>
            <a:endParaRPr lang="en-US" dirty="0" smtClean="0"/>
          </a:p>
          <a:p>
            <a:endParaRPr lang="en-US" dirty="0" smtClean="0"/>
          </a:p>
          <a:p>
            <a:pPr algn="r">
              <a:buNone/>
            </a:pPr>
            <a:r>
              <a:rPr lang="en-US" sz="1600" dirty="0" smtClean="0"/>
              <a:t>Substance Abuse Mental Health Administration</a:t>
            </a:r>
            <a:endParaRPr 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Statistics</a:t>
            </a:r>
            <a:endParaRPr lang="en-US" dirty="0"/>
          </a:p>
        </p:txBody>
      </p:sp>
      <p:sp>
        <p:nvSpPr>
          <p:cNvPr id="3" name="Content Placeholder 2"/>
          <p:cNvSpPr>
            <a:spLocks noGrp="1"/>
          </p:cNvSpPr>
          <p:nvPr>
            <p:ph idx="1"/>
          </p:nvPr>
        </p:nvSpPr>
        <p:spPr>
          <a:xfrm>
            <a:off x="457200" y="1295400"/>
            <a:ext cx="4267200" cy="4830763"/>
          </a:xfrm>
        </p:spPr>
        <p:txBody>
          <a:bodyPr>
            <a:normAutofit lnSpcReduction="10000"/>
          </a:bodyPr>
          <a:lstStyle/>
          <a:p>
            <a:pPr>
              <a:lnSpc>
                <a:spcPct val="80000"/>
              </a:lnSpc>
            </a:pPr>
            <a:r>
              <a:rPr lang="en-US" sz="3200" dirty="0" smtClean="0"/>
              <a:t>19 million Americans need treatment</a:t>
            </a:r>
          </a:p>
          <a:p>
            <a:pPr>
              <a:lnSpc>
                <a:spcPct val="80000"/>
              </a:lnSpc>
              <a:spcBef>
                <a:spcPct val="75000"/>
              </a:spcBef>
            </a:pPr>
            <a:r>
              <a:rPr lang="en-US" sz="3200" dirty="0" smtClean="0"/>
              <a:t>11% </a:t>
            </a:r>
            <a:r>
              <a:rPr lang="en-US" sz="3200" dirty="0" smtClean="0"/>
              <a:t>are able to access treatment </a:t>
            </a:r>
          </a:p>
          <a:p>
            <a:pPr>
              <a:lnSpc>
                <a:spcPct val="80000"/>
              </a:lnSpc>
              <a:spcBef>
                <a:spcPct val="75000"/>
              </a:spcBef>
            </a:pPr>
            <a:r>
              <a:rPr lang="en-US" sz="3200" dirty="0" smtClean="0"/>
              <a:t>50% of those in treatment do not complete</a:t>
            </a:r>
          </a:p>
          <a:p>
            <a:pPr>
              <a:lnSpc>
                <a:spcPct val="80000"/>
              </a:lnSpc>
              <a:spcBef>
                <a:spcPct val="75000"/>
              </a:spcBef>
            </a:pPr>
            <a:r>
              <a:rPr lang="en-US" sz="3200" dirty="0" smtClean="0"/>
              <a:t>There is a systemic problem</a:t>
            </a:r>
            <a:endParaRPr lang="en-US" sz="2800" dirty="0" smtClean="0"/>
          </a:p>
          <a:p>
            <a:endParaRPr lang="en-US" dirty="0"/>
          </a:p>
        </p:txBody>
      </p:sp>
      <p:sp>
        <p:nvSpPr>
          <p:cNvPr id="4" name="Rectangle 3"/>
          <p:cNvSpPr/>
          <p:nvPr/>
        </p:nvSpPr>
        <p:spPr>
          <a:xfrm>
            <a:off x="4267200" y="5638800"/>
            <a:ext cx="4572000" cy="646331"/>
          </a:xfrm>
          <a:prstGeom prst="rect">
            <a:avLst/>
          </a:prstGeom>
        </p:spPr>
        <p:txBody>
          <a:bodyPr>
            <a:spAutoFit/>
          </a:bodyPr>
          <a:lstStyle/>
          <a:p>
            <a:r>
              <a:rPr lang="en-US" b="1" dirty="0" smtClean="0">
                <a:latin typeface="Arial" charset="0"/>
              </a:rPr>
              <a:t>Substance Abuse and Mental Health Services Administration, 2002</a:t>
            </a:r>
            <a:endParaRPr lang="en-US" b="1" dirty="0">
              <a:latin typeface="Arial" charset="0"/>
            </a:endParaRPr>
          </a:p>
        </p:txBody>
      </p:sp>
      <p:pic>
        <p:nvPicPr>
          <p:cNvPr id="5" name="Picture 4" descr="bottle neck.jpg"/>
          <p:cNvPicPr>
            <a:picLocks noChangeAspect="1"/>
          </p:cNvPicPr>
          <p:nvPr/>
        </p:nvPicPr>
        <p:blipFill>
          <a:blip r:embed="rId2" cstate="print"/>
          <a:stretch>
            <a:fillRect/>
          </a:stretch>
        </p:blipFill>
        <p:spPr>
          <a:xfrm>
            <a:off x="4220429" y="1676400"/>
            <a:ext cx="4923571" cy="20574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458200" cy="1143000"/>
          </a:xfrm>
        </p:spPr>
        <p:txBody>
          <a:bodyPr>
            <a:normAutofit fontScale="90000"/>
          </a:bodyPr>
          <a:lstStyle/>
          <a:p>
            <a:pPr algn="ctr"/>
            <a:r>
              <a:rPr lang="en-US" dirty="0" smtClean="0"/>
              <a:t>Who Most Commonly Gets Blamed For This Systemic Problem</a:t>
            </a:r>
            <a:endParaRPr lang="en-US" dirty="0"/>
          </a:p>
        </p:txBody>
      </p:sp>
      <p:pic>
        <p:nvPicPr>
          <p:cNvPr id="4" name="Content Placeholder 3" descr="client.jpg"/>
          <p:cNvPicPr>
            <a:picLocks noGrp="1" noChangeAspect="1"/>
          </p:cNvPicPr>
          <p:nvPr>
            <p:ph idx="1"/>
          </p:nvPr>
        </p:nvPicPr>
        <p:blipFill>
          <a:blip r:embed="rId2" cstate="print"/>
          <a:stretch>
            <a:fillRect/>
          </a:stretch>
        </p:blipFill>
        <p:spPr>
          <a:xfrm>
            <a:off x="685800" y="2667000"/>
            <a:ext cx="5810098" cy="3866356"/>
          </a:xfrm>
        </p:spPr>
      </p:pic>
      <p:sp>
        <p:nvSpPr>
          <p:cNvPr id="5" name="TextBox 4"/>
          <p:cNvSpPr txBox="1"/>
          <p:nvPr/>
        </p:nvSpPr>
        <p:spPr>
          <a:xfrm>
            <a:off x="1371600" y="1676400"/>
            <a:ext cx="3733800" cy="923330"/>
          </a:xfrm>
          <a:prstGeom prst="rect">
            <a:avLst/>
          </a:prstGeom>
          <a:noFill/>
        </p:spPr>
        <p:txBody>
          <a:bodyPr wrap="square" rtlCol="0">
            <a:spAutoFit/>
          </a:bodyPr>
          <a:lstStyle/>
          <a:p>
            <a:r>
              <a:rPr lang="en-US" sz="5400" b="1" u="sng" dirty="0" smtClean="0">
                <a:solidFill>
                  <a:schemeClr val="tx2"/>
                </a:solidFill>
              </a:rPr>
              <a:t>The Client</a:t>
            </a:r>
            <a:endParaRPr lang="en-US" sz="5400" b="1" u="sng"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514600" cy="5059362"/>
          </a:xfrm>
        </p:spPr>
        <p:txBody>
          <a:bodyPr/>
          <a:lstStyle/>
          <a:p>
            <a:r>
              <a:rPr lang="en-US" dirty="0" smtClean="0"/>
              <a:t>New Therapy… </a:t>
            </a:r>
            <a:br>
              <a:rPr lang="en-US" dirty="0" smtClean="0"/>
            </a:br>
            <a:r>
              <a:rPr lang="en-US" dirty="0" smtClean="0"/>
              <a:t/>
            </a:r>
            <a:br>
              <a:rPr lang="en-US" dirty="0" smtClean="0"/>
            </a:br>
            <a:r>
              <a:rPr lang="en-US" dirty="0" smtClean="0"/>
              <a:t>Little </a:t>
            </a:r>
            <a:r>
              <a:rPr lang="en-US" dirty="0" smtClean="0"/>
              <a:t>Systemic change</a:t>
            </a:r>
            <a:endParaRPr lang="en-US" dirty="0"/>
          </a:p>
        </p:txBody>
      </p:sp>
      <p:pic>
        <p:nvPicPr>
          <p:cNvPr id="5" name="Picture 4" descr="therapist.bmp"/>
          <p:cNvPicPr>
            <a:picLocks noChangeAspect="1"/>
          </p:cNvPicPr>
          <p:nvPr/>
        </p:nvPicPr>
        <p:blipFill>
          <a:blip r:embed="rId2" cstate="print"/>
          <a:stretch>
            <a:fillRect/>
          </a:stretch>
        </p:blipFill>
        <p:spPr>
          <a:xfrm>
            <a:off x="3352800" y="381000"/>
            <a:ext cx="5410200" cy="618308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u="sng" dirty="0" smtClean="0"/>
              <a:t>A Systems Thinking Orientation</a:t>
            </a:r>
            <a:endParaRPr lang="en-US" dirty="0"/>
          </a:p>
        </p:txBody>
      </p:sp>
      <p:sp>
        <p:nvSpPr>
          <p:cNvPr id="3" name="Content Placeholder 2"/>
          <p:cNvSpPr>
            <a:spLocks noGrp="1"/>
          </p:cNvSpPr>
          <p:nvPr>
            <p:ph idx="1"/>
          </p:nvPr>
        </p:nvSpPr>
        <p:spPr/>
        <p:txBody>
          <a:bodyPr/>
          <a:lstStyle/>
          <a:p>
            <a:pPr>
              <a:buFontTx/>
              <a:buNone/>
            </a:pPr>
            <a:r>
              <a:rPr lang="en-US" sz="2800" b="1" dirty="0" smtClean="0"/>
              <a:t>Starting Assumptions</a:t>
            </a:r>
          </a:p>
          <a:p>
            <a:r>
              <a:rPr lang="en-US" sz="2800" dirty="0" smtClean="0"/>
              <a:t>Everyone is acting as they should, given the system they are in</a:t>
            </a:r>
          </a:p>
          <a:p>
            <a:r>
              <a:rPr lang="en-US" sz="2800" dirty="0" smtClean="0"/>
              <a:t>Your current system is perfectly designed to produce the results it is currently producing</a:t>
            </a:r>
          </a:p>
          <a:p>
            <a:pPr lvl="1"/>
            <a:r>
              <a:rPr lang="en-US" sz="2500" dirty="0" smtClean="0"/>
              <a:t>To produce different results you must change the system</a:t>
            </a:r>
          </a:p>
          <a:p>
            <a:pPr>
              <a:buNone/>
            </a:pPr>
            <a:r>
              <a:rPr lang="en-US" sz="1800" dirty="0" smtClean="0"/>
              <a:t>						W</a:t>
            </a:r>
            <a:r>
              <a:rPr lang="en-US" sz="1800" dirty="0" smtClean="0"/>
              <a:t>. Edwards Deming</a:t>
            </a:r>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1266</TotalTime>
  <Words>520</Words>
  <Application>Microsoft Office PowerPoint</Application>
  <PresentationFormat>On-screen Show (4:3)</PresentationFormat>
  <Paragraphs>124</Paragraphs>
  <Slides>28</Slides>
  <Notes>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Technic</vt:lpstr>
      <vt:lpstr>Mapping the System:  A Primer for Improvement at the Puyallup Tribal  Treatment Center        Daniel Felizardo </vt:lpstr>
      <vt:lpstr> </vt:lpstr>
      <vt:lpstr>Substance Abuse</vt:lpstr>
      <vt:lpstr>People Who Enter and Complete Substance Abuse Treatment</vt:lpstr>
      <vt:lpstr>NATIVE PREVALANCE</vt:lpstr>
      <vt:lpstr>Statistics</vt:lpstr>
      <vt:lpstr>Who Most Commonly Gets Blamed For This Systemic Problem</vt:lpstr>
      <vt:lpstr>New Therapy…   Little Systemic change</vt:lpstr>
      <vt:lpstr>A Systems Thinking Orientation</vt:lpstr>
      <vt:lpstr>Slide 10</vt:lpstr>
      <vt:lpstr>The Delivery System</vt:lpstr>
      <vt:lpstr>Why Process Improvement?</vt:lpstr>
      <vt:lpstr>Models</vt:lpstr>
      <vt:lpstr>The Journey</vt:lpstr>
      <vt:lpstr>Slide 15</vt:lpstr>
      <vt:lpstr>Treatment Flow</vt:lpstr>
      <vt:lpstr>Primary  Processes</vt:lpstr>
      <vt:lpstr>Individual Interviews</vt:lpstr>
      <vt:lpstr>Slide 19</vt:lpstr>
      <vt:lpstr>Chart and Document Reviews</vt:lpstr>
      <vt:lpstr>Status reports  What do you notice</vt:lpstr>
      <vt:lpstr>Walk Through Exercise</vt:lpstr>
      <vt:lpstr>Walk Through</vt:lpstr>
      <vt:lpstr>Assessment Process</vt:lpstr>
      <vt:lpstr>The Big Picture</vt:lpstr>
      <vt:lpstr>Recommendations</vt:lpstr>
      <vt:lpstr>The Big Job</vt:lpstr>
      <vt:lpstr>Slide 28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Barriers to Treatment: Perspectives at the Puyallup Tribal Treatment Center</dc:title>
  <dc:creator>Felizardo</dc:creator>
  <cp:lastModifiedBy>Daniel/Lia</cp:lastModifiedBy>
  <cp:revision>101</cp:revision>
  <dcterms:created xsi:type="dcterms:W3CDTF">2011-11-04T04:53:42Z</dcterms:created>
  <dcterms:modified xsi:type="dcterms:W3CDTF">2012-05-12T16:06:05Z</dcterms:modified>
</cp:coreProperties>
</file>