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60" r:id="rId4"/>
    <p:sldId id="261" r:id="rId5"/>
    <p:sldId id="258" r:id="rId6"/>
    <p:sldId id="263" r:id="rId7"/>
    <p:sldId id="262" r:id="rId8"/>
    <p:sldId id="264" r:id="rId9"/>
    <p:sldId id="265"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96" y="-2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pPr/>
              <a:t>5/12/12</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5/12/12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5/12/12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5/12/12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5/12/12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pPr/>
              <a:t>5/12/12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pPr/>
              <a:t>5/12/12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pPr/>
              <a:t>5/12/12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pPr/>
              <a:t>5/12/12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pPr/>
              <a:t>5/12/12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5/12/12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5/12/12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pPr/>
              <a:t>5/12/12</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45167"/>
            <a:ext cx="7086600" cy="2497666"/>
          </a:xfrm>
        </p:spPr>
        <p:txBody>
          <a:bodyPr/>
          <a:lstStyle/>
          <a:p>
            <a:r>
              <a:rPr lang="en-US" sz="4000" dirty="0" smtClean="0"/>
              <a:t>Rape crisis in Native American women and women in eastern part of the Democratic Republic of Congo</a:t>
            </a:r>
            <a:endParaRPr lang="en-US" sz="4000" dirty="0"/>
          </a:p>
        </p:txBody>
      </p:sp>
      <p:sp>
        <p:nvSpPr>
          <p:cNvPr id="3" name="Subtitle 2"/>
          <p:cNvSpPr>
            <a:spLocks noGrp="1"/>
          </p:cNvSpPr>
          <p:nvPr>
            <p:ph type="subTitle" idx="1"/>
          </p:nvPr>
        </p:nvSpPr>
        <p:spPr>
          <a:xfrm>
            <a:off x="1371600" y="3936999"/>
            <a:ext cx="7086600" cy="1482165"/>
          </a:xfrm>
        </p:spPr>
        <p:txBody>
          <a:bodyPr/>
          <a:lstStyle/>
          <a:p>
            <a:endParaRPr lang="en-US" dirty="0" smtClean="0"/>
          </a:p>
          <a:p>
            <a:endParaRPr lang="en-US" dirty="0" smtClean="0"/>
          </a:p>
          <a:p>
            <a:r>
              <a:rPr lang="en-US" dirty="0" smtClean="0"/>
              <a:t>By Shonda Okonda</a:t>
            </a:r>
          </a:p>
          <a:p>
            <a:r>
              <a:rPr lang="en-US" dirty="0" smtClean="0"/>
              <a:t>The Evergreen State College</a:t>
            </a:r>
          </a:p>
          <a:p>
            <a:r>
              <a:rPr lang="en-US" dirty="0" smtClean="0"/>
              <a:t>Master of Public Administration (Tribal Cohort)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540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U.S. Can Do</a:t>
            </a:r>
          </a:p>
        </p:txBody>
      </p:sp>
      <p:sp>
        <p:nvSpPr>
          <p:cNvPr id="3" name="Content Placeholder 2"/>
          <p:cNvSpPr>
            <a:spLocks noGrp="1"/>
          </p:cNvSpPr>
          <p:nvPr>
            <p:ph idx="1"/>
          </p:nvPr>
        </p:nvSpPr>
        <p:spPr/>
        <p:txBody>
          <a:bodyPr>
            <a:normAutofit/>
          </a:bodyPr>
          <a:lstStyle/>
          <a:p>
            <a:pPr marL="0" indent="0">
              <a:buNone/>
            </a:pPr>
            <a:endParaRPr lang="en-US" dirty="0" smtClean="0"/>
          </a:p>
          <a:p>
            <a:pPr>
              <a:buFont typeface="Wingdings" charset="2"/>
              <a:buChar char="Ø"/>
            </a:pPr>
            <a:r>
              <a:rPr lang="en-US" dirty="0" smtClean="0"/>
              <a:t>Prevention through Economic Opportunity and Support: </a:t>
            </a:r>
            <a:r>
              <a:rPr lang="en-US" sz="1800" dirty="0" smtClean="0"/>
              <a:t>The IVAWA would provide funding, programmatic support such as education campaign to change attitude.</a:t>
            </a:r>
          </a:p>
          <a:p>
            <a:pPr>
              <a:buFont typeface="Wingdings" charset="2"/>
              <a:buChar char="Ø"/>
            </a:pPr>
            <a:r>
              <a:rPr lang="en-US" dirty="0" smtClean="0"/>
              <a:t>Legal Reform:</a:t>
            </a:r>
            <a:r>
              <a:rPr lang="en-US" sz="1600" dirty="0" smtClean="0"/>
              <a:t> </a:t>
            </a:r>
            <a:r>
              <a:rPr lang="en-US" sz="1800" dirty="0" smtClean="0"/>
              <a:t>Train the mass to view women differently.</a:t>
            </a:r>
          </a:p>
          <a:p>
            <a:pPr>
              <a:buFont typeface="Wingdings" charset="2"/>
              <a:buChar char="Ø"/>
            </a:pPr>
            <a:r>
              <a:rPr lang="en-US" dirty="0" smtClean="0"/>
              <a:t>Training for Official to respond to and Take Rape Seriously: </a:t>
            </a:r>
            <a:r>
              <a:rPr lang="en-US" sz="1800" dirty="0" smtClean="0"/>
              <a:t>Train military and police forces to better respond to violence against women.</a:t>
            </a:r>
          </a:p>
          <a:p>
            <a:pPr>
              <a:buFont typeface="Wingdings" charset="2"/>
              <a:buChar char="Ø"/>
            </a:pPr>
            <a:r>
              <a:rPr lang="en-US" b="1" dirty="0"/>
              <a:t>Self-</a:t>
            </a:r>
            <a:r>
              <a:rPr lang="en-US" b="1" dirty="0" smtClean="0"/>
              <a:t>determination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757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23334"/>
            <a:ext cx="7272339" cy="984250"/>
          </a:xfrm>
        </p:spPr>
        <p:txBody>
          <a:bodyPr/>
          <a:lstStyle/>
          <a:p>
            <a:r>
              <a:rPr lang="en-US" sz="2800" dirty="0" smtClean="0"/>
              <a:t>Four Facts About Democratic Republic of Congo</a:t>
            </a:r>
            <a:endParaRPr lang="en-US" sz="2800" dirty="0"/>
          </a:p>
        </p:txBody>
      </p:sp>
      <p:sp>
        <p:nvSpPr>
          <p:cNvPr id="5" name="Content Placeholder 4"/>
          <p:cNvSpPr>
            <a:spLocks noGrp="1"/>
          </p:cNvSpPr>
          <p:nvPr>
            <p:ph idx="1"/>
          </p:nvPr>
        </p:nvSpPr>
        <p:spPr>
          <a:xfrm>
            <a:off x="1089024" y="1576918"/>
            <a:ext cx="7272339" cy="4571999"/>
          </a:xfrm>
        </p:spPr>
        <p:txBody>
          <a:bodyPr>
            <a:noAutofit/>
          </a:bodyPr>
          <a:lstStyle/>
          <a:p>
            <a:r>
              <a:rPr lang="en-US" sz="1400" dirty="0"/>
              <a:t>The Democratic Republic of Congo, formerly </a:t>
            </a:r>
            <a:r>
              <a:rPr lang="en-US" sz="1400" dirty="0" smtClean="0"/>
              <a:t>Zaire</a:t>
            </a:r>
            <a:r>
              <a:rPr lang="en-US" sz="1400" dirty="0"/>
              <a:t>.</a:t>
            </a:r>
            <a:endParaRPr lang="en-US" sz="1400" dirty="0" smtClean="0"/>
          </a:p>
          <a:p>
            <a:r>
              <a:rPr lang="en-US" sz="1400" dirty="0" smtClean="0"/>
              <a:t>Rare</a:t>
            </a:r>
            <a:r>
              <a:rPr lang="en-US" sz="1400" dirty="0"/>
              <a:t>, fascinating and endangered species -- chimpanzees, mountain gorillas, bonobos, okapi and white rhinos– inhabit the Congo rainforests. Some of these are found nowhere else on Earth. </a:t>
            </a:r>
            <a:endParaRPr lang="en-US" sz="1400" dirty="0" smtClean="0"/>
          </a:p>
          <a:p>
            <a:r>
              <a:rPr lang="en-US" sz="1400" dirty="0"/>
              <a:t>Despite a government ban since 2002, Congolese officials have handed out 15 million hectares in new logging permits – an area about the size of </a:t>
            </a:r>
            <a:r>
              <a:rPr lang="en-US" sz="1400" dirty="0" smtClean="0"/>
              <a:t>England.</a:t>
            </a:r>
          </a:p>
          <a:p>
            <a:r>
              <a:rPr lang="en-US" sz="1400" dirty="0"/>
              <a:t>Although citizens of the DRC are among the poorest in the world, having the second lowest nominal GDP per capita, the Democratic Republic of Congo is widely considered to be the richest country in the world regarding natural resources; its untapped deposits of raw minerals are estimated to be worth in excess of US$ 24 trillion</a:t>
            </a:r>
            <a:r>
              <a:rPr lang="en-US" sz="1400" dirty="0" smtClean="0"/>
              <a:t>.</a:t>
            </a:r>
          </a:p>
          <a:p>
            <a:r>
              <a:rPr lang="en-US" sz="1400" dirty="0" smtClean="0"/>
              <a:t>After </a:t>
            </a:r>
            <a:r>
              <a:rPr lang="en-US" sz="1400" dirty="0"/>
              <a:t>32 years of being stripped bare by the American-backed dictator Mobutu </a:t>
            </a:r>
            <a:r>
              <a:rPr lang="en-US" sz="1400" dirty="0" err="1"/>
              <a:t>Sese</a:t>
            </a:r>
            <a:r>
              <a:rPr lang="en-US" sz="1400" dirty="0"/>
              <a:t> </a:t>
            </a:r>
            <a:r>
              <a:rPr lang="en-US" sz="1400" dirty="0" err="1"/>
              <a:t>Seko</a:t>
            </a:r>
            <a:r>
              <a:rPr lang="en-US" sz="1400" dirty="0"/>
              <a:t>, it became the largest territory on earth with essentially no functioning ­government. </a:t>
            </a:r>
            <a:endParaRPr lang="en-US" sz="1400" dirty="0" smtClean="0"/>
          </a:p>
          <a:p>
            <a:r>
              <a:rPr lang="en-US" sz="1400" dirty="0" smtClean="0"/>
              <a:t>The DRC is the capital of rape</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733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Facts about Native American</a:t>
            </a:r>
            <a:endParaRPr lang="en-US" dirty="0"/>
          </a:p>
        </p:txBody>
      </p:sp>
      <p:sp>
        <p:nvSpPr>
          <p:cNvPr id="3" name="Content Placeholder 2"/>
          <p:cNvSpPr>
            <a:spLocks noGrp="1"/>
          </p:cNvSpPr>
          <p:nvPr>
            <p:ph idx="1"/>
          </p:nvPr>
        </p:nvSpPr>
        <p:spPr/>
        <p:txBody>
          <a:bodyPr/>
          <a:lstStyle/>
          <a:p>
            <a:r>
              <a:rPr lang="en-US" dirty="0" smtClean="0"/>
              <a:t>There is no single federal or tribe criterion that establishes Indian identity.</a:t>
            </a:r>
          </a:p>
          <a:p>
            <a:r>
              <a:rPr lang="en-US" dirty="0" smtClean="0"/>
              <a:t>Granted citizenship in 1924 under the </a:t>
            </a:r>
            <a:r>
              <a:rPr lang="en-US" dirty="0" err="1" smtClean="0"/>
              <a:t>Synder</a:t>
            </a:r>
            <a:r>
              <a:rPr lang="en-US" dirty="0" smtClean="0"/>
              <a:t> Act</a:t>
            </a:r>
          </a:p>
          <a:p>
            <a:r>
              <a:rPr lang="en-US" dirty="0" smtClean="0"/>
              <a:t>30% higher AIDS rates than the non-Indian population</a:t>
            </a:r>
          </a:p>
          <a:p>
            <a:r>
              <a:rPr lang="en-US" dirty="0" smtClean="0"/>
              <a:t>Indians do not get casino checks, Indian gaming is strictly regulated by the federal government.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867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Rape and Sexual assault of  Women</a:t>
            </a:r>
            <a:endParaRPr lang="en-US" sz="4000" dirty="0"/>
          </a:p>
        </p:txBody>
      </p:sp>
      <p:sp>
        <p:nvSpPr>
          <p:cNvPr id="3" name="Content Placeholder 2"/>
          <p:cNvSpPr>
            <a:spLocks noGrp="1"/>
          </p:cNvSpPr>
          <p:nvPr>
            <p:ph idx="1"/>
          </p:nvPr>
        </p:nvSpPr>
        <p:spPr/>
        <p:txBody>
          <a:bodyPr/>
          <a:lstStyle/>
          <a:p>
            <a:r>
              <a:rPr lang="en-US" dirty="0" smtClean="0"/>
              <a:t>Sexual violence against women in tribal communities were rare. </a:t>
            </a:r>
          </a:p>
          <a:p>
            <a:r>
              <a:rPr lang="en-US" dirty="0" smtClean="0"/>
              <a:t>The use of rape and sexual assault has long been a tool against tribes by colonists.  </a:t>
            </a:r>
          </a:p>
          <a:p>
            <a:r>
              <a:rPr lang="en-US" dirty="0" smtClean="0"/>
              <a:t>Many European explorers committed rape as one of means of wiping out tribal societies.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4967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Crimes Act</a:t>
            </a:r>
            <a:endParaRPr lang="en-US" dirty="0"/>
          </a:p>
        </p:txBody>
      </p:sp>
      <p:sp>
        <p:nvSpPr>
          <p:cNvPr id="3" name="Content Placeholder 2"/>
          <p:cNvSpPr>
            <a:spLocks noGrp="1"/>
          </p:cNvSpPr>
          <p:nvPr>
            <p:ph idx="1"/>
          </p:nvPr>
        </p:nvSpPr>
        <p:spPr>
          <a:xfrm>
            <a:off x="1089024" y="1238250"/>
            <a:ext cx="7272339" cy="4887913"/>
          </a:xfrm>
        </p:spPr>
        <p:txBody>
          <a:bodyPr>
            <a:normAutofit/>
          </a:bodyPr>
          <a:lstStyle/>
          <a:p>
            <a:pPr marL="0" indent="0">
              <a:buNone/>
            </a:pPr>
            <a:endParaRPr lang="en-US" u="sng" dirty="0" smtClean="0"/>
          </a:p>
          <a:p>
            <a:r>
              <a:rPr lang="en-US" dirty="0"/>
              <a:t>in 1885, Congress passed the Major Crimes Act, 18 U.S.C. § 1153, which </a:t>
            </a:r>
            <a:r>
              <a:rPr lang="en-US" dirty="0" smtClean="0"/>
              <a:t>mandated </a:t>
            </a:r>
            <a:r>
              <a:rPr lang="en-US" dirty="0"/>
              <a:t>that certain “major crimes”—including rape, and later, sexual abuse—committed in Indian Country be adjudicated through the federal justice system. The federal </a:t>
            </a:r>
            <a:r>
              <a:rPr lang="en-US" dirty="0" smtClean="0"/>
              <a:t>government </a:t>
            </a:r>
            <a:r>
              <a:rPr lang="en-US" dirty="0"/>
              <a:t>is therefore responsible for investigating and prosecuting sexual violence and </a:t>
            </a:r>
            <a:r>
              <a:rPr lang="en-US" dirty="0" smtClean="0"/>
              <a:t>aggravated </a:t>
            </a:r>
            <a:r>
              <a:rPr lang="en-US" dirty="0"/>
              <a:t>assault in Indian country. Rates of arrest and prosecution by the federal government for sexual assaults are </a:t>
            </a:r>
            <a:r>
              <a:rPr lang="en-US" dirty="0" smtClean="0"/>
              <a:t>low. </a:t>
            </a:r>
            <a:endParaRPr lang="en-US" dirty="0"/>
          </a:p>
          <a:p>
            <a:endParaRPr lang="en-US" u="sng"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1155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t>
            </a:r>
            <a:endParaRPr lang="en-US" dirty="0"/>
          </a:p>
        </p:txBody>
      </p:sp>
      <p:sp>
        <p:nvSpPr>
          <p:cNvPr id="3" name="Content Placeholder 2"/>
          <p:cNvSpPr>
            <a:spLocks noGrp="1"/>
          </p:cNvSpPr>
          <p:nvPr>
            <p:ph idx="1"/>
          </p:nvPr>
        </p:nvSpPr>
        <p:spPr>
          <a:xfrm>
            <a:off x="1089024" y="1185334"/>
            <a:ext cx="7272339" cy="4940830"/>
          </a:xfrm>
        </p:spPr>
        <p:txBody>
          <a:bodyPr>
            <a:normAutofit lnSpcReduction="10000"/>
          </a:bodyPr>
          <a:lstStyle/>
          <a:p>
            <a:pPr marL="0" indent="0">
              <a:buNone/>
            </a:pPr>
            <a:endParaRPr lang="en-US" dirty="0" smtClean="0"/>
          </a:p>
          <a:p>
            <a:pPr>
              <a:buFont typeface="Wingdings" charset="2"/>
              <a:buChar char="Ø"/>
            </a:pPr>
            <a:r>
              <a:rPr lang="en-US" dirty="0" smtClean="0"/>
              <a:t>85% of the perpetrators of rape against Indian women are non-Indians. </a:t>
            </a:r>
          </a:p>
          <a:p>
            <a:pPr>
              <a:buFont typeface="Wingdings" charset="2"/>
              <a:buChar char="Ø"/>
            </a:pPr>
            <a:r>
              <a:rPr lang="en-US" dirty="0"/>
              <a:t>At least one in three Indigenous women is raped or otherwise subjected to sexual violence during her lifetime, according to the 113-page report, the latest in a series produced by the London-based group’s Campaign to Stop Violence Against Women</a:t>
            </a:r>
            <a:r>
              <a:rPr lang="en-US" dirty="0" smtClean="0"/>
              <a:t>.</a:t>
            </a:r>
          </a:p>
          <a:p>
            <a:pPr>
              <a:buFont typeface="Wingdings" charset="2"/>
              <a:buChar char="Ø"/>
            </a:pPr>
            <a:r>
              <a:rPr lang="en-US" dirty="0"/>
              <a:t>Native American women are at least 2.5 times more likely to be sexually assaulted in their lifetimes as other women in the United States, according to a report released Apr. 25 by Amnesty International.</a:t>
            </a:r>
          </a:p>
          <a:p>
            <a:endParaRPr lang="en-US" dirty="0"/>
          </a:p>
          <a:p>
            <a:pPr>
              <a:buFont typeface="Wingdings" charset="2"/>
              <a:buChar char="Ø"/>
            </a:pPr>
            <a:endParaRPr lang="en-US" dirty="0" smtClean="0"/>
          </a:p>
          <a:p>
            <a:pPr>
              <a:buFont typeface="Wingdings" charset="2"/>
              <a:buChar char="Ø"/>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0839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Penal and Amendments</a:t>
            </a:r>
            <a:endParaRPr lang="en-US" dirty="0"/>
          </a:p>
        </p:txBody>
      </p:sp>
      <p:sp>
        <p:nvSpPr>
          <p:cNvPr id="3" name="Content Placeholder 2"/>
          <p:cNvSpPr>
            <a:spLocks noGrp="1"/>
          </p:cNvSpPr>
          <p:nvPr>
            <p:ph idx="1"/>
          </p:nvPr>
        </p:nvSpPr>
        <p:spPr/>
        <p:txBody>
          <a:bodyPr/>
          <a:lstStyle/>
          <a:p>
            <a:r>
              <a:rPr lang="en-US" dirty="0"/>
              <a:t>The amendments incorporated the rules of international humanitarian law relating to crimes of sexual violence. “Rape” is now defined according to international standards, and the deliberate transmission of sexually transmitted diseases is prohibited, subject to a sentence of life imprisonment and fine of 200,000 Congolese Francs.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6276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dirty="0" smtClean="0"/>
              <a:t>2/3 of women (68.9%) experienced gang rape</a:t>
            </a:r>
          </a:p>
          <a:p>
            <a:r>
              <a:rPr lang="en-US" dirty="0" smtClean="0"/>
              <a:t>46% of women reported being abducted (They were raped for more than one day) by their assailants (Hanlon, 2008)</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360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Needs </a:t>
            </a:r>
            <a:r>
              <a:rPr lang="en-US" dirty="0"/>
              <a:t>to have a stronger political will, more stable judicial and executive system in the nation that would identify the perpetrators, prosecute and sentence them. </a:t>
            </a:r>
            <a:endParaRPr lang="en-US" dirty="0" smtClean="0"/>
          </a:p>
          <a:p>
            <a:r>
              <a:rPr lang="en-US" dirty="0" smtClean="0"/>
              <a:t>Special </a:t>
            </a:r>
            <a:r>
              <a:rPr lang="en-US" dirty="0"/>
              <a:t>care should be exerted to stop all sorts of violence based on ethnic divisions as well.  </a:t>
            </a:r>
            <a:endParaRPr lang="en-US" dirty="0" smtClean="0"/>
          </a:p>
          <a:p>
            <a:r>
              <a:rPr lang="en-US" dirty="0"/>
              <a:t>T</a:t>
            </a:r>
            <a:r>
              <a:rPr lang="en-US" dirty="0" smtClean="0"/>
              <a:t>here </a:t>
            </a:r>
            <a:r>
              <a:rPr lang="en-US" dirty="0"/>
              <a:t>should be adequate amendments in the Federal and state laws to ensure law enforcement and criminal justice so as to offer protection and safety to the Native American women.      </a:t>
            </a:r>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6425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816</TotalTime>
  <Words>735</Words>
  <Application>Microsoft Macintosh PowerPoint</Application>
  <PresentationFormat>On-screen Show (4:3)</PresentationFormat>
  <Paragraphs>46</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Tradition</vt:lpstr>
      <vt:lpstr>Rape crisis in Native American women and women in eastern part of the Democratic Republic of Congo</vt:lpstr>
      <vt:lpstr>Four Facts About Democratic Republic of Congo</vt:lpstr>
      <vt:lpstr>Four Facts about Native American</vt:lpstr>
      <vt:lpstr>The Rape and Sexual assault of  Women</vt:lpstr>
      <vt:lpstr>The Major Crimes Act</vt:lpstr>
      <vt:lpstr>Statistics </vt:lpstr>
      <vt:lpstr>Code Penal and Amendments</vt:lpstr>
      <vt:lpstr>Statistics</vt:lpstr>
      <vt:lpstr>conclusion</vt:lpstr>
      <vt:lpstr>What the U.S. Can Do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User</dc:creator>
  <cp:lastModifiedBy>Electronic Media</cp:lastModifiedBy>
  <cp:revision>23</cp:revision>
  <dcterms:created xsi:type="dcterms:W3CDTF">2012-05-12T20:46:30Z</dcterms:created>
  <dcterms:modified xsi:type="dcterms:W3CDTF">2012-05-12T20:46:52Z</dcterms:modified>
</cp:coreProperties>
</file>