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quickStyle1.xml" ContentType="application/vnd.openxmlformats-officedocument.drawingml.diagramStyle+xml"/>
  <Override PartName="/ppt/theme/theme3.xml" ContentType="application/vnd.openxmlformats-officedocument.them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diagrams/drawing1.xml" ContentType="application/vnd.ms-office.drawingml.diagramDrawing+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5"/>
  </p:notesMasterIdLst>
  <p:handoutMasterIdLst>
    <p:handoutMasterId r:id="rId16"/>
  </p:handoutMasterIdLst>
  <p:sldIdLst>
    <p:sldId id="258" r:id="rId2"/>
    <p:sldId id="257" r:id="rId3"/>
    <p:sldId id="259" r:id="rId4"/>
    <p:sldId id="262" r:id="rId5"/>
    <p:sldId id="260" r:id="rId6"/>
    <p:sldId id="269" r:id="rId7"/>
    <p:sldId id="267" r:id="rId8"/>
    <p:sldId id="261" r:id="rId9"/>
    <p:sldId id="270" r:id="rId10"/>
    <p:sldId id="266" r:id="rId11"/>
    <p:sldId id="263" r:id="rId12"/>
    <p:sldId id="271" r:id="rId13"/>
    <p:sldId id="25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AD19"/>
    <a:srgbClr val="FFD07F"/>
    <a:srgbClr val="FFE68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87" d="100"/>
          <a:sy n="87" d="100"/>
        </p:scale>
        <p:origin x="-96" y="-2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62934-B6E3-4AB3-A205-E519867DEFF7}" type="doc">
      <dgm:prSet loTypeId="urn:microsoft.com/office/officeart/2005/8/layout/matrix3" loCatId="matrix" qsTypeId="urn:microsoft.com/office/officeart/2005/8/quickstyle/simple1#1" qsCatId="simple" csTypeId="urn:microsoft.com/office/officeart/2005/8/colors/accent1_2#1" csCatId="accent1" phldr="1"/>
      <dgm:spPr/>
      <dgm:t>
        <a:bodyPr/>
        <a:lstStyle/>
        <a:p>
          <a:endParaRPr lang="en-US"/>
        </a:p>
      </dgm:t>
    </dgm:pt>
    <dgm:pt modelId="{906A0992-EE80-4638-A7F0-D663CF27886E}">
      <dgm:prSet phldrT="[Text]" custT="1"/>
      <dgm:spPr/>
      <dgm:t>
        <a:bodyPr/>
        <a:lstStyle/>
        <a:p>
          <a:pPr algn="ctr"/>
          <a:r>
            <a:rPr lang="en-US" sz="1600" dirty="0" smtClean="0"/>
            <a:t>STRENGTHS</a:t>
          </a:r>
        </a:p>
        <a:p>
          <a:pPr algn="l"/>
          <a:r>
            <a:rPr lang="en-US" sz="1600" dirty="0" smtClean="0"/>
            <a:t>What links bridge the land and the people?</a:t>
          </a:r>
        </a:p>
        <a:p>
          <a:pPr algn="l"/>
          <a:r>
            <a:rPr lang="en-US" sz="1600" dirty="0" smtClean="0"/>
            <a:t>How is Traditional Ecological Knowledge Used</a:t>
          </a:r>
        </a:p>
        <a:p>
          <a:pPr algn="l"/>
          <a:r>
            <a:rPr lang="en-US" sz="1600" dirty="0" smtClean="0"/>
            <a:t>How are stakeholders empowered by a cooperative approach?</a:t>
          </a:r>
        </a:p>
        <a:p>
          <a:pPr algn="ctr"/>
          <a:endParaRPr lang="en-US" sz="1600" dirty="0"/>
        </a:p>
      </dgm:t>
    </dgm:pt>
    <dgm:pt modelId="{04086ECD-D292-43BC-97FF-D8FB42811EA4}" type="parTrans" cxnId="{375107A6-7527-48F3-999F-105FC8662FA1}">
      <dgm:prSet/>
      <dgm:spPr/>
      <dgm:t>
        <a:bodyPr/>
        <a:lstStyle/>
        <a:p>
          <a:endParaRPr lang="en-US"/>
        </a:p>
      </dgm:t>
    </dgm:pt>
    <dgm:pt modelId="{2639CA2C-915C-418A-B7B4-D80BCBB9BACB}" type="sibTrans" cxnId="{375107A6-7527-48F3-999F-105FC8662FA1}">
      <dgm:prSet/>
      <dgm:spPr/>
      <dgm:t>
        <a:bodyPr/>
        <a:lstStyle/>
        <a:p>
          <a:endParaRPr lang="en-US"/>
        </a:p>
      </dgm:t>
    </dgm:pt>
    <dgm:pt modelId="{BFE999D8-E6EA-4B2F-BD40-9FA201FDBB87}">
      <dgm:prSet phldrT="[Text]" custT="1"/>
      <dgm:spPr/>
      <dgm:t>
        <a:bodyPr/>
        <a:lstStyle/>
        <a:p>
          <a:pPr algn="ctr"/>
          <a:r>
            <a:rPr lang="en-US" sz="1600" dirty="0" smtClean="0"/>
            <a:t>WEAKNESSES</a:t>
          </a:r>
        </a:p>
        <a:p>
          <a:pPr algn="l"/>
          <a:r>
            <a:rPr lang="en-US" sz="1600" dirty="0" smtClean="0"/>
            <a:t>What outputs are lost due to lack of cooperation</a:t>
          </a:r>
        </a:p>
        <a:p>
          <a:pPr algn="l"/>
          <a:r>
            <a:rPr lang="en-US" sz="1600" dirty="0" smtClean="0"/>
            <a:t>How can education  address the community’s needs?</a:t>
          </a:r>
        </a:p>
        <a:p>
          <a:pPr algn="l"/>
          <a:r>
            <a:rPr lang="en-US" sz="1600" dirty="0" smtClean="0"/>
            <a:t>How does an organization evaluate sustainability?</a:t>
          </a:r>
          <a:endParaRPr lang="en-US" sz="1600" dirty="0"/>
        </a:p>
      </dgm:t>
    </dgm:pt>
    <dgm:pt modelId="{DFBC027B-62EA-41C6-B906-84D7A161E3DC}" type="parTrans" cxnId="{A5B65770-295C-45E9-89E8-9DEB60288531}">
      <dgm:prSet/>
      <dgm:spPr/>
      <dgm:t>
        <a:bodyPr/>
        <a:lstStyle/>
        <a:p>
          <a:endParaRPr lang="en-US"/>
        </a:p>
      </dgm:t>
    </dgm:pt>
    <dgm:pt modelId="{2E36AFEA-C680-4393-878C-ED45C776300F}" type="sibTrans" cxnId="{A5B65770-295C-45E9-89E8-9DEB60288531}">
      <dgm:prSet/>
      <dgm:spPr/>
      <dgm:t>
        <a:bodyPr/>
        <a:lstStyle/>
        <a:p>
          <a:endParaRPr lang="en-US"/>
        </a:p>
      </dgm:t>
    </dgm:pt>
    <dgm:pt modelId="{C90F9AE1-4B19-4074-B41F-2EFE2F42350B}">
      <dgm:prSet phldrT="[Text]" custT="1"/>
      <dgm:spPr/>
      <dgm:t>
        <a:bodyPr/>
        <a:lstStyle/>
        <a:p>
          <a:pPr algn="ctr"/>
          <a:r>
            <a:rPr lang="en-US" sz="1600" dirty="0" smtClean="0"/>
            <a:t>OPPORTUNITIES</a:t>
          </a:r>
        </a:p>
        <a:p>
          <a:pPr algn="l"/>
          <a:r>
            <a:rPr lang="en-US" sz="1600" dirty="0" smtClean="0"/>
            <a:t>How is the multiplier effect used in food systems?</a:t>
          </a:r>
        </a:p>
        <a:p>
          <a:pPr algn="l"/>
          <a:r>
            <a:rPr lang="en-US" sz="1600" dirty="0" smtClean="0"/>
            <a:t>What are possible outcomes of a cooperative food system?</a:t>
          </a:r>
        </a:p>
        <a:p>
          <a:pPr algn="ctr"/>
          <a:endParaRPr lang="en-US" sz="1600" dirty="0" smtClean="0"/>
        </a:p>
      </dgm:t>
    </dgm:pt>
    <dgm:pt modelId="{AA8B6DB5-7683-4A0D-9A27-F1159C770ADE}" type="parTrans" cxnId="{626F3494-BA1B-43A6-A1AA-A0949E4B6E4C}">
      <dgm:prSet/>
      <dgm:spPr/>
      <dgm:t>
        <a:bodyPr/>
        <a:lstStyle/>
        <a:p>
          <a:endParaRPr lang="en-US"/>
        </a:p>
      </dgm:t>
    </dgm:pt>
    <dgm:pt modelId="{29C3BCCA-F0A4-40BF-AA06-A90052220BBA}" type="sibTrans" cxnId="{626F3494-BA1B-43A6-A1AA-A0949E4B6E4C}">
      <dgm:prSet/>
      <dgm:spPr/>
      <dgm:t>
        <a:bodyPr/>
        <a:lstStyle/>
        <a:p>
          <a:endParaRPr lang="en-US"/>
        </a:p>
      </dgm:t>
    </dgm:pt>
    <dgm:pt modelId="{05997A9F-BAE0-4A4C-9220-6A8819507E35}">
      <dgm:prSet phldrT="[Text]" custT="1"/>
      <dgm:spPr/>
      <dgm:t>
        <a:bodyPr/>
        <a:lstStyle/>
        <a:p>
          <a:pPr algn="ctr"/>
          <a:r>
            <a:rPr lang="en-US" sz="1600" dirty="0" smtClean="0"/>
            <a:t>CHALLENGES</a:t>
          </a:r>
        </a:p>
        <a:p>
          <a:pPr algn="l"/>
          <a:r>
            <a:rPr lang="en-US" sz="1600" dirty="0" smtClean="0"/>
            <a:t>What barriers to sustainable practices block the journey of each community?</a:t>
          </a:r>
        </a:p>
        <a:p>
          <a:pPr algn="l"/>
          <a:r>
            <a:rPr lang="en-US" sz="1600" dirty="0" smtClean="0"/>
            <a:t>Are stakeholders empowered to make changes in their food system?</a:t>
          </a:r>
        </a:p>
        <a:p>
          <a:pPr algn="l"/>
          <a:r>
            <a:rPr lang="en-US" sz="1600" dirty="0" smtClean="0"/>
            <a:t>Are economic, cultural, and ecological needs being met?</a:t>
          </a:r>
          <a:endParaRPr lang="en-US" sz="1600" dirty="0"/>
        </a:p>
      </dgm:t>
    </dgm:pt>
    <dgm:pt modelId="{2D05781D-E76F-47CB-805D-7C7D144DAD5F}" type="parTrans" cxnId="{0B42E605-6F2F-4E0F-97E0-4EC0B227980C}">
      <dgm:prSet/>
      <dgm:spPr/>
      <dgm:t>
        <a:bodyPr/>
        <a:lstStyle/>
        <a:p>
          <a:endParaRPr lang="en-US"/>
        </a:p>
      </dgm:t>
    </dgm:pt>
    <dgm:pt modelId="{6B53DDAE-63AB-4287-9570-7F225F36BF80}" type="sibTrans" cxnId="{0B42E605-6F2F-4E0F-97E0-4EC0B227980C}">
      <dgm:prSet/>
      <dgm:spPr/>
      <dgm:t>
        <a:bodyPr/>
        <a:lstStyle/>
        <a:p>
          <a:endParaRPr lang="en-US"/>
        </a:p>
      </dgm:t>
    </dgm:pt>
    <dgm:pt modelId="{F1F34033-1404-4BE5-9924-26D8135F5DD0}" type="pres">
      <dgm:prSet presAssocID="{C3B62934-B6E3-4AB3-A205-E519867DEFF7}" presName="matrix" presStyleCnt="0">
        <dgm:presLayoutVars>
          <dgm:chMax val="1"/>
          <dgm:dir/>
          <dgm:resizeHandles val="exact"/>
        </dgm:presLayoutVars>
      </dgm:prSet>
      <dgm:spPr/>
      <dgm:t>
        <a:bodyPr/>
        <a:lstStyle/>
        <a:p>
          <a:endParaRPr lang="en-US"/>
        </a:p>
      </dgm:t>
    </dgm:pt>
    <dgm:pt modelId="{EEDDB90E-5BC9-42C1-AA89-70C29343807D}" type="pres">
      <dgm:prSet presAssocID="{C3B62934-B6E3-4AB3-A205-E519867DEFF7}" presName="diamond" presStyleLbl="bgShp" presStyleIdx="0" presStyleCnt="1"/>
      <dgm:spPr/>
    </dgm:pt>
    <dgm:pt modelId="{095EE450-5A41-48EB-B081-DEE7C90C1CF2}" type="pres">
      <dgm:prSet presAssocID="{C3B62934-B6E3-4AB3-A205-E519867DEFF7}" presName="quad1" presStyleLbl="node1" presStyleIdx="0" presStyleCnt="4" custScaleX="137591" custScaleY="123963" custLinFactNeighborX="-33152" custLinFactNeighborY="-12377">
        <dgm:presLayoutVars>
          <dgm:chMax val="0"/>
          <dgm:chPref val="0"/>
          <dgm:bulletEnabled val="1"/>
        </dgm:presLayoutVars>
      </dgm:prSet>
      <dgm:spPr/>
      <dgm:t>
        <a:bodyPr/>
        <a:lstStyle/>
        <a:p>
          <a:endParaRPr lang="en-US"/>
        </a:p>
      </dgm:t>
    </dgm:pt>
    <dgm:pt modelId="{5E108881-7A0F-4483-A2DE-0B13EAAB9E5B}" type="pres">
      <dgm:prSet presAssocID="{C3B62934-B6E3-4AB3-A205-E519867DEFF7}" presName="quad2" presStyleLbl="node1" presStyleIdx="1" presStyleCnt="4" custScaleX="129774" custScaleY="120388" custLinFactNeighborX="20832" custLinFactNeighborY="-14165">
        <dgm:presLayoutVars>
          <dgm:chMax val="0"/>
          <dgm:chPref val="0"/>
          <dgm:bulletEnabled val="1"/>
        </dgm:presLayoutVars>
      </dgm:prSet>
      <dgm:spPr/>
      <dgm:t>
        <a:bodyPr/>
        <a:lstStyle/>
        <a:p>
          <a:endParaRPr lang="en-US"/>
        </a:p>
      </dgm:t>
    </dgm:pt>
    <dgm:pt modelId="{AA2EBDA7-F19F-481F-9A0B-410089A34E7E}" type="pres">
      <dgm:prSet presAssocID="{C3B62934-B6E3-4AB3-A205-E519867DEFF7}" presName="quad3" presStyleLbl="node1" presStyleIdx="2" presStyleCnt="4" custScaleX="138349" custScaleY="125081" custLinFactNeighborX="-28139" custLinFactNeighborY="18310">
        <dgm:presLayoutVars>
          <dgm:chMax val="0"/>
          <dgm:chPref val="0"/>
          <dgm:bulletEnabled val="1"/>
        </dgm:presLayoutVars>
      </dgm:prSet>
      <dgm:spPr/>
      <dgm:t>
        <a:bodyPr/>
        <a:lstStyle/>
        <a:p>
          <a:endParaRPr lang="en-US"/>
        </a:p>
      </dgm:t>
    </dgm:pt>
    <dgm:pt modelId="{E3424E77-FBEF-45BC-A59A-73BB988149BD}" type="pres">
      <dgm:prSet presAssocID="{C3B62934-B6E3-4AB3-A205-E519867DEFF7}" presName="quad4" presStyleLbl="node1" presStyleIdx="3" presStyleCnt="4" custScaleX="139910" custScaleY="126201" custLinFactNeighborX="24337" custLinFactNeighborY="16228">
        <dgm:presLayoutVars>
          <dgm:chMax val="0"/>
          <dgm:chPref val="0"/>
          <dgm:bulletEnabled val="1"/>
        </dgm:presLayoutVars>
      </dgm:prSet>
      <dgm:spPr/>
      <dgm:t>
        <a:bodyPr/>
        <a:lstStyle/>
        <a:p>
          <a:endParaRPr lang="en-US"/>
        </a:p>
      </dgm:t>
    </dgm:pt>
  </dgm:ptLst>
  <dgm:cxnLst>
    <dgm:cxn modelId="{1F521A1B-A45A-40C5-A3C5-742C4E81F94A}" type="presOf" srcId="{BFE999D8-E6EA-4B2F-BD40-9FA201FDBB87}" destId="{5E108881-7A0F-4483-A2DE-0B13EAAB9E5B}" srcOrd="0" destOrd="0" presId="urn:microsoft.com/office/officeart/2005/8/layout/matrix3"/>
    <dgm:cxn modelId="{5B986B9D-3455-455B-8A8D-60DC13031810}" type="presOf" srcId="{C90F9AE1-4B19-4074-B41F-2EFE2F42350B}" destId="{AA2EBDA7-F19F-481F-9A0B-410089A34E7E}" srcOrd="0" destOrd="0" presId="urn:microsoft.com/office/officeart/2005/8/layout/matrix3"/>
    <dgm:cxn modelId="{4EC3AE68-3267-4265-901B-89E61DEFE487}" type="presOf" srcId="{05997A9F-BAE0-4A4C-9220-6A8819507E35}" destId="{E3424E77-FBEF-45BC-A59A-73BB988149BD}" srcOrd="0" destOrd="0" presId="urn:microsoft.com/office/officeart/2005/8/layout/matrix3"/>
    <dgm:cxn modelId="{A5B65770-295C-45E9-89E8-9DEB60288531}" srcId="{C3B62934-B6E3-4AB3-A205-E519867DEFF7}" destId="{BFE999D8-E6EA-4B2F-BD40-9FA201FDBB87}" srcOrd="1" destOrd="0" parTransId="{DFBC027B-62EA-41C6-B906-84D7A161E3DC}" sibTransId="{2E36AFEA-C680-4393-878C-ED45C776300F}"/>
    <dgm:cxn modelId="{375107A6-7527-48F3-999F-105FC8662FA1}" srcId="{C3B62934-B6E3-4AB3-A205-E519867DEFF7}" destId="{906A0992-EE80-4638-A7F0-D663CF27886E}" srcOrd="0" destOrd="0" parTransId="{04086ECD-D292-43BC-97FF-D8FB42811EA4}" sibTransId="{2639CA2C-915C-418A-B7B4-D80BCBB9BACB}"/>
    <dgm:cxn modelId="{087179FD-3E65-4378-AA59-2E26047BE92D}" type="presOf" srcId="{906A0992-EE80-4638-A7F0-D663CF27886E}" destId="{095EE450-5A41-48EB-B081-DEE7C90C1CF2}" srcOrd="0" destOrd="0" presId="urn:microsoft.com/office/officeart/2005/8/layout/matrix3"/>
    <dgm:cxn modelId="{626F3494-BA1B-43A6-A1AA-A0949E4B6E4C}" srcId="{C3B62934-B6E3-4AB3-A205-E519867DEFF7}" destId="{C90F9AE1-4B19-4074-B41F-2EFE2F42350B}" srcOrd="2" destOrd="0" parTransId="{AA8B6DB5-7683-4A0D-9A27-F1159C770ADE}" sibTransId="{29C3BCCA-F0A4-40BF-AA06-A90052220BBA}"/>
    <dgm:cxn modelId="{C55389BB-2914-4E90-A391-90AE3A16EC6E}" type="presOf" srcId="{C3B62934-B6E3-4AB3-A205-E519867DEFF7}" destId="{F1F34033-1404-4BE5-9924-26D8135F5DD0}" srcOrd="0" destOrd="0" presId="urn:microsoft.com/office/officeart/2005/8/layout/matrix3"/>
    <dgm:cxn modelId="{0B42E605-6F2F-4E0F-97E0-4EC0B227980C}" srcId="{C3B62934-B6E3-4AB3-A205-E519867DEFF7}" destId="{05997A9F-BAE0-4A4C-9220-6A8819507E35}" srcOrd="3" destOrd="0" parTransId="{2D05781D-E76F-47CB-805D-7C7D144DAD5F}" sibTransId="{6B53DDAE-63AB-4287-9570-7F225F36BF80}"/>
    <dgm:cxn modelId="{9AD37887-7E1B-476D-B516-7C9FB6DA96BE}" type="presParOf" srcId="{F1F34033-1404-4BE5-9924-26D8135F5DD0}" destId="{EEDDB90E-5BC9-42C1-AA89-70C29343807D}" srcOrd="0" destOrd="0" presId="urn:microsoft.com/office/officeart/2005/8/layout/matrix3"/>
    <dgm:cxn modelId="{7AB0B6F1-2AE9-4610-BE3C-A68B32BCA3A4}" type="presParOf" srcId="{F1F34033-1404-4BE5-9924-26D8135F5DD0}" destId="{095EE450-5A41-48EB-B081-DEE7C90C1CF2}" srcOrd="1" destOrd="0" presId="urn:microsoft.com/office/officeart/2005/8/layout/matrix3"/>
    <dgm:cxn modelId="{80392EC9-D462-4838-AFBE-64C84FEDBC07}" type="presParOf" srcId="{F1F34033-1404-4BE5-9924-26D8135F5DD0}" destId="{5E108881-7A0F-4483-A2DE-0B13EAAB9E5B}" srcOrd="2" destOrd="0" presId="urn:microsoft.com/office/officeart/2005/8/layout/matrix3"/>
    <dgm:cxn modelId="{5D7F4838-D7DA-4D10-BF77-997FB6FE699B}" type="presParOf" srcId="{F1F34033-1404-4BE5-9924-26D8135F5DD0}" destId="{AA2EBDA7-F19F-481F-9A0B-410089A34E7E}" srcOrd="3" destOrd="0" presId="urn:microsoft.com/office/officeart/2005/8/layout/matrix3"/>
    <dgm:cxn modelId="{84EFBBBF-5F31-4E8E-9B27-9A0A99AFED7D}" type="presParOf" srcId="{F1F34033-1404-4BE5-9924-26D8135F5DD0}" destId="{E3424E77-FBEF-45BC-A59A-73BB988149BD}"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DB90E-5BC9-42C1-AA89-70C29343807D}">
      <dsp:nvSpPr>
        <dsp:cNvPr id="0" name=""/>
        <dsp:cNvSpPr/>
      </dsp:nvSpPr>
      <dsp:spPr>
        <a:xfrm>
          <a:off x="723900" y="0"/>
          <a:ext cx="6019800" cy="6019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EE450-5A41-48EB-B081-DEE7C90C1CF2}">
      <dsp:nvSpPr>
        <dsp:cNvPr id="0" name=""/>
        <dsp:cNvSpPr/>
      </dsp:nvSpPr>
      <dsp:spPr>
        <a:xfrm>
          <a:off x="76198" y="11"/>
          <a:ext cx="3230254" cy="29103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STRENGTHS</a:t>
          </a:r>
        </a:p>
        <a:p>
          <a:pPr lvl="0" algn="l" defTabSz="711200">
            <a:lnSpc>
              <a:spcPct val="90000"/>
            </a:lnSpc>
            <a:spcBef>
              <a:spcPct val="0"/>
            </a:spcBef>
            <a:spcAft>
              <a:spcPct val="35000"/>
            </a:spcAft>
          </a:pPr>
          <a:r>
            <a:rPr lang="en-US" sz="1600" kern="1200" dirty="0" smtClean="0"/>
            <a:t>What links bridge the land and the people?</a:t>
          </a:r>
        </a:p>
        <a:p>
          <a:pPr lvl="0" algn="l" defTabSz="711200">
            <a:lnSpc>
              <a:spcPct val="90000"/>
            </a:lnSpc>
            <a:spcBef>
              <a:spcPct val="0"/>
            </a:spcBef>
            <a:spcAft>
              <a:spcPct val="35000"/>
            </a:spcAft>
          </a:pPr>
          <a:r>
            <a:rPr lang="en-US" sz="1600" kern="1200" dirty="0" smtClean="0"/>
            <a:t>How is Traditional Ecological Knowledge Used</a:t>
          </a:r>
        </a:p>
        <a:p>
          <a:pPr lvl="0" algn="l" defTabSz="711200">
            <a:lnSpc>
              <a:spcPct val="90000"/>
            </a:lnSpc>
            <a:spcBef>
              <a:spcPct val="0"/>
            </a:spcBef>
            <a:spcAft>
              <a:spcPct val="35000"/>
            </a:spcAft>
          </a:pPr>
          <a:r>
            <a:rPr lang="en-US" sz="1600" kern="1200" dirty="0" smtClean="0"/>
            <a:t>How are stakeholders empowered by a cooperative approach?</a:t>
          </a:r>
        </a:p>
        <a:p>
          <a:pPr lvl="0" algn="ctr" defTabSz="711200">
            <a:lnSpc>
              <a:spcPct val="90000"/>
            </a:lnSpc>
            <a:spcBef>
              <a:spcPct val="0"/>
            </a:spcBef>
            <a:spcAft>
              <a:spcPct val="35000"/>
            </a:spcAft>
          </a:pPr>
          <a:endParaRPr lang="en-US" sz="1600" kern="1200" dirty="0"/>
        </a:p>
      </dsp:txBody>
      <dsp:txXfrm>
        <a:off x="76198" y="11"/>
        <a:ext cx="3230254" cy="2910306"/>
      </dsp:txXfrm>
    </dsp:sp>
    <dsp:sp modelId="{5E108881-7A0F-4483-A2DE-0B13EAAB9E5B}">
      <dsp:nvSpPr>
        <dsp:cNvPr id="0" name=""/>
        <dsp:cNvSpPr/>
      </dsp:nvSpPr>
      <dsp:spPr>
        <a:xfrm>
          <a:off x="3963669" y="0"/>
          <a:ext cx="3046732" cy="2826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WEAKNESSES</a:t>
          </a:r>
        </a:p>
        <a:p>
          <a:pPr lvl="0" algn="l" defTabSz="711200">
            <a:lnSpc>
              <a:spcPct val="90000"/>
            </a:lnSpc>
            <a:spcBef>
              <a:spcPct val="0"/>
            </a:spcBef>
            <a:spcAft>
              <a:spcPct val="35000"/>
            </a:spcAft>
          </a:pPr>
          <a:r>
            <a:rPr lang="en-US" sz="1600" kern="1200" dirty="0" smtClean="0"/>
            <a:t>What outputs are lost due to lack of cooperation</a:t>
          </a:r>
        </a:p>
        <a:p>
          <a:pPr lvl="0" algn="l" defTabSz="711200">
            <a:lnSpc>
              <a:spcPct val="90000"/>
            </a:lnSpc>
            <a:spcBef>
              <a:spcPct val="0"/>
            </a:spcBef>
            <a:spcAft>
              <a:spcPct val="35000"/>
            </a:spcAft>
          </a:pPr>
          <a:r>
            <a:rPr lang="en-US" sz="1600" kern="1200" dirty="0" smtClean="0"/>
            <a:t>How can education  address the community’s needs?</a:t>
          </a:r>
        </a:p>
        <a:p>
          <a:pPr lvl="0" algn="l" defTabSz="711200">
            <a:lnSpc>
              <a:spcPct val="90000"/>
            </a:lnSpc>
            <a:spcBef>
              <a:spcPct val="0"/>
            </a:spcBef>
            <a:spcAft>
              <a:spcPct val="35000"/>
            </a:spcAft>
          </a:pPr>
          <a:r>
            <a:rPr lang="en-US" sz="1600" kern="1200" dirty="0" smtClean="0"/>
            <a:t>How does an organization evaluate sustainability?</a:t>
          </a:r>
          <a:endParaRPr lang="en-US" sz="1600" kern="1200" dirty="0"/>
        </a:p>
      </dsp:txBody>
      <dsp:txXfrm>
        <a:off x="3963669" y="0"/>
        <a:ext cx="3046732" cy="2826375"/>
      </dsp:txXfrm>
    </dsp:sp>
    <dsp:sp modelId="{AA2EBDA7-F19F-481F-9A0B-410089A34E7E}">
      <dsp:nvSpPr>
        <dsp:cNvPr id="0" name=""/>
        <dsp:cNvSpPr/>
      </dsp:nvSpPr>
      <dsp:spPr>
        <a:xfrm>
          <a:off x="184991" y="3083245"/>
          <a:ext cx="3248049" cy="2936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OPPORTUNITIES</a:t>
          </a:r>
        </a:p>
        <a:p>
          <a:pPr lvl="0" algn="l" defTabSz="711200">
            <a:lnSpc>
              <a:spcPct val="90000"/>
            </a:lnSpc>
            <a:spcBef>
              <a:spcPct val="0"/>
            </a:spcBef>
            <a:spcAft>
              <a:spcPct val="35000"/>
            </a:spcAft>
          </a:pPr>
          <a:r>
            <a:rPr lang="en-US" sz="1600" kern="1200" dirty="0" smtClean="0"/>
            <a:t>How is the multiplier effect used in food systems?</a:t>
          </a:r>
        </a:p>
        <a:p>
          <a:pPr lvl="0" algn="l" defTabSz="711200">
            <a:lnSpc>
              <a:spcPct val="90000"/>
            </a:lnSpc>
            <a:spcBef>
              <a:spcPct val="0"/>
            </a:spcBef>
            <a:spcAft>
              <a:spcPct val="35000"/>
            </a:spcAft>
          </a:pPr>
          <a:r>
            <a:rPr lang="en-US" sz="1600" kern="1200" dirty="0" smtClean="0"/>
            <a:t>What are possible outcomes of a cooperative food system?</a:t>
          </a:r>
        </a:p>
        <a:p>
          <a:pPr lvl="0" algn="ctr" defTabSz="711200">
            <a:lnSpc>
              <a:spcPct val="90000"/>
            </a:lnSpc>
            <a:spcBef>
              <a:spcPct val="0"/>
            </a:spcBef>
            <a:spcAft>
              <a:spcPct val="35000"/>
            </a:spcAft>
          </a:pPr>
          <a:endParaRPr lang="en-US" sz="1600" kern="1200" dirty="0" smtClean="0"/>
        </a:p>
      </dsp:txBody>
      <dsp:txXfrm>
        <a:off x="184991" y="3083245"/>
        <a:ext cx="3248049" cy="2936554"/>
      </dsp:txXfrm>
    </dsp:sp>
    <dsp:sp modelId="{E3424E77-FBEF-45BC-A59A-73BB988149BD}">
      <dsp:nvSpPr>
        <dsp:cNvPr id="0" name=""/>
        <dsp:cNvSpPr/>
      </dsp:nvSpPr>
      <dsp:spPr>
        <a:xfrm>
          <a:off x="3926974" y="3056951"/>
          <a:ext cx="3284697" cy="2962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CHALLENGES</a:t>
          </a:r>
        </a:p>
        <a:p>
          <a:pPr lvl="0" algn="l" defTabSz="711200">
            <a:lnSpc>
              <a:spcPct val="90000"/>
            </a:lnSpc>
            <a:spcBef>
              <a:spcPct val="0"/>
            </a:spcBef>
            <a:spcAft>
              <a:spcPct val="35000"/>
            </a:spcAft>
          </a:pPr>
          <a:r>
            <a:rPr lang="en-US" sz="1600" kern="1200" dirty="0" smtClean="0"/>
            <a:t>What barriers to sustainable practices block the journey of each community?</a:t>
          </a:r>
        </a:p>
        <a:p>
          <a:pPr lvl="0" algn="l" defTabSz="711200">
            <a:lnSpc>
              <a:spcPct val="90000"/>
            </a:lnSpc>
            <a:spcBef>
              <a:spcPct val="0"/>
            </a:spcBef>
            <a:spcAft>
              <a:spcPct val="35000"/>
            </a:spcAft>
          </a:pPr>
          <a:r>
            <a:rPr lang="en-US" sz="1600" kern="1200" dirty="0" smtClean="0"/>
            <a:t>Are stakeholders empowered to make changes in their food system?</a:t>
          </a:r>
        </a:p>
        <a:p>
          <a:pPr lvl="0" algn="l" defTabSz="711200">
            <a:lnSpc>
              <a:spcPct val="90000"/>
            </a:lnSpc>
            <a:spcBef>
              <a:spcPct val="0"/>
            </a:spcBef>
            <a:spcAft>
              <a:spcPct val="35000"/>
            </a:spcAft>
          </a:pPr>
          <a:r>
            <a:rPr lang="en-US" sz="1600" kern="1200" dirty="0" smtClean="0"/>
            <a:t>Are economic, cultural, and ecological needs being met?</a:t>
          </a:r>
          <a:endParaRPr lang="en-US" sz="1600" kern="1200" dirty="0"/>
        </a:p>
      </dsp:txBody>
      <dsp:txXfrm>
        <a:off x="3926974" y="3056951"/>
        <a:ext cx="3284697" cy="296284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575ABA5-EBA5-4109-94CD-80B4513F8054}" type="datetimeFigureOut">
              <a:rPr lang="en-US"/>
              <a:pPr>
                <a:defRPr/>
              </a:pPr>
              <a:t>5/12/12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D1FF490-BFCE-4322-B24F-ADD1BCED320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3586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D814812-CD85-4D22-AB73-3FF468DC6FA2}" type="datetimeFigureOut">
              <a:rPr lang="en-US"/>
              <a:pPr>
                <a:defRPr/>
              </a:pPr>
              <a:t>5/12/12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DA6A55E-1946-4A72-8990-43F41A8B08B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912578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Close your eyes I want to tell you a secret…you all won the lottery mega millions, what are you going to do with your money? Well Wake up Reality is none of you won… We all dream about it, we plan out our dreams with out limits. This is what all indigenous organizations should do. This was the advise I found in one of my interviews, in the context of making the grassroots organizing achieve ultimate potential</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100E289-539F-4BFF-AE59-E91E631D3B85}"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What is the potential of a sustainable food organization? These questions designed a SWOC analysis of the organizations and created a personal journey to sustainability.</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0156D78-5977-440A-BAB4-535C28EA372D}"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Why does this matter Why do we care? Current situation why it needs to change theories that support argument Methods /data/ results/analysis http://www.un.org/esa/socdev/unpfii/documents/E_%20C_19_2009_CRP3_en.pdf</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F706746-8636-4493-ABBD-6CEB7DAAAE08}"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Looking at the local farm initives are the key to learning and applying best practices. I learned about the pros and cons to the USDA and the role they play in the picture of funding…Barriers were iinvestigated in the SWOC </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005FDA0-1A46-491E-AD2C-C85204123B50}"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My inspiration was discovered through a through examination of the current systems and to ask, what are the best (sustainable) practices. This framework would be created with a cooperative lens. Looking at indigenous food systems I realized that if we are all connected to the land than we are all connected to each other. Back to the collective vision, we see that this is a great mindset to motivate people because we may produce different answers but the principle remains the same, “If you build it they will come”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62AE5F5-C1DA-47C8-8824-8FD17784AD9C}"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threats or barriers are money and or empowerment… a social capital is important and through cooperative this is a model that tmbodies the principles of an ideal sharing of ideas When I went to ONSBE the progress made in our break out groups was very important for the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A3CF276-5323-4E4C-ACD8-D178B3A2148A}"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2E38BF-759E-41E7-9D66-304496AB35C8}" type="datetimeFigureOut">
              <a:rPr lang="en-US"/>
              <a:pPr>
                <a:defRPr/>
              </a:pPr>
              <a:t>5/12/12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3AB0D-8288-4806-9C63-A7137E1AA82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852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CA8009-8CCC-4614-B68A-46549189D91D}" type="datetimeFigureOut">
              <a:rPr lang="en-US"/>
              <a:pPr>
                <a:defRPr/>
              </a:pPr>
              <a:t>5/12/12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D73C5-7CB9-402D-93FB-59B62299815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703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7ACBCA-C418-4659-8735-B8988674E19A}" type="datetimeFigureOut">
              <a:rPr lang="en-US"/>
              <a:pPr>
                <a:defRPr/>
              </a:pPr>
              <a:t>5/12/12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1B2304-596B-4BD7-A6A1-36562E6DAF0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938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D0FD44-51F7-4773-AE49-5233A3E44F95}" type="datetimeFigureOut">
              <a:rPr lang="en-US"/>
              <a:pPr>
                <a:defRPr/>
              </a:pPr>
              <a:t>5/12/12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449086-772B-46ED-B9AB-E0FB3B7DDB9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877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FBD72F-8284-41F6-8181-D4219046FCB3}" type="datetimeFigureOut">
              <a:rPr lang="en-US"/>
              <a:pPr>
                <a:defRPr/>
              </a:pPr>
              <a:t>5/12/12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AA156-01EA-4B0E-A12B-8D6F6C752CD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74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7995E4-CFAC-404D-9B8C-8E1CFB15041C}" type="datetimeFigureOut">
              <a:rPr lang="en-US"/>
              <a:pPr>
                <a:defRPr/>
              </a:pPr>
              <a:t>5/12/12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C5452F-18B2-4BC0-8D2B-08E57AF89AC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230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7079AB-0A31-44D3-BFE7-4B5C06F6B61D}" type="datetimeFigureOut">
              <a:rPr lang="en-US"/>
              <a:pPr>
                <a:defRPr/>
              </a:pPr>
              <a:t>5/12/12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A2316B-005F-4CB8-B5AB-1551DBEDACB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21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CCE606-054C-424F-BFDF-11CC6818BF21}" type="datetimeFigureOut">
              <a:rPr lang="en-US"/>
              <a:pPr>
                <a:defRPr/>
              </a:pPr>
              <a:t>5/12/12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E49D95-2002-488E-90D2-8BF05F4967C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277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75842D-028F-476A-ABDB-32F1A0F5B353}" type="datetimeFigureOut">
              <a:rPr lang="en-US"/>
              <a:pPr>
                <a:defRPr/>
              </a:pPr>
              <a:t>5/12/12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411132-A1D6-42FD-82E7-6487B9EE05D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476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A4D763-4617-471B-9998-F6DBBE568F89}" type="datetimeFigureOut">
              <a:rPr lang="en-US"/>
              <a:pPr>
                <a:defRPr/>
              </a:pPr>
              <a:t>5/12/12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EBD983-5467-40D0-9289-EE1C49B34DB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795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677519-23FE-4698-A036-8289CEC2F2CD}" type="datetimeFigureOut">
              <a:rPr lang="en-US"/>
              <a:pPr>
                <a:defRPr/>
              </a:pPr>
              <a:t>5/12/12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1856DC-09CB-448A-A303-17D800E0E5A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7840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60000"/>
            <a:lumOff val="40000"/>
            <a:alpha val="76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65C75C2-022D-4B5F-9D42-1F47AC474D6A}" type="datetimeFigureOut">
              <a:rPr lang="en-US"/>
              <a:pPr>
                <a:defRPr/>
              </a:pPr>
              <a:t>5/12/12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6B5B265-477A-4538-B56D-723FE24E39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schemeClr val="accent3">
                <a:shade val="45000"/>
                <a:satMod val="135000"/>
              </a:schemeClr>
              <a:prstClr val="white"/>
            </a:duotone>
            <a:extLst/>
          </a:blip>
          <a:srcRect/>
          <a:stretch>
            <a:fillRect/>
          </a:stretch>
        </p:blipFill>
        <p:spPr bwMode="auto">
          <a:xfrm>
            <a:off x="-228600" y="0"/>
            <a:ext cx="9829800" cy="8620706"/>
          </a:xfrm>
          <a:prstGeom prst="rect">
            <a:avLst/>
          </a:prstGeom>
          <a:solidFill>
            <a:schemeClr val="accent3">
              <a:alpha val="28000"/>
            </a:schemeClr>
          </a:solidFill>
          <a:ln>
            <a:solidFill>
              <a:schemeClr val="accent3">
                <a:shade val="50000"/>
                <a:alpha val="27000"/>
              </a:schemeClr>
            </a:solidFill>
          </a:ln>
          <a:extLst/>
        </p:spPr>
        <p:style>
          <a:lnRef idx="2">
            <a:schemeClr val="accent3">
              <a:shade val="50000"/>
            </a:schemeClr>
          </a:lnRef>
          <a:fillRef idx="1">
            <a:schemeClr val="accent3"/>
          </a:fillRef>
          <a:effectRef idx="0">
            <a:schemeClr val="accent3"/>
          </a:effectRef>
          <a:fontRef idx="minor">
            <a:schemeClr val="lt1"/>
          </a:fontRef>
        </p:style>
      </p:pic>
      <p:sp>
        <p:nvSpPr>
          <p:cNvPr id="6" name="TextBox 5"/>
          <p:cNvSpPr txBox="1">
            <a:spLocks noChangeArrowheads="1"/>
          </p:cNvSpPr>
          <p:nvPr/>
        </p:nvSpPr>
        <p:spPr bwMode="auto">
          <a:xfrm>
            <a:off x="2495550" y="605135"/>
            <a:ext cx="4381500" cy="9233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latin typeface="Engravers MT" pitchFamily="18" charset="0"/>
              </a:rPr>
              <a:t>How to Cultivate Cooperatives With an Indigenous Lens</a:t>
            </a:r>
          </a:p>
        </p:txBody>
      </p:sp>
      <p:sp>
        <p:nvSpPr>
          <p:cNvPr id="8" name="TextBox 7"/>
          <p:cNvSpPr txBox="1">
            <a:spLocks noChangeArrowheads="1"/>
          </p:cNvSpPr>
          <p:nvPr/>
        </p:nvSpPr>
        <p:spPr bwMode="auto">
          <a:xfrm>
            <a:off x="1905000" y="3962400"/>
            <a:ext cx="6324600" cy="7078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dirty="0">
                <a:latin typeface="Engravers MT" pitchFamily="18" charset="0"/>
              </a:rPr>
              <a:t>Landscaping a future for Sustainable Food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pic>
        <p:nvPicPr>
          <p:cNvPr id="28674" name="Content Placeholder 3" descr="img00033-201109_1317755016_thumb.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288" r="-18288"/>
          <a:stretch>
            <a:fillRect/>
          </a:stretch>
        </p:blipFill>
        <p:spPr bwMode="auto">
          <a:xfrm>
            <a:off x="-1143000" y="304800"/>
            <a:ext cx="11139488" cy="612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75" name="Picture 4"/>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9575" y="152400"/>
            <a:ext cx="8977313" cy="6705600"/>
          </a:xfrm>
          <a:prstGeom prst="rect">
            <a:avLst/>
          </a:prstGeom>
          <a:noFill/>
          <a:ln>
            <a:noFill/>
          </a:ln>
          <a:effectLst>
            <a:outerShdw blurRad="50800" dist="50800" dir="5400000" algn="ctr" rotWithShape="0">
              <a:srgbClr val="000000">
                <a:alpha val="7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en-US" smtClean="0"/>
          </a:p>
        </p:txBody>
      </p:sp>
      <p:pic>
        <p:nvPicPr>
          <p:cNvPr id="7170" name="Picture 2"/>
          <p:cNvPicPr>
            <a:picLocks noChangeAspect="1" noChangeArrowheads="1"/>
          </p:cNvPicPr>
          <p:nvPr/>
        </p:nvPicPr>
        <p:blipFill>
          <a:blip r:embed="rId2">
            <a:duotone>
              <a:schemeClr val="accent3">
                <a:shade val="45000"/>
                <a:satMod val="135000"/>
              </a:schemeClr>
              <a:prstClr val="white"/>
            </a:duotone>
            <a:extLst/>
          </a:blip>
          <a:srcRect/>
          <a:stretch>
            <a:fillRect/>
          </a:stretch>
        </p:blipFill>
        <p:spPr bwMode="auto">
          <a:xfrm>
            <a:off x="-152400" y="-152400"/>
            <a:ext cx="9296400" cy="7467600"/>
          </a:xfrm>
          <a:prstGeom prst="rect">
            <a:avLst/>
          </a:prstGeom>
          <a:noFill/>
          <a:ln>
            <a:noFill/>
          </a:ln>
          <a:effectLst/>
          <a:extLst/>
        </p:spPr>
      </p:pic>
      <p:sp>
        <p:nvSpPr>
          <p:cNvPr id="31747" name="Rectangle 2"/>
          <p:cNvSpPr>
            <a:spLocks noChangeArrowheads="1"/>
          </p:cNvSpPr>
          <p:nvPr/>
        </p:nvSpPr>
        <p:spPr bwMode="auto">
          <a:xfrm>
            <a:off x="4953000" y="3962400"/>
            <a:ext cx="4572000" cy="12003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dirty="0">
                <a:latin typeface="Calibri" pitchFamily="34" charset="0"/>
              </a:rPr>
              <a:t>Outcomes: Farmers' </a:t>
            </a:r>
            <a:r>
              <a:rPr lang="en-US" dirty="0" smtClean="0">
                <a:latin typeface="Calibri" pitchFamily="34" charset="0"/>
              </a:rPr>
              <a:t>Markets, CSA, Co-ops </a:t>
            </a:r>
            <a:r>
              <a:rPr lang="en-US" dirty="0">
                <a:latin typeface="Calibri" pitchFamily="34" charset="0"/>
              </a:rPr>
              <a:t>make important contribution to the local sustainability of the region through the support of local agriculture.</a:t>
            </a:r>
          </a:p>
        </p:txBody>
      </p:sp>
      <p:sp>
        <p:nvSpPr>
          <p:cNvPr id="31748" name="TextBox 4"/>
          <p:cNvSpPr txBox="1">
            <a:spLocks noChangeArrowheads="1"/>
          </p:cNvSpPr>
          <p:nvPr/>
        </p:nvSpPr>
        <p:spPr bwMode="auto">
          <a:xfrm>
            <a:off x="533400" y="3276600"/>
            <a:ext cx="27432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 Sustainable Food Systems Planning</a:t>
            </a:r>
          </a:p>
        </p:txBody>
      </p:sp>
      <p:sp>
        <p:nvSpPr>
          <p:cNvPr id="3" name="TextBox 2"/>
          <p:cNvSpPr txBox="1"/>
          <p:nvPr/>
        </p:nvSpPr>
        <p:spPr>
          <a:xfrm>
            <a:off x="3276600" y="1143000"/>
            <a:ext cx="2971800" cy="1200329"/>
          </a:xfrm>
          <a:prstGeom prst="rect">
            <a:avLst/>
          </a:prstGeom>
          <a:noFill/>
        </p:spPr>
        <p:txBody>
          <a:bodyPr wrap="square" rtlCol="0">
            <a:spAutoFit/>
          </a:bodyPr>
          <a:lstStyle/>
          <a:p>
            <a:r>
              <a:rPr lang="en-US" dirty="0" smtClean="0"/>
              <a:t>OUTPUTS:</a:t>
            </a:r>
          </a:p>
          <a:p>
            <a:r>
              <a:rPr lang="en-US" dirty="0" smtClean="0"/>
              <a:t>Concept mapping Food Sovereignty Assessments, </a:t>
            </a:r>
          </a:p>
          <a:p>
            <a:r>
              <a:rPr lang="en-US" dirty="0" smtClean="0"/>
              <a:t>Partnerships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Thank you.</a:t>
            </a:r>
          </a:p>
        </p:txBody>
      </p:sp>
      <p:pic>
        <p:nvPicPr>
          <p:cNvPr id="32770" name="Picture 2" descr="img00036-201109_1317754993_thumb.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8000" y="0"/>
            <a:ext cx="8890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ctrTitle"/>
          </p:nvPr>
        </p:nvSpPr>
        <p:spPr/>
        <p:txBody>
          <a:bodyPr/>
          <a:lstStyle/>
          <a:p>
            <a:r>
              <a:rPr lang="en-US" smtClean="0"/>
              <a:t> </a:t>
            </a:r>
          </a:p>
        </p:txBody>
      </p:sp>
      <p:sp>
        <p:nvSpPr>
          <p:cNvPr id="3" name="Subtitle 2"/>
          <p:cNvSpPr>
            <a:spLocks noGrp="1"/>
          </p:cNvSpPr>
          <p:nvPr>
            <p:ph type="subTitle" idx="1"/>
          </p:nvPr>
        </p:nvSpPr>
        <p:spPr>
          <a:xfrm>
            <a:off x="1524000" y="5943600"/>
            <a:ext cx="7010400" cy="914400"/>
          </a:xfrm>
        </p:spPr>
        <p:txBody>
          <a:bodyPr rtlCol="0">
            <a:normAutofit/>
          </a:bodyPr>
          <a:lstStyle/>
          <a:p>
            <a:pPr fontAlgn="auto">
              <a:spcAft>
                <a:spcPts val="0"/>
              </a:spcAft>
              <a:buFont typeface="Arial" pitchFamily="34" charset="0"/>
              <a:buNone/>
              <a:defRPr/>
            </a:pPr>
            <a:endParaRPr lang="en-US"/>
          </a:p>
        </p:txBody>
      </p:sp>
      <p:graphicFrame>
        <p:nvGraphicFramePr>
          <p:cNvPr id="4" name="Diagram 3"/>
          <p:cNvGraphicFramePr/>
          <p:nvPr/>
        </p:nvGraphicFramePr>
        <p:xfrm>
          <a:off x="838200" y="0"/>
          <a:ext cx="7467600" cy="60198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duotone>
              <a:schemeClr val="accent3">
                <a:shade val="45000"/>
                <a:satMod val="135000"/>
              </a:schemeClr>
              <a:prstClr val="white"/>
            </a:duotone>
            <a:extLst/>
          </a:blip>
          <a:srcRect/>
          <a:stretch>
            <a:fillRect/>
          </a:stretch>
        </p:blipFill>
        <p:spPr>
          <a:xfrm>
            <a:off x="-1676400" y="-2057400"/>
            <a:ext cx="11734800" cy="11256080"/>
          </a:xfrm>
          <a:extLst/>
        </p:spPr>
      </p:pic>
      <p:sp>
        <p:nvSpPr>
          <p:cNvPr id="17410" name="Title 1"/>
          <p:cNvSpPr>
            <a:spLocks noGrp="1"/>
          </p:cNvSpPr>
          <p:nvPr>
            <p:ph type="title"/>
          </p:nvPr>
        </p:nvSpPr>
        <p:spPr>
          <a:xfrm>
            <a:off x="457200" y="-152400"/>
            <a:ext cx="8153400" cy="792163"/>
          </a:xfrm>
        </p:spPr>
        <p:txBody>
          <a:bodyPr/>
          <a:lstStyle/>
          <a:p>
            <a:r>
              <a:rPr lang="en-US" smtClean="0"/>
              <a:t>Planning with SWOC </a:t>
            </a:r>
          </a:p>
        </p:txBody>
      </p:sp>
      <p:sp>
        <p:nvSpPr>
          <p:cNvPr id="6" name="Isosceles Triangle 5"/>
          <p:cNvSpPr/>
          <p:nvPr/>
        </p:nvSpPr>
        <p:spPr>
          <a:xfrm>
            <a:off x="4953000" y="990600"/>
            <a:ext cx="2971800" cy="2514600"/>
          </a:xfrm>
          <a:prstGeom prst="triangle">
            <a:avLst>
              <a:gd name="adj" fmla="val 50875"/>
            </a:avLst>
          </a:prstGeom>
          <a:solidFill>
            <a:schemeClr val="bg2"/>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n-US" dirty="0"/>
          </a:p>
        </p:txBody>
      </p:sp>
      <p:sp>
        <p:nvSpPr>
          <p:cNvPr id="7" name="Parallelogram 6"/>
          <p:cNvSpPr/>
          <p:nvPr/>
        </p:nvSpPr>
        <p:spPr>
          <a:xfrm>
            <a:off x="1600200" y="990600"/>
            <a:ext cx="4419600" cy="2514600"/>
          </a:xfrm>
          <a:prstGeom prst="parallelogram">
            <a:avLst>
              <a:gd name="adj" fmla="val 552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7417" name="TextBox 7"/>
          <p:cNvSpPr txBox="1">
            <a:spLocks noChangeArrowheads="1"/>
          </p:cNvSpPr>
          <p:nvPr/>
        </p:nvSpPr>
        <p:spPr bwMode="auto">
          <a:xfrm>
            <a:off x="1981200" y="990600"/>
            <a:ext cx="3962400" cy="2586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STRENGTHS</a:t>
            </a:r>
          </a:p>
          <a:p>
            <a:pPr algn="ctr"/>
            <a:r>
              <a:rPr lang="en-US"/>
              <a:t>What links the land </a:t>
            </a:r>
          </a:p>
          <a:p>
            <a:pPr algn="ctr"/>
            <a:r>
              <a:rPr lang="en-US"/>
              <a:t>and the people together?</a:t>
            </a:r>
          </a:p>
          <a:p>
            <a:pPr algn="ctr"/>
            <a:r>
              <a:rPr lang="en-US"/>
              <a:t>How is Traditional Ecological </a:t>
            </a:r>
          </a:p>
          <a:p>
            <a:pPr algn="ctr"/>
            <a:r>
              <a:rPr lang="en-US"/>
              <a:t>Knowledge Used?</a:t>
            </a:r>
          </a:p>
          <a:p>
            <a:r>
              <a:rPr lang="en-US"/>
              <a:t>  How are stakeholders </a:t>
            </a:r>
          </a:p>
          <a:p>
            <a:r>
              <a:rPr lang="en-US"/>
              <a:t>empowered by a cooperative </a:t>
            </a:r>
          </a:p>
          <a:p>
            <a:pPr algn="ctr"/>
            <a:r>
              <a:rPr lang="en-US"/>
              <a:t>approach?</a:t>
            </a:r>
          </a:p>
          <a:p>
            <a:endParaRPr lang="en-US"/>
          </a:p>
        </p:txBody>
      </p:sp>
      <p:sp>
        <p:nvSpPr>
          <p:cNvPr id="17418" name="TextBox 8"/>
          <p:cNvSpPr txBox="1">
            <a:spLocks noChangeArrowheads="1"/>
          </p:cNvSpPr>
          <p:nvPr/>
        </p:nvSpPr>
        <p:spPr bwMode="auto">
          <a:xfrm>
            <a:off x="5257800" y="1905000"/>
            <a:ext cx="2590800" cy="1754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         WEAKNESSES</a:t>
            </a:r>
          </a:p>
          <a:p>
            <a:r>
              <a:rPr lang="en-US"/>
              <a:t>        What are the</a:t>
            </a:r>
          </a:p>
          <a:p>
            <a:r>
              <a:rPr lang="en-US"/>
              <a:t>    barriers? How does </a:t>
            </a:r>
          </a:p>
          <a:p>
            <a:r>
              <a:rPr lang="en-US"/>
              <a:t>an organization evaluate      sustainability?</a:t>
            </a:r>
          </a:p>
          <a:p>
            <a:endParaRPr lang="en-US"/>
          </a:p>
        </p:txBody>
      </p:sp>
      <p:sp>
        <p:nvSpPr>
          <p:cNvPr id="10" name="Parallelogram 9"/>
          <p:cNvSpPr/>
          <p:nvPr/>
        </p:nvSpPr>
        <p:spPr>
          <a:xfrm rot="3636843">
            <a:off x="1326608" y="3946003"/>
            <a:ext cx="4363474" cy="2709365"/>
          </a:xfrm>
          <a:prstGeom prst="parallelogram">
            <a:avLst>
              <a:gd name="adj" fmla="val 5788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17422" name="TextBox 10"/>
          <p:cNvSpPr txBox="1">
            <a:spLocks noChangeArrowheads="1"/>
          </p:cNvSpPr>
          <p:nvPr/>
        </p:nvSpPr>
        <p:spPr bwMode="auto">
          <a:xfrm>
            <a:off x="1660525" y="4171950"/>
            <a:ext cx="4191000" cy="2584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OPPORTUNITIES</a:t>
            </a:r>
          </a:p>
          <a:p>
            <a:r>
              <a:rPr lang="en-US"/>
              <a:t>What are possible outcomes</a:t>
            </a:r>
          </a:p>
          <a:p>
            <a:r>
              <a:rPr lang="en-US"/>
              <a:t>      of a cooperative food system?</a:t>
            </a:r>
          </a:p>
          <a:p>
            <a:r>
              <a:rPr lang="en-US"/>
              <a:t>           </a:t>
            </a:r>
          </a:p>
          <a:p>
            <a:r>
              <a:rPr lang="en-US"/>
              <a:t>         How can education  address</a:t>
            </a:r>
          </a:p>
          <a:p>
            <a:r>
              <a:rPr lang="en-US"/>
              <a:t>               the community’s needs?</a:t>
            </a:r>
          </a:p>
          <a:p>
            <a:endParaRPr lang="en-US"/>
          </a:p>
          <a:p>
            <a:endParaRPr lang="en-US"/>
          </a:p>
          <a:p>
            <a:endParaRPr lang="en-US"/>
          </a:p>
        </p:txBody>
      </p:sp>
      <p:sp>
        <p:nvSpPr>
          <p:cNvPr id="12" name="Isosceles Triangle 11"/>
          <p:cNvSpPr/>
          <p:nvPr/>
        </p:nvSpPr>
        <p:spPr>
          <a:xfrm rot="10800000">
            <a:off x="5121275" y="3803650"/>
            <a:ext cx="2651125" cy="213995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4" name="TextBox 12"/>
          <p:cNvSpPr txBox="1">
            <a:spLocks noChangeArrowheads="1"/>
          </p:cNvSpPr>
          <p:nvPr/>
        </p:nvSpPr>
        <p:spPr bwMode="auto">
          <a:xfrm>
            <a:off x="5105400" y="3733800"/>
            <a:ext cx="2590800" cy="1754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Challenges</a:t>
            </a:r>
          </a:p>
          <a:p>
            <a:pPr algn="ctr"/>
            <a:r>
              <a:rPr lang="en-US"/>
              <a:t>  Are economic, cultural, and ecological </a:t>
            </a:r>
          </a:p>
          <a:p>
            <a:pPr algn="ctr"/>
            <a:r>
              <a:rPr lang="en-US"/>
              <a:t>needs  being </a:t>
            </a:r>
          </a:p>
          <a:p>
            <a:pPr algn="ctr"/>
            <a:r>
              <a:rPr lang="en-US"/>
              <a:t>met?</a:t>
            </a:r>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duotone>
              <a:prstClr val="black"/>
              <a:schemeClr val="accent3">
                <a:tint val="45000"/>
                <a:satMod val="400000"/>
              </a:schemeClr>
            </a:duotone>
            <a:extLst/>
          </a:blip>
          <a:srcRect/>
          <a:stretch>
            <a:fillRect/>
          </a:stretch>
        </p:blipFill>
        <p:spPr bwMode="auto">
          <a:xfrm>
            <a:off x="-15240" y="-15240"/>
            <a:ext cx="9829800" cy="7536180"/>
          </a:xfrm>
          <a:prstGeom prst="rect">
            <a:avLst/>
          </a:prstGeom>
          <a:noFill/>
          <a:ln>
            <a:noFill/>
          </a:ln>
          <a:effectLst/>
          <a:extLst/>
        </p:spPr>
      </p:pic>
      <p:sp>
        <p:nvSpPr>
          <p:cNvPr id="19458" name="TextBox 6"/>
          <p:cNvSpPr txBox="1">
            <a:spLocks noChangeArrowheads="1"/>
          </p:cNvSpPr>
          <p:nvPr/>
        </p:nvSpPr>
        <p:spPr bwMode="auto">
          <a:xfrm>
            <a:off x="5943600" y="914400"/>
            <a:ext cx="19812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solidFill>
                  <a:schemeClr val="tx2"/>
                </a:solidFill>
              </a:rPr>
              <a:t>Sustainability principles</a:t>
            </a:r>
          </a:p>
        </p:txBody>
      </p:sp>
      <p:sp>
        <p:nvSpPr>
          <p:cNvPr id="19459" name="TextBox 7"/>
          <p:cNvSpPr txBox="1">
            <a:spLocks noChangeArrowheads="1"/>
          </p:cNvSpPr>
          <p:nvPr/>
        </p:nvSpPr>
        <p:spPr bwMode="auto">
          <a:xfrm>
            <a:off x="2971800" y="914399"/>
            <a:ext cx="1927860" cy="7078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solidFill>
                  <a:schemeClr val="tx2"/>
                </a:solidFill>
              </a:rPr>
              <a:t>Cooperative principles</a:t>
            </a:r>
          </a:p>
        </p:txBody>
      </p:sp>
      <p:sp>
        <p:nvSpPr>
          <p:cNvPr id="19460" name="TextBox 8"/>
          <p:cNvSpPr txBox="1">
            <a:spLocks noChangeArrowheads="1"/>
          </p:cNvSpPr>
          <p:nvPr/>
        </p:nvSpPr>
        <p:spPr bwMode="auto">
          <a:xfrm>
            <a:off x="4572000" y="4114800"/>
            <a:ext cx="2133600" cy="7078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solidFill>
                  <a:schemeClr val="tx2"/>
                </a:solidFill>
              </a:rPr>
              <a:t>Grassroots Organizations</a:t>
            </a:r>
          </a:p>
        </p:txBody>
      </p:sp>
      <p:sp>
        <p:nvSpPr>
          <p:cNvPr id="19461" name="TextBox 9"/>
          <p:cNvSpPr txBox="1">
            <a:spLocks noChangeArrowheads="1"/>
          </p:cNvSpPr>
          <p:nvPr/>
        </p:nvSpPr>
        <p:spPr bwMode="auto">
          <a:xfrm>
            <a:off x="4419600" y="152400"/>
            <a:ext cx="2971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solidFill>
                  <a:schemeClr val="tx2"/>
                </a:solidFill>
              </a:rPr>
              <a:t>Indigenous Food Systems</a:t>
            </a:r>
          </a:p>
        </p:txBody>
      </p:sp>
      <p:sp>
        <p:nvSpPr>
          <p:cNvPr id="19462" name="TextBox 10"/>
          <p:cNvSpPr txBox="1">
            <a:spLocks noChangeArrowheads="1"/>
          </p:cNvSpPr>
          <p:nvPr/>
        </p:nvSpPr>
        <p:spPr bwMode="auto">
          <a:xfrm>
            <a:off x="3600450" y="5764590"/>
            <a:ext cx="3836670"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solidFill>
                  <a:schemeClr val="tx2"/>
                </a:solidFill>
              </a:rPr>
              <a:t>Traditional Ecological Knowledge</a:t>
            </a:r>
          </a:p>
        </p:txBody>
      </p:sp>
      <p:sp>
        <p:nvSpPr>
          <p:cNvPr id="3" name="TextBox 2"/>
          <p:cNvSpPr txBox="1"/>
          <p:nvPr/>
        </p:nvSpPr>
        <p:spPr>
          <a:xfrm>
            <a:off x="345132" y="1455619"/>
            <a:ext cx="2362200" cy="461665"/>
          </a:xfrm>
          <a:prstGeom prst="rect">
            <a:avLst/>
          </a:prstGeom>
          <a:noFill/>
        </p:spPr>
        <p:txBody>
          <a:bodyPr wrap="square" rtlCol="0">
            <a:spAutoFit/>
          </a:bodyPr>
          <a:lstStyle/>
          <a:p>
            <a:r>
              <a:rPr lang="en-US" sz="2400" b="1" dirty="0" smtClean="0">
                <a:effectLst>
                  <a:glow rad="127000">
                    <a:schemeClr val="accent1">
                      <a:alpha val="73000"/>
                    </a:schemeClr>
                  </a:glow>
                  <a:reflection stA="45000" endPos="7000" dist="50800" dir="5400000" sy="-100000" algn="bl" rotWithShape="0"/>
                </a:effectLst>
              </a:rPr>
              <a:t>FOOD</a:t>
            </a:r>
            <a:endParaRPr lang="en-US" sz="2400" b="1" dirty="0">
              <a:effectLst>
                <a:glow rad="127000">
                  <a:schemeClr val="accent1">
                    <a:alpha val="73000"/>
                  </a:schemeClr>
                </a:glow>
                <a:reflection stA="45000" endPos="7000" dist="50800" dir="5400000" sy="-100000" algn="bl" rotWithShape="0"/>
              </a:effectLst>
            </a:endParaRPr>
          </a:p>
        </p:txBody>
      </p:sp>
      <p:sp>
        <p:nvSpPr>
          <p:cNvPr id="4" name="TextBox 3"/>
          <p:cNvSpPr txBox="1"/>
          <p:nvPr/>
        </p:nvSpPr>
        <p:spPr>
          <a:xfrm>
            <a:off x="381000" y="3568184"/>
            <a:ext cx="1371600" cy="461665"/>
          </a:xfrm>
          <a:prstGeom prst="rect">
            <a:avLst/>
          </a:prstGeom>
          <a:noFill/>
        </p:spPr>
        <p:txBody>
          <a:bodyPr wrap="square" rtlCol="0">
            <a:spAutoFit/>
          </a:bodyPr>
          <a:lstStyle/>
          <a:p>
            <a:r>
              <a:rPr lang="en-US" sz="2400" b="1" dirty="0" smtClean="0">
                <a:effectLst>
                  <a:glow rad="812800">
                    <a:schemeClr val="accent1">
                      <a:alpha val="37000"/>
                    </a:schemeClr>
                  </a:glow>
                  <a:reflection stA="29000" endPos="65000" dist="50800" dir="5400000" sy="-100000" algn="bl" rotWithShape="0"/>
                </a:effectLst>
              </a:rPr>
              <a:t>IS</a:t>
            </a:r>
            <a:endParaRPr lang="en-US" sz="2400" b="1" dirty="0">
              <a:effectLst>
                <a:glow rad="812800">
                  <a:schemeClr val="accent1">
                    <a:alpha val="37000"/>
                  </a:schemeClr>
                </a:glow>
                <a:reflection stA="29000" endPos="65000" dist="50800" dir="5400000" sy="-100000" algn="bl" rotWithShape="0"/>
              </a:effectLst>
            </a:endParaRPr>
          </a:p>
        </p:txBody>
      </p:sp>
      <p:sp>
        <p:nvSpPr>
          <p:cNvPr id="5" name="TextBox 4"/>
          <p:cNvSpPr txBox="1"/>
          <p:nvPr/>
        </p:nvSpPr>
        <p:spPr>
          <a:xfrm>
            <a:off x="182880" y="5791200"/>
            <a:ext cx="2255520" cy="461665"/>
          </a:xfrm>
          <a:prstGeom prst="rect">
            <a:avLst/>
          </a:prstGeom>
          <a:noFill/>
        </p:spPr>
        <p:txBody>
          <a:bodyPr wrap="square" rtlCol="0">
            <a:spAutoFit/>
          </a:bodyPr>
          <a:lstStyle/>
          <a:p>
            <a:r>
              <a:rPr lang="en-US" sz="2400" b="1" dirty="0" smtClean="0">
                <a:effectLst>
                  <a:glow rad="127000">
                    <a:schemeClr val="accent1">
                      <a:alpha val="65000"/>
                    </a:schemeClr>
                  </a:glow>
                  <a:reflection stA="44000" endPos="65000" dist="50800" dir="5400000" sy="-100000" algn="bl" rotWithShape="0"/>
                </a:effectLst>
              </a:rPr>
              <a:t>EVERYTHING</a:t>
            </a:r>
            <a:endParaRPr lang="en-US" sz="2400" b="1" dirty="0">
              <a:effectLst>
                <a:glow rad="127000">
                  <a:schemeClr val="accent1">
                    <a:alpha val="65000"/>
                  </a:schemeClr>
                </a:glow>
                <a:reflection stA="44000" endPos="65000" dist="508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US" smtClean="0"/>
          </a:p>
        </p:txBody>
      </p:sp>
      <p:pic>
        <p:nvPicPr>
          <p:cNvPr id="6146" name="Picture 2"/>
          <p:cNvPicPr>
            <a:picLocks noChangeAspect="1" noChangeArrowheads="1"/>
          </p:cNvPicPr>
          <p:nvPr/>
        </p:nvPicPr>
        <p:blipFill>
          <a:blip r:embed="rId3">
            <a:duotone>
              <a:prstClr val="black"/>
              <a:schemeClr val="accent3">
                <a:tint val="45000"/>
                <a:satMod val="400000"/>
              </a:schemeClr>
            </a:duotone>
            <a:extLst/>
          </a:blip>
          <a:srcRect/>
          <a:stretch>
            <a:fillRect/>
          </a:stretch>
        </p:blipFill>
        <p:spPr bwMode="auto">
          <a:xfrm>
            <a:off x="0" y="-304800"/>
            <a:ext cx="9034402" cy="7406639"/>
          </a:xfrm>
          <a:prstGeom prst="rect">
            <a:avLst/>
          </a:prstGeom>
          <a:noFill/>
          <a:ln>
            <a:noFill/>
          </a:ln>
          <a:effectLst/>
          <a:extLst/>
        </p:spPr>
      </p:pic>
      <p:sp>
        <p:nvSpPr>
          <p:cNvPr id="23555" name="TextBox 3"/>
          <p:cNvSpPr txBox="1">
            <a:spLocks noChangeArrowheads="1"/>
          </p:cNvSpPr>
          <p:nvPr/>
        </p:nvSpPr>
        <p:spPr bwMode="auto">
          <a:xfrm>
            <a:off x="2971800" y="838200"/>
            <a:ext cx="31242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Case study: Exploring Examples of Local Food Systems</a:t>
            </a:r>
          </a:p>
        </p:txBody>
      </p:sp>
      <p:sp>
        <p:nvSpPr>
          <p:cNvPr id="6" name="Collate 5"/>
          <p:cNvSpPr/>
          <p:nvPr/>
        </p:nvSpPr>
        <p:spPr>
          <a:xfrm>
            <a:off x="6477000" y="3962400"/>
            <a:ext cx="2362200" cy="2590800"/>
          </a:xfrm>
          <a:prstGeom prst="flowChartCollat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3558" name="TextBox 6"/>
          <p:cNvSpPr txBox="1">
            <a:spLocks noChangeArrowheads="1"/>
          </p:cNvSpPr>
          <p:nvPr/>
        </p:nvSpPr>
        <p:spPr bwMode="auto">
          <a:xfrm>
            <a:off x="6934200" y="3810000"/>
            <a:ext cx="13716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Partnerships</a:t>
            </a:r>
          </a:p>
        </p:txBody>
      </p:sp>
      <p:sp>
        <p:nvSpPr>
          <p:cNvPr id="23559" name="TextBox 7"/>
          <p:cNvSpPr txBox="1">
            <a:spLocks noChangeArrowheads="1"/>
          </p:cNvSpPr>
          <p:nvPr/>
        </p:nvSpPr>
        <p:spPr bwMode="auto">
          <a:xfrm>
            <a:off x="7010400" y="5181600"/>
            <a:ext cx="14478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Case studies</a:t>
            </a:r>
          </a:p>
          <a:p>
            <a:endParaRPr lang="en-US"/>
          </a:p>
        </p:txBody>
      </p:sp>
      <p:sp>
        <p:nvSpPr>
          <p:cNvPr id="23560" name="TextBox 8"/>
          <p:cNvSpPr txBox="1">
            <a:spLocks noChangeArrowheads="1"/>
          </p:cNvSpPr>
          <p:nvPr/>
        </p:nvSpPr>
        <p:spPr bwMode="auto">
          <a:xfrm>
            <a:off x="7086600" y="6248400"/>
            <a:ext cx="1600200"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smtClean="0"/>
              <a:t>Empowerment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Untitled"/>
          <p:cNvPicPr>
            <a:picLocks noChangeAspect="1"/>
          </p:cNvPicPr>
          <p:nvPr/>
        </p:nvPicPr>
        <p:blipFill>
          <a:blip r:embed="rId3">
            <a:duotone>
              <a:schemeClr val="accent3">
                <a:shade val="45000"/>
                <a:satMod val="135000"/>
              </a:schemeClr>
              <a:prstClr val="white"/>
            </a:duotone>
            <a:alphaModFix amt="48000"/>
          </a:blip>
          <a:stretch>
            <a:fillRect/>
          </a:stretch>
        </p:blipFill>
        <p:spPr>
          <a:xfrm>
            <a:off x="0" y="0"/>
            <a:ext cx="9144000" cy="6858000"/>
          </a:xfrm>
          <a:prstGeom prst="rect">
            <a:avLst/>
          </a:prstGeom>
          <a:ln>
            <a:solidFill>
              <a:schemeClr val="accent3">
                <a:lumMod val="75000"/>
              </a:schemeClr>
            </a:solidFill>
          </a:ln>
        </p:spPr>
      </p:pic>
      <p:pic>
        <p:nvPicPr>
          <p:cNvPr id="21506"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1200" y="609600"/>
            <a:ext cx="2578100" cy="190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Rectangle 6"/>
          <p:cNvSpPr/>
          <p:nvPr/>
        </p:nvSpPr>
        <p:spPr>
          <a:xfrm>
            <a:off x="3810000" y="5257800"/>
            <a:ext cx="4724400" cy="1477328"/>
          </a:xfrm>
          <a:prstGeom prst="rect">
            <a:avLst/>
          </a:prstGeom>
        </p:spPr>
        <p:txBody>
          <a:bodyPr>
            <a:spAutoFit/>
          </a:bodyPr>
          <a:lstStyle/>
          <a:p>
            <a:pPr fontAlgn="auto">
              <a:spcBef>
                <a:spcPts val="0"/>
              </a:spcBef>
              <a:spcAft>
                <a:spcPts val="0"/>
              </a:spcAft>
              <a:defRPr/>
            </a:pPr>
            <a:r>
              <a:rPr lang="en-US" dirty="0">
                <a:ln>
                  <a:solidFill>
                    <a:srgbClr val="FFFF00"/>
                  </a:solidFill>
                </a:ln>
                <a:solidFill>
                  <a:schemeClr val="accent6">
                    <a:lumMod val="75000"/>
                  </a:schemeClr>
                </a:solidFill>
                <a:latin typeface="+mn-lt"/>
              </a:rPr>
              <a:t>“The death of a traditional food system is the death of a nation…physically and culturally. We can and must restore practices that make us healthy and well as Indigenous peoples.” (Right to Food Security For Indigenous Peoples, 2006)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US" smtClean="0"/>
          </a:p>
        </p:txBody>
      </p:sp>
      <p:pic>
        <p:nvPicPr>
          <p:cNvPr id="26627"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2133600"/>
            <a:ext cx="2286000" cy="2286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6575" y="-295275"/>
            <a:ext cx="10217150" cy="74501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2819400" y="2057400"/>
            <a:ext cx="2971800" cy="2971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Farm to Table: Growing to meet the needs of local people through programs, partnerships and policy</a:t>
            </a:r>
            <a:endParaRPr lang="en-US" dirty="0"/>
          </a:p>
        </p:txBody>
      </p:sp>
      <p:pic>
        <p:nvPicPr>
          <p:cNvPr id="25602" name="Picture 3" descr="img02447-201108_1317755610_thumb.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1905000"/>
            <a:ext cx="2857500" cy="2146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03"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28800" y="4216400"/>
            <a:ext cx="5588000" cy="2641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smtClean="0"/>
          </a:p>
        </p:txBody>
      </p:sp>
      <p:pic>
        <p:nvPicPr>
          <p:cNvPr id="5122" name="Picture 2"/>
          <p:cNvPicPr>
            <a:picLocks noChangeAspect="1" noChangeArrowheads="1"/>
          </p:cNvPicPr>
          <p:nvPr/>
        </p:nvPicPr>
        <p:blipFill>
          <a:blip r:embed="rId3">
            <a:duotone>
              <a:schemeClr val="accent3">
                <a:shade val="45000"/>
                <a:satMod val="135000"/>
              </a:schemeClr>
              <a:prstClr val="white"/>
            </a:duotone>
            <a:lum contrast="20000"/>
            <a:extLst/>
          </a:blip>
          <a:srcRect/>
          <a:stretch>
            <a:fillRect/>
          </a:stretch>
        </p:blipFill>
        <p:spPr bwMode="auto">
          <a:xfrm>
            <a:off x="0" y="-762000"/>
            <a:ext cx="9144000" cy="8841661"/>
          </a:xfrm>
          <a:prstGeom prst="rect">
            <a:avLst/>
          </a:prstGeom>
          <a:noFill/>
          <a:ln>
            <a:noFill/>
          </a:ln>
          <a:effectLst/>
          <a:extLst/>
        </p:spPr>
      </p:pic>
      <p:sp>
        <p:nvSpPr>
          <p:cNvPr id="29699" name="TextBox 3"/>
          <p:cNvSpPr txBox="1">
            <a:spLocks noChangeArrowheads="1"/>
          </p:cNvSpPr>
          <p:nvPr/>
        </p:nvSpPr>
        <p:spPr bwMode="auto">
          <a:xfrm>
            <a:off x="4114800" y="3581400"/>
            <a:ext cx="16002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Empowerment</a:t>
            </a:r>
          </a:p>
        </p:txBody>
      </p:sp>
      <p:sp>
        <p:nvSpPr>
          <p:cNvPr id="29700" name="TextBox 4"/>
          <p:cNvSpPr txBox="1">
            <a:spLocks noChangeArrowheads="1"/>
          </p:cNvSpPr>
          <p:nvPr/>
        </p:nvSpPr>
        <p:spPr bwMode="auto">
          <a:xfrm>
            <a:off x="2895600" y="0"/>
            <a:ext cx="45720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Food systems</a:t>
            </a:r>
          </a:p>
        </p:txBody>
      </p:sp>
      <p:sp>
        <p:nvSpPr>
          <p:cNvPr id="29701" name="TextBox 5"/>
          <p:cNvSpPr txBox="1">
            <a:spLocks noChangeArrowheads="1"/>
          </p:cNvSpPr>
          <p:nvPr/>
        </p:nvSpPr>
        <p:spPr bwMode="auto">
          <a:xfrm>
            <a:off x="5791200" y="1600200"/>
            <a:ext cx="17526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Relationship to land</a:t>
            </a:r>
          </a:p>
        </p:txBody>
      </p:sp>
      <p:sp>
        <p:nvSpPr>
          <p:cNvPr id="29702" name="TextBox 6"/>
          <p:cNvSpPr txBox="1">
            <a:spLocks noChangeArrowheads="1"/>
          </p:cNvSpPr>
          <p:nvPr/>
        </p:nvSpPr>
        <p:spPr bwMode="auto">
          <a:xfrm>
            <a:off x="7315200" y="4876800"/>
            <a:ext cx="1143000"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Triple Bottom line</a:t>
            </a:r>
          </a:p>
        </p:txBody>
      </p:sp>
      <p:sp>
        <p:nvSpPr>
          <p:cNvPr id="29703" name="TextBox 7"/>
          <p:cNvSpPr txBox="1">
            <a:spLocks noChangeArrowheads="1"/>
          </p:cNvSpPr>
          <p:nvPr/>
        </p:nvSpPr>
        <p:spPr bwMode="auto">
          <a:xfrm>
            <a:off x="1981200" y="6019800"/>
            <a:ext cx="2590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TEK</a:t>
            </a:r>
          </a:p>
        </p:txBody>
      </p:sp>
      <p:sp>
        <p:nvSpPr>
          <p:cNvPr id="29704" name="TextBox 8"/>
          <p:cNvSpPr txBox="1">
            <a:spLocks noChangeArrowheads="1"/>
          </p:cNvSpPr>
          <p:nvPr/>
        </p:nvSpPr>
        <p:spPr bwMode="auto">
          <a:xfrm>
            <a:off x="1600200" y="1828800"/>
            <a:ext cx="15240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responsibility</a:t>
            </a:r>
          </a:p>
        </p:txBody>
      </p:sp>
      <p:sp>
        <p:nvSpPr>
          <p:cNvPr id="29705" name="TextBox 9"/>
          <p:cNvSpPr txBox="1">
            <a:spLocks noChangeArrowheads="1"/>
          </p:cNvSpPr>
          <p:nvPr/>
        </p:nvSpPr>
        <p:spPr bwMode="auto">
          <a:xfrm>
            <a:off x="4495800" y="5638800"/>
            <a:ext cx="23622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Education</a:t>
            </a:r>
          </a:p>
        </p:txBody>
      </p:sp>
      <p:sp>
        <p:nvSpPr>
          <p:cNvPr id="29706" name="TextBox 10"/>
          <p:cNvSpPr txBox="1">
            <a:spLocks noChangeArrowheads="1"/>
          </p:cNvSpPr>
          <p:nvPr/>
        </p:nvSpPr>
        <p:spPr bwMode="auto">
          <a:xfrm>
            <a:off x="5257800" y="-228600"/>
            <a:ext cx="2514600"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Current System and theories that support what needs to change</a:t>
            </a:r>
          </a:p>
        </p:txBody>
      </p:sp>
      <p:sp>
        <p:nvSpPr>
          <p:cNvPr id="29707" name="TextBox 11"/>
          <p:cNvSpPr txBox="1">
            <a:spLocks noChangeArrowheads="1"/>
          </p:cNvSpPr>
          <p:nvPr/>
        </p:nvSpPr>
        <p:spPr bwMode="auto">
          <a:xfrm>
            <a:off x="1447800" y="3810000"/>
            <a:ext cx="12954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Capacity building</a:t>
            </a:r>
          </a:p>
        </p:txBody>
      </p:sp>
      <p:sp>
        <p:nvSpPr>
          <p:cNvPr id="29708" name="TextBox 12"/>
          <p:cNvSpPr txBox="1">
            <a:spLocks noChangeArrowheads="1"/>
          </p:cNvSpPr>
          <p:nvPr/>
        </p:nvSpPr>
        <p:spPr bwMode="auto">
          <a:xfrm>
            <a:off x="5105400" y="6705600"/>
            <a:ext cx="2590800"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Partnerships among organizations and entrepreneurs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US" smtClean="0"/>
          </a:p>
        </p:txBody>
      </p:sp>
      <p:pic>
        <p:nvPicPr>
          <p:cNvPr id="27650" name="Picture 2" descr="in-the-field-3_1321838212_thumb.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47800" y="-152400"/>
            <a:ext cx="9297988" cy="7010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7651" name="Rectangle 4"/>
          <p:cNvSpPr>
            <a:spLocks noChangeArrowheads="1"/>
          </p:cNvSpPr>
          <p:nvPr/>
        </p:nvSpPr>
        <p:spPr bwMode="auto">
          <a:xfrm>
            <a:off x="1600200" y="3244850"/>
            <a:ext cx="3063875"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a:latin typeface="Calibri" pitchFamily="34" charset="0"/>
              </a:rPr>
              <a:t> </a:t>
            </a:r>
          </a:p>
        </p:txBody>
      </p:sp>
      <p:sp>
        <p:nvSpPr>
          <p:cNvPr id="27652" name="Rectangle 5"/>
          <p:cNvSpPr>
            <a:spLocks noChangeArrowheads="1"/>
          </p:cNvSpPr>
          <p:nvPr/>
        </p:nvSpPr>
        <p:spPr bwMode="auto">
          <a:xfrm>
            <a:off x="4479925" y="3244850"/>
            <a:ext cx="184150"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a:latin typeface="Calibri" pitchFamily="34" charset="0"/>
              </a:rPr>
              <a:t> </a:t>
            </a: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04800"/>
            <a:ext cx="11477625" cy="8524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1485</TotalTime>
  <Words>729</Words>
  <Application>Microsoft Macintosh PowerPoint</Application>
  <PresentationFormat>On-screen Show (4:3)</PresentationFormat>
  <Paragraphs>86</Paragraphs>
  <Slides>13</Slides>
  <Notes>6</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Slide 1</vt:lpstr>
      <vt:lpstr>Planning with SWOC </vt:lpstr>
      <vt:lpstr>Slide 3</vt:lpstr>
      <vt:lpstr>Slide 4</vt:lpstr>
      <vt:lpstr>Slide 5</vt:lpstr>
      <vt:lpstr>Slide 6</vt:lpstr>
      <vt:lpstr>Farm to Table: Growing to meet the needs of local people through programs, partnerships and policy</vt:lpstr>
      <vt:lpstr>Slide 8</vt:lpstr>
      <vt:lpstr>Slide 9</vt:lpstr>
      <vt:lpstr>Slide 10</vt:lpstr>
      <vt:lpstr>Slide 11</vt:lpstr>
      <vt:lpstr>Thank you.</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Sarina  Corpuz</dc:creator>
  <cp:lastModifiedBy>Electronic Media</cp:lastModifiedBy>
  <cp:revision>29</cp:revision>
  <cp:lastPrinted>2012-05-12T04:37:51Z</cp:lastPrinted>
  <dcterms:created xsi:type="dcterms:W3CDTF">2012-05-12T19:27:58Z</dcterms:created>
  <dcterms:modified xsi:type="dcterms:W3CDTF">2012-05-12T20:03:52Z</dcterms:modified>
</cp:coreProperties>
</file>