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19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5/9/12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5/9/12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5/9/12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5/9/12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5/9/12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pPr/>
              <a:t>5/9/12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5/9/12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5/9/12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5/9/12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5/9/12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80666-FB37-4B36-9149-507F3B0178E3}" type="datetimeFigureOut">
              <a:rPr lang="en-US" smtClean="0"/>
              <a:pPr/>
              <a:t>5/9/12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8E80666-FB37-4B36-9149-507F3B0178E3}" type="datetimeFigureOut">
              <a:rPr lang="en-US" smtClean="0"/>
              <a:pPr/>
              <a:t>5/9/12</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E63A33-8271-4DD0-9C48-789913D7C1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xmlns:p14="http://schemas.microsoft.com/office/powerpoint/2010/mai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rasmuson.org/ArtOnDisplay/artistGallery.php?artist_name=Erica%20Lord&amp;jsref=http://www.google.com/imgres?q=blood+quantum&amp;um=1&amp;hl=en&amp;newwindow=1&amp;sa=G&amp;tbm=isch&amp;tbnid=roqxHxvWmFydHM:&amp;imgrefurl=http://www.rasmuson.org/ArtOnDisplay/artistGallery.php?artist_name=Erica%20Lord&amp;docid=KmA2BJ8HFjuUWM&amp;w=178&amp;h=62&amp;ei=OBRETqzkD4jWgQfr9L3LCQ&amp;zoom=1&amp;iact=rc&amp;page=1&amp;tbnh=49&amp;tbnw=142&amp;start=0&amp;ndsp=46&amp;ved=1t:429,r:12,s:0&amp;tx=51&amp;ty=29&amp;biw=1680&amp;bih=897&amp;rnd=1313084544906" TargetMode="External"/><Relationship Id="rId3" Type="http://schemas.openxmlformats.org/officeDocument/2006/relationships/image" Target="../media/image3.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473795" y="1784326"/>
            <a:ext cx="5637010" cy="1205625"/>
          </a:xfrm>
        </p:spPr>
        <p:txBody>
          <a:bodyPr>
            <a:normAutofit fontScale="92500"/>
          </a:bodyPr>
          <a:lstStyle/>
          <a:p>
            <a:pPr algn="ctr"/>
            <a:r>
              <a:rPr lang="en-US" dirty="0" smtClean="0"/>
              <a:t>Tribal Cohort Capstone Project</a:t>
            </a:r>
          </a:p>
          <a:p>
            <a:pPr algn="ctr"/>
            <a:r>
              <a:rPr lang="en-US" dirty="0" smtClean="0"/>
              <a:t>Marie Natrall</a:t>
            </a:r>
          </a:p>
          <a:p>
            <a:pPr algn="ctr"/>
            <a:r>
              <a:rPr lang="en-US" dirty="0" smtClean="0"/>
              <a:t>Spring 2011</a:t>
            </a:r>
            <a:endParaRPr lang="en-US" dirty="0"/>
          </a:p>
        </p:txBody>
      </p:sp>
      <p:sp>
        <p:nvSpPr>
          <p:cNvPr id="3" name="Title 2"/>
          <p:cNvSpPr>
            <a:spLocks noGrp="1"/>
          </p:cNvSpPr>
          <p:nvPr>
            <p:ph type="ctrTitle"/>
          </p:nvPr>
        </p:nvSpPr>
        <p:spPr>
          <a:xfrm>
            <a:off x="817581" y="417951"/>
            <a:ext cx="7175351" cy="1366375"/>
          </a:xfrm>
        </p:spPr>
        <p:txBody>
          <a:bodyPr/>
          <a:lstStyle/>
          <a:p>
            <a:pPr marL="182880" indent="0" algn="ctr">
              <a:buNone/>
            </a:pPr>
            <a:r>
              <a:rPr lang="en-US" sz="3600" dirty="0" smtClean="0"/>
              <a:t>Tribal Enrollment/Indian Status</a:t>
            </a:r>
            <a:br>
              <a:rPr lang="en-US" sz="3600" dirty="0" smtClean="0"/>
            </a:br>
            <a:r>
              <a:rPr lang="en-US" sz="3600" dirty="0" smtClean="0"/>
              <a:t>Tribal Journeys</a:t>
            </a:r>
            <a:endParaRPr lang="en-US" sz="3600" dirty="0"/>
          </a:p>
        </p:txBody>
      </p:sp>
      <p:pic>
        <p:nvPicPr>
          <p:cNvPr id="6" name="Picture 5"/>
          <p:cNvPicPr>
            <a:picLocks noChangeAspect="1"/>
          </p:cNvPicPr>
          <p:nvPr/>
        </p:nvPicPr>
        <p:blipFill>
          <a:blip r:embed="rId2"/>
          <a:stretch>
            <a:fillRect/>
          </a:stretch>
        </p:blipFill>
        <p:spPr>
          <a:xfrm>
            <a:off x="1473795" y="3198926"/>
            <a:ext cx="6371958" cy="3295377"/>
          </a:xfrm>
          <a:prstGeom prst="rect">
            <a:avLst/>
          </a:prstGeom>
        </p:spPr>
      </p:pic>
    </p:spTree>
    <p:extLst>
      <p:ext uri="{BB962C8B-B14F-4D97-AF65-F5344CB8AC3E}">
        <p14:creationId xmlns:p14="http://schemas.microsoft.com/office/powerpoint/2010/main" val="3632920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244" y="305425"/>
            <a:ext cx="2797462" cy="1286002"/>
          </a:xfrm>
        </p:spPr>
        <p:txBody>
          <a:bodyPr/>
          <a:lstStyle/>
          <a:p>
            <a:pPr marL="0" indent="0" algn="ctr">
              <a:buNone/>
            </a:pPr>
            <a:r>
              <a:rPr lang="en-US" dirty="0" smtClean="0"/>
              <a:t>Future</a:t>
            </a:r>
            <a:endParaRPr lang="en-US" dirty="0"/>
          </a:p>
        </p:txBody>
      </p:sp>
      <p:sp>
        <p:nvSpPr>
          <p:cNvPr id="3" name="Content Placeholder 2"/>
          <p:cNvSpPr>
            <a:spLocks noGrp="1"/>
          </p:cNvSpPr>
          <p:nvPr>
            <p:ph sz="quarter" idx="13"/>
          </p:nvPr>
        </p:nvSpPr>
        <p:spPr>
          <a:xfrm>
            <a:off x="305470" y="1800402"/>
            <a:ext cx="2958236" cy="4645676"/>
          </a:xfrm>
        </p:spPr>
        <p:txBody>
          <a:bodyPr>
            <a:normAutofit fontScale="92500"/>
          </a:bodyPr>
          <a:lstStyle/>
          <a:p>
            <a:pPr>
              <a:buFont typeface="Wingdings" charset="2"/>
              <a:buChar char="ü"/>
            </a:pPr>
            <a:r>
              <a:rPr lang="en-US" dirty="0" smtClean="0">
                <a:solidFill>
                  <a:srgbClr val="FF0000"/>
                </a:solidFill>
              </a:rPr>
              <a:t>According to Schmidt, “Over 60% of all American Indians are married to non-Indians.” (2011, p.6)</a:t>
            </a:r>
          </a:p>
          <a:p>
            <a:pPr>
              <a:buFont typeface="Wingdings" charset="2"/>
              <a:buChar char="ü"/>
            </a:pPr>
            <a:r>
              <a:rPr lang="en-US" dirty="0" smtClean="0">
                <a:solidFill>
                  <a:srgbClr val="FF0000"/>
                </a:solidFill>
              </a:rPr>
              <a:t>Also, “Congress has estimated by 2080, less than 8% of American Indians will have one-half or more Indian blood.” (Schmidt, 2001, p.6)</a:t>
            </a:r>
          </a:p>
          <a:p>
            <a:pPr>
              <a:buFont typeface="Wingdings" charset="2"/>
              <a:buChar char="ü"/>
            </a:pPr>
            <a:endParaRPr lang="en-US" dirty="0">
              <a:solidFill>
                <a:srgbClr val="FF0000"/>
              </a:solidFill>
            </a:endParaRPr>
          </a:p>
        </p:txBody>
      </p:sp>
      <p:pic>
        <p:nvPicPr>
          <p:cNvPr id="4" name="Picture 3">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3263707" y="160750"/>
            <a:ext cx="5691384" cy="4983251"/>
          </a:xfrm>
          <a:prstGeom prst="rect">
            <a:avLst/>
          </a:prstGeom>
          <a:noFill/>
          <a:ln>
            <a:noFill/>
          </a:ln>
        </p:spPr>
      </p:pic>
    </p:spTree>
    <p:extLst>
      <p:ext uri="{BB962C8B-B14F-4D97-AF65-F5344CB8AC3E}">
        <p14:creationId xmlns:p14="http://schemas.microsoft.com/office/powerpoint/2010/main" val="2657186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731520"/>
            <a:ext cx="7162800" cy="1165331"/>
          </a:xfrm>
        </p:spPr>
        <p:txBody>
          <a:bodyPr/>
          <a:lstStyle/>
          <a:p>
            <a:pPr marL="0" indent="0" algn="ctr">
              <a:buNone/>
            </a:pPr>
            <a:r>
              <a:rPr lang="en-US" dirty="0" smtClean="0"/>
              <a:t>Future-UNDRIP</a:t>
            </a:r>
            <a:endParaRPr lang="en-US" dirty="0"/>
          </a:p>
        </p:txBody>
      </p:sp>
      <p:sp>
        <p:nvSpPr>
          <p:cNvPr id="3" name="Content Placeholder 2"/>
          <p:cNvSpPr>
            <a:spLocks noGrp="1"/>
          </p:cNvSpPr>
          <p:nvPr>
            <p:ph sz="quarter" idx="13"/>
          </p:nvPr>
        </p:nvSpPr>
        <p:spPr>
          <a:xfrm>
            <a:off x="1142999" y="1639651"/>
            <a:ext cx="7162801" cy="4870727"/>
          </a:xfrm>
        </p:spPr>
        <p:txBody>
          <a:bodyPr>
            <a:normAutofit lnSpcReduction="10000"/>
          </a:bodyPr>
          <a:lstStyle/>
          <a:p>
            <a:pPr>
              <a:buFont typeface="Wingdings" charset="2"/>
              <a:buChar char="ü"/>
            </a:pPr>
            <a:r>
              <a:rPr lang="en-US" dirty="0" smtClean="0">
                <a:solidFill>
                  <a:srgbClr val="FF0000"/>
                </a:solidFill>
              </a:rPr>
              <a:t>United Declaration of Rights of Indigenous Peoples (UNDRIP)</a:t>
            </a:r>
          </a:p>
          <a:p>
            <a:pPr>
              <a:buFont typeface="Wingdings" charset="2"/>
              <a:buChar char="ü"/>
            </a:pPr>
            <a:r>
              <a:rPr lang="en-US" dirty="0" smtClean="0">
                <a:solidFill>
                  <a:srgbClr val="FF0000"/>
                </a:solidFill>
              </a:rPr>
              <a:t>Between 2009 and 2010, US and Canada were signatories to UNDRIP.</a:t>
            </a:r>
          </a:p>
          <a:p>
            <a:pPr>
              <a:buFont typeface="Wingdings" charset="2"/>
              <a:buChar char="ü"/>
            </a:pPr>
            <a:r>
              <a:rPr lang="en-US" dirty="0" smtClean="0">
                <a:solidFill>
                  <a:srgbClr val="FF0000"/>
                </a:solidFill>
              </a:rPr>
              <a:t>Obama’s statement paraphrased is “putting action to meet these words.” (Hanson, 2011, para 20) </a:t>
            </a:r>
          </a:p>
          <a:p>
            <a:pPr>
              <a:buFont typeface="Wingdings" charset="2"/>
              <a:buChar char="ü"/>
            </a:pPr>
            <a:r>
              <a:rPr lang="en-US" dirty="0" smtClean="0">
                <a:solidFill>
                  <a:srgbClr val="FF0000"/>
                </a:solidFill>
              </a:rPr>
              <a:t>Canada’s comment: “By signing on, you default to this document by saying the only rights that play here are the rights of First Nations. And of coarse, in Canada, that’s inconsistent with our constitution.” (Handon, 2011, Para 21) </a:t>
            </a:r>
          </a:p>
          <a:p>
            <a:pPr>
              <a:buFont typeface="Wingdings" charset="2"/>
              <a:buChar char="ü"/>
            </a:pPr>
            <a:r>
              <a:rPr lang="en-US" dirty="0" smtClean="0">
                <a:solidFill>
                  <a:srgbClr val="FF0000"/>
                </a:solidFill>
              </a:rPr>
              <a:t>Significance of UNDRIP: Section 33-is right to determine identity and membership according to customs and traditions.  </a:t>
            </a:r>
          </a:p>
        </p:txBody>
      </p:sp>
    </p:spTree>
    <p:extLst>
      <p:ext uri="{BB962C8B-B14F-4D97-AF65-F5344CB8AC3E}">
        <p14:creationId xmlns:p14="http://schemas.microsoft.com/office/powerpoint/2010/main" val="1656379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2435" y="1945075"/>
            <a:ext cx="4115805" cy="4388478"/>
          </a:xfrm>
        </p:spPr>
        <p:txBody>
          <a:bodyPr/>
          <a:lstStyle/>
          <a:p>
            <a:pPr marL="0" indent="0" algn="just">
              <a:buNone/>
            </a:pPr>
            <a:r>
              <a:rPr lang="en-US" sz="2000" b="0" dirty="0" smtClean="0">
                <a:solidFill>
                  <a:srgbClr val="FF0000"/>
                </a:solidFill>
                <a:latin typeface="+mn-lt"/>
              </a:rPr>
              <a:t>There should be no boundaries for the 2 countries for Aboriginals.</a:t>
            </a:r>
            <a:br>
              <a:rPr lang="en-US" sz="2000" b="0" dirty="0" smtClean="0">
                <a:solidFill>
                  <a:srgbClr val="FF0000"/>
                </a:solidFill>
                <a:latin typeface="+mn-lt"/>
              </a:rPr>
            </a:br>
            <a:r>
              <a:rPr lang="en-US" sz="2000" b="0" dirty="0">
                <a:solidFill>
                  <a:srgbClr val="FF0000"/>
                </a:solidFill>
                <a:latin typeface="+mn-lt"/>
              </a:rPr>
              <a:t/>
            </a:r>
            <a:br>
              <a:rPr lang="en-US" sz="2000" b="0" dirty="0">
                <a:solidFill>
                  <a:srgbClr val="FF0000"/>
                </a:solidFill>
                <a:latin typeface="+mn-lt"/>
              </a:rPr>
            </a:br>
            <a:r>
              <a:rPr lang="en-US" sz="2000" b="0" dirty="0" smtClean="0">
                <a:solidFill>
                  <a:srgbClr val="FF0000"/>
                </a:solidFill>
                <a:latin typeface="+mn-lt"/>
              </a:rPr>
              <a:t>It took a long time for my friend to gain citizenship to this country because he was born in Canada. His tribe is Stillaquamish.  </a:t>
            </a:r>
            <a:r>
              <a:rPr lang="en-US" sz="2000" b="0" dirty="0">
                <a:solidFill>
                  <a:srgbClr val="FF0000"/>
                </a:solidFill>
                <a:latin typeface="+mn-lt"/>
              </a:rPr>
              <a:t/>
            </a:r>
            <a:br>
              <a:rPr lang="en-US" sz="2000" b="0" dirty="0">
                <a:solidFill>
                  <a:srgbClr val="FF0000"/>
                </a:solidFill>
                <a:latin typeface="+mn-lt"/>
              </a:rPr>
            </a:br>
            <a:r>
              <a:rPr lang="en-US" sz="2000" b="0" dirty="0" smtClean="0">
                <a:solidFill>
                  <a:srgbClr val="FF0000"/>
                </a:solidFill>
                <a:latin typeface="+mn-lt"/>
              </a:rPr>
              <a:t/>
            </a:r>
            <a:br>
              <a:rPr lang="en-US" sz="2000" b="0" dirty="0" smtClean="0">
                <a:solidFill>
                  <a:srgbClr val="FF0000"/>
                </a:solidFill>
                <a:latin typeface="+mn-lt"/>
              </a:rPr>
            </a:br>
            <a:r>
              <a:rPr lang="en-US" sz="2000" b="0" dirty="0" smtClean="0">
                <a:solidFill>
                  <a:srgbClr val="FF0000"/>
                </a:solidFill>
                <a:latin typeface="+mn-lt"/>
              </a:rPr>
              <a:t>My children are unable to be enrolled in the Lummi Tribe due to that fact that I am Canadian.</a:t>
            </a:r>
            <a:br>
              <a:rPr lang="en-US" sz="2000" b="0" dirty="0" smtClean="0">
                <a:solidFill>
                  <a:srgbClr val="FF0000"/>
                </a:solidFill>
                <a:latin typeface="+mn-lt"/>
              </a:rPr>
            </a:br>
            <a:endParaRPr lang="en-US" sz="2000" b="0" dirty="0">
              <a:solidFill>
                <a:srgbClr val="FF0000"/>
              </a:solidFill>
              <a:latin typeface="+mn-lt"/>
            </a:endParaRPr>
          </a:p>
        </p:txBody>
      </p:sp>
      <p:sp>
        <p:nvSpPr>
          <p:cNvPr id="3" name="Content Placeholder 2"/>
          <p:cNvSpPr>
            <a:spLocks noGrp="1"/>
          </p:cNvSpPr>
          <p:nvPr>
            <p:ph sz="quarter" idx="13"/>
          </p:nvPr>
        </p:nvSpPr>
        <p:spPr>
          <a:xfrm>
            <a:off x="418011" y="1945075"/>
            <a:ext cx="4071692" cy="4629602"/>
          </a:xfrm>
        </p:spPr>
        <p:txBody>
          <a:bodyPr>
            <a:normAutofit fontScale="92500" lnSpcReduction="10000"/>
          </a:bodyPr>
          <a:lstStyle/>
          <a:p>
            <a:r>
              <a:rPr lang="en-US" dirty="0" smtClean="0">
                <a:solidFill>
                  <a:srgbClr val="FF0000"/>
                </a:solidFill>
              </a:rPr>
              <a:t>The US and Canadian Government need to rewrite laws allowing for a system to recognize blood quantum.</a:t>
            </a:r>
          </a:p>
          <a:p>
            <a:r>
              <a:rPr lang="en-US" dirty="0" smtClean="0">
                <a:solidFill>
                  <a:srgbClr val="FF0000"/>
                </a:solidFill>
              </a:rPr>
              <a:t>If you can trace your lineage to a tribal area, you are a citizen of that area, if we as FN people are to survive, we need to start to recognize our own people to help our Nations grow, if we do not then are only helping the Non-Aboriginal Government and communities breed out the Indian out of the child. We need to strengthen our communities. </a:t>
            </a:r>
            <a:endParaRPr lang="en-US" dirty="0">
              <a:solidFill>
                <a:srgbClr val="FF0000"/>
              </a:solidFill>
            </a:endParaRPr>
          </a:p>
        </p:txBody>
      </p:sp>
      <p:sp>
        <p:nvSpPr>
          <p:cNvPr id="4" name="Content Placeholder 3"/>
          <p:cNvSpPr>
            <a:spLocks noGrp="1"/>
          </p:cNvSpPr>
          <p:nvPr>
            <p:ph sz="quarter" idx="14"/>
          </p:nvPr>
        </p:nvSpPr>
        <p:spPr>
          <a:xfrm>
            <a:off x="418011" y="731520"/>
            <a:ext cx="8360229" cy="972431"/>
          </a:xfrm>
        </p:spPr>
        <p:txBody>
          <a:bodyPr>
            <a:normAutofit/>
          </a:bodyPr>
          <a:lstStyle/>
          <a:p>
            <a:pPr marL="45720" indent="0" algn="ctr">
              <a:buNone/>
            </a:pPr>
            <a:r>
              <a:rPr lang="en-US" sz="3600" dirty="0" smtClean="0"/>
              <a:t>Final Comments of Respondents</a:t>
            </a:r>
            <a:endParaRPr lang="en-US" sz="3600" dirty="0"/>
          </a:p>
        </p:txBody>
      </p:sp>
    </p:spTree>
    <p:extLst>
      <p:ext uri="{BB962C8B-B14F-4D97-AF65-F5344CB8AC3E}">
        <p14:creationId xmlns:p14="http://schemas.microsoft.com/office/powerpoint/2010/main" val="408895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642" y="257201"/>
            <a:ext cx="7218736" cy="964500"/>
          </a:xfrm>
        </p:spPr>
        <p:txBody>
          <a:bodyPr/>
          <a:lstStyle/>
          <a:p>
            <a:pPr marL="0" indent="0" algn="ctr">
              <a:buNone/>
            </a:pPr>
            <a:r>
              <a:rPr lang="en-US" dirty="0" smtClean="0"/>
              <a:t>Conclusion</a:t>
            </a:r>
            <a:br>
              <a:rPr lang="en-US" dirty="0" smtClean="0"/>
            </a:br>
            <a:r>
              <a:rPr lang="en-US" dirty="0" smtClean="0"/>
              <a:t>Colonization by Marie Natrall 11/9/10</a:t>
            </a:r>
            <a:endParaRPr lang="en-US" dirty="0"/>
          </a:p>
        </p:txBody>
      </p:sp>
      <p:sp>
        <p:nvSpPr>
          <p:cNvPr id="3" name="Content Placeholder 2"/>
          <p:cNvSpPr>
            <a:spLocks noGrp="1"/>
          </p:cNvSpPr>
          <p:nvPr>
            <p:ph idx="1"/>
          </p:nvPr>
        </p:nvSpPr>
        <p:spPr>
          <a:xfrm>
            <a:off x="418011" y="1221701"/>
            <a:ext cx="8192589" cy="5385126"/>
          </a:xfrm>
        </p:spPr>
        <p:txBody>
          <a:bodyPr>
            <a:normAutofit fontScale="62500" lnSpcReduction="20000"/>
          </a:bodyPr>
          <a:lstStyle/>
          <a:p>
            <a:r>
              <a:rPr lang="en-US" sz="2500" b="1" dirty="0">
                <a:solidFill>
                  <a:srgbClr val="FF0000"/>
                </a:solidFill>
              </a:rPr>
              <a:t>Colonization is like a home invasion,</a:t>
            </a:r>
          </a:p>
          <a:p>
            <a:r>
              <a:rPr lang="en-US" sz="2500" b="1" dirty="0">
                <a:solidFill>
                  <a:srgbClr val="FF0000"/>
                </a:solidFill>
              </a:rPr>
              <a:t>One minute you are at peace within your own settings and environment, feeling happy because everything you hold dear to you is within close proximity.</a:t>
            </a:r>
          </a:p>
          <a:p>
            <a:r>
              <a:rPr lang="en-US" sz="2500" b="1" dirty="0">
                <a:solidFill>
                  <a:srgbClr val="FF0000"/>
                </a:solidFill>
              </a:rPr>
              <a:t>Then one day, an unwelcomed intruder enters your premises, takes without consent, everything in your home, including your family.  As a result, the dynamics in your home are forever changed, because this intruder came with the intent to break up this home for his own benefit without repercussions of the devastating effects of his actions.</a:t>
            </a:r>
          </a:p>
          <a:p>
            <a:r>
              <a:rPr lang="en-US" sz="2500" b="1" dirty="0">
                <a:solidFill>
                  <a:srgbClr val="FF0000"/>
                </a:solidFill>
              </a:rPr>
              <a:t>The family is left to rebuild whatever ruminants remain of the past, but also the trauma of such aftermath of home invasion.  The threat of security, at risk and being exposed to outsiders is a concern, because if it happened once, who's to be sure it won't happen again?</a:t>
            </a:r>
          </a:p>
          <a:p>
            <a:r>
              <a:rPr lang="en-US" sz="2500" b="1" dirty="0">
                <a:solidFill>
                  <a:srgbClr val="FF0000"/>
                </a:solidFill>
              </a:rPr>
              <a:t>The security of the home was penetrated by this invasion and will continually need rebuilding to put up walls again to regain trust and security. </a:t>
            </a:r>
          </a:p>
          <a:p>
            <a:r>
              <a:rPr lang="en-US" sz="2500" b="1" dirty="0">
                <a:solidFill>
                  <a:srgbClr val="FF0000"/>
                </a:solidFill>
              </a:rPr>
              <a:t>We rebuild our minds to think of how to prevent such a future intrusion, but also how to defend against a future intrusion.</a:t>
            </a:r>
          </a:p>
          <a:p>
            <a:r>
              <a:rPr lang="en-US" sz="2500" b="1" dirty="0">
                <a:solidFill>
                  <a:srgbClr val="FF0000"/>
                </a:solidFill>
              </a:rPr>
              <a:t>Emotionally, we feel sadness to rage with being violated in our own homes.</a:t>
            </a:r>
          </a:p>
          <a:p>
            <a:r>
              <a:rPr lang="en-US" sz="2500" b="1" dirty="0">
                <a:solidFill>
                  <a:srgbClr val="FF0000"/>
                </a:solidFill>
              </a:rPr>
              <a:t>In our physical sense, we prepare to defend ourselves and be on guard, so it doesn't happen again. </a:t>
            </a:r>
          </a:p>
          <a:p>
            <a:r>
              <a:rPr lang="en-US" sz="2500" b="1" dirty="0">
                <a:solidFill>
                  <a:srgbClr val="FF0000"/>
                </a:solidFill>
              </a:rPr>
              <a:t>We can refer this process of home invasion as colonization</a:t>
            </a:r>
            <a:r>
              <a:rPr lang="en-US" sz="2500" b="1" dirty="0"/>
              <a:t>.</a:t>
            </a:r>
          </a:p>
          <a:p>
            <a:endParaRPr lang="en-US" dirty="0"/>
          </a:p>
        </p:txBody>
      </p:sp>
    </p:spTree>
    <p:extLst>
      <p:ext uri="{BB962C8B-B14F-4D97-AF65-F5344CB8AC3E}">
        <p14:creationId xmlns:p14="http://schemas.microsoft.com/office/powerpoint/2010/main" val="172823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731520"/>
            <a:ext cx="7162800" cy="811681"/>
          </a:xfrm>
        </p:spPr>
        <p:txBody>
          <a:bodyPr/>
          <a:lstStyle/>
          <a:p>
            <a:pPr marL="0" indent="0" algn="ctr">
              <a:buNone/>
            </a:pPr>
            <a:r>
              <a:rPr lang="en-US" sz="3600" dirty="0" smtClean="0">
                <a:solidFill>
                  <a:schemeClr val="tx1">
                    <a:lumMod val="75000"/>
                    <a:lumOff val="25000"/>
                  </a:schemeClr>
                </a:solidFill>
              </a:rPr>
              <a:t>Introduction</a:t>
            </a:r>
            <a:endParaRPr lang="en-US" sz="3600" dirty="0">
              <a:solidFill>
                <a:schemeClr val="tx1">
                  <a:lumMod val="75000"/>
                  <a:lumOff val="25000"/>
                </a:schemeClr>
              </a:solidFill>
            </a:endParaRPr>
          </a:p>
        </p:txBody>
      </p:sp>
      <p:sp>
        <p:nvSpPr>
          <p:cNvPr id="3" name="Content Placeholder 2"/>
          <p:cNvSpPr>
            <a:spLocks noGrp="1"/>
          </p:cNvSpPr>
          <p:nvPr>
            <p:ph sz="quarter" idx="13"/>
          </p:nvPr>
        </p:nvSpPr>
        <p:spPr>
          <a:xfrm>
            <a:off x="1142999" y="1543201"/>
            <a:ext cx="7162801" cy="4517077"/>
          </a:xfrm>
        </p:spPr>
        <p:txBody>
          <a:bodyPr>
            <a:normAutofit/>
          </a:bodyPr>
          <a:lstStyle/>
          <a:p>
            <a:pPr marL="45720" indent="0" algn="just">
              <a:buNone/>
            </a:pPr>
            <a:endParaRPr lang="en-US" dirty="0" smtClean="0">
              <a:solidFill>
                <a:srgbClr val="FF0000"/>
              </a:solidFill>
            </a:endParaRPr>
          </a:p>
          <a:p>
            <a:pPr algn="just">
              <a:buFont typeface="Wingdings" charset="2"/>
              <a:buChar char="ü"/>
            </a:pPr>
            <a:r>
              <a:rPr lang="en-US" dirty="0" smtClean="0">
                <a:solidFill>
                  <a:srgbClr val="FF0000"/>
                </a:solidFill>
              </a:rPr>
              <a:t>Capstone has three components:</a:t>
            </a:r>
          </a:p>
          <a:p>
            <a:pPr algn="just">
              <a:buFont typeface="Wingdings" charset="2"/>
              <a:buChar char="ü"/>
            </a:pPr>
            <a:r>
              <a:rPr lang="en-US" dirty="0" smtClean="0">
                <a:solidFill>
                  <a:srgbClr val="FF0000"/>
                </a:solidFill>
              </a:rPr>
              <a:t>1. Tribal Enrollment/US Tribes</a:t>
            </a:r>
          </a:p>
          <a:p>
            <a:pPr algn="just">
              <a:buFont typeface="Wingdings" charset="2"/>
              <a:buChar char="ü"/>
            </a:pPr>
            <a:r>
              <a:rPr lang="en-US" dirty="0" smtClean="0">
                <a:solidFill>
                  <a:srgbClr val="FF0000"/>
                </a:solidFill>
              </a:rPr>
              <a:t>2. Indian Status/Canadian First Nations</a:t>
            </a:r>
          </a:p>
          <a:p>
            <a:pPr algn="just">
              <a:buFont typeface="Wingdings" charset="2"/>
              <a:buChar char="ü"/>
            </a:pPr>
            <a:r>
              <a:rPr lang="en-US" dirty="0" smtClean="0">
                <a:solidFill>
                  <a:srgbClr val="FF0000"/>
                </a:solidFill>
              </a:rPr>
              <a:t>3. Tribal Journeys</a:t>
            </a:r>
          </a:p>
          <a:p>
            <a:pPr algn="just">
              <a:buFont typeface="Wingdings" charset="2"/>
              <a:buChar char="ü"/>
            </a:pPr>
            <a:r>
              <a:rPr lang="en-US" dirty="0" smtClean="0">
                <a:solidFill>
                  <a:srgbClr val="FF0000"/>
                </a:solidFill>
              </a:rPr>
              <a:t>Increase of social interaction between American Indian and Canadian First Nation</a:t>
            </a:r>
          </a:p>
          <a:p>
            <a:pPr>
              <a:buFont typeface="Wingdings" charset="2"/>
              <a:buChar char="ü"/>
            </a:pPr>
            <a:r>
              <a:rPr lang="en-US" dirty="0" smtClean="0">
                <a:solidFill>
                  <a:srgbClr val="FF0000"/>
                </a:solidFill>
              </a:rPr>
              <a:t>Presentation is divided into three sections: Past, Present and Future</a:t>
            </a:r>
            <a:endParaRPr lang="en-US" dirty="0">
              <a:solidFill>
                <a:srgbClr val="FF0000"/>
              </a:solidFill>
            </a:endParaRPr>
          </a:p>
        </p:txBody>
      </p:sp>
    </p:spTree>
    <p:extLst>
      <p:ext uri="{BB962C8B-B14F-4D97-AF65-F5344CB8AC3E}">
        <p14:creationId xmlns:p14="http://schemas.microsoft.com/office/powerpoint/2010/main" val="3110041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315" y="189232"/>
            <a:ext cx="8569233" cy="968169"/>
          </a:xfrm>
        </p:spPr>
        <p:txBody>
          <a:bodyPr/>
          <a:lstStyle/>
          <a:p>
            <a:pPr marL="0" indent="0" algn="ctr">
              <a:buNone/>
            </a:pPr>
            <a:r>
              <a:rPr lang="en-US" sz="3600" dirty="0" smtClean="0"/>
              <a:t>Past </a:t>
            </a:r>
            <a:endParaRPr lang="en-US" sz="3600" dirty="0"/>
          </a:p>
        </p:txBody>
      </p:sp>
      <p:sp>
        <p:nvSpPr>
          <p:cNvPr id="3" name="Content Placeholder 2"/>
          <p:cNvSpPr>
            <a:spLocks noGrp="1"/>
          </p:cNvSpPr>
          <p:nvPr>
            <p:ph sz="quarter" idx="13"/>
          </p:nvPr>
        </p:nvSpPr>
        <p:spPr>
          <a:xfrm>
            <a:off x="1142999" y="1639652"/>
            <a:ext cx="7162801" cy="4613526"/>
          </a:xfrm>
        </p:spPr>
        <p:txBody>
          <a:bodyPr/>
          <a:lstStyle/>
          <a:p>
            <a:pPr marL="45720" indent="0">
              <a:buNone/>
            </a:pPr>
            <a:endParaRPr lang="en-US" dirty="0" smtClean="0"/>
          </a:p>
          <a:p>
            <a:endParaRPr lang="en-US" dirty="0"/>
          </a:p>
          <a:p>
            <a:endParaRPr lang="en-US" dirty="0" smtClean="0"/>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874644" y="1157402"/>
            <a:ext cx="5136909" cy="4533152"/>
          </a:xfrm>
          <a:prstGeom prst="rect">
            <a:avLst/>
          </a:prstGeom>
          <a:noFill/>
          <a:ln>
            <a:noFill/>
          </a:ln>
        </p:spPr>
      </p:pic>
      <p:sp>
        <p:nvSpPr>
          <p:cNvPr id="5" name="TextBox 4"/>
          <p:cNvSpPr txBox="1"/>
          <p:nvPr/>
        </p:nvSpPr>
        <p:spPr>
          <a:xfrm>
            <a:off x="128619" y="189232"/>
            <a:ext cx="3537021" cy="7017307"/>
          </a:xfrm>
          <a:prstGeom prst="rect">
            <a:avLst/>
          </a:prstGeom>
          <a:noFill/>
        </p:spPr>
        <p:txBody>
          <a:bodyPr wrap="square" rtlCol="0">
            <a:spAutoFit/>
          </a:bodyPr>
          <a:lstStyle/>
          <a:p>
            <a:pPr marL="285750" indent="-285750">
              <a:buFont typeface="Wingdings" charset="2"/>
              <a:buChar char="ü"/>
            </a:pPr>
            <a:r>
              <a:rPr lang="en-US" dirty="0" smtClean="0">
                <a:solidFill>
                  <a:srgbClr val="FF0000"/>
                </a:solidFill>
              </a:rPr>
              <a:t>Blood quantum: used in 1817-1871 to determine membership.</a:t>
            </a:r>
          </a:p>
          <a:p>
            <a:pPr marL="285750" indent="-285750">
              <a:buFont typeface="Wingdings" charset="2"/>
              <a:buChar char="ü"/>
            </a:pPr>
            <a:r>
              <a:rPr lang="en-US" dirty="0" smtClean="0">
                <a:solidFill>
                  <a:srgbClr val="FF0000"/>
                </a:solidFill>
              </a:rPr>
              <a:t>However, it wasn’t until the twentieth century that blood quantum was used in Federal Indian policy to define tribal membership.</a:t>
            </a:r>
          </a:p>
          <a:p>
            <a:pPr marL="285750" indent="-285750">
              <a:buFont typeface="Wingdings" charset="2"/>
              <a:buChar char="ü"/>
            </a:pPr>
            <a:r>
              <a:rPr lang="en-US" dirty="0" smtClean="0">
                <a:solidFill>
                  <a:srgbClr val="FF0000"/>
                </a:solidFill>
              </a:rPr>
              <a:t>Status Indian: created in 1876 First Indian Act.</a:t>
            </a:r>
          </a:p>
          <a:p>
            <a:pPr marL="285750" indent="-285750">
              <a:buFont typeface="Wingdings" charset="2"/>
              <a:buChar char="ü"/>
            </a:pPr>
            <a:r>
              <a:rPr lang="en-US" dirty="0" smtClean="0">
                <a:solidFill>
                  <a:srgbClr val="FF0000"/>
                </a:solidFill>
              </a:rPr>
              <a:t>1951: created central database of all registered Indians in Canada.</a:t>
            </a:r>
          </a:p>
          <a:p>
            <a:pPr marL="285750" indent="-285750">
              <a:buFont typeface="Wingdings" charset="2"/>
              <a:buChar char="ü"/>
            </a:pPr>
            <a:r>
              <a:rPr lang="en-US" dirty="0" smtClean="0">
                <a:solidFill>
                  <a:srgbClr val="FF0000"/>
                </a:solidFill>
              </a:rPr>
              <a:t>Canada joined confederation: July 1, 1867</a:t>
            </a:r>
          </a:p>
          <a:p>
            <a:pPr marL="285750" indent="-285750">
              <a:buFont typeface="Wingdings" charset="2"/>
              <a:buChar char="ü"/>
            </a:pPr>
            <a:r>
              <a:rPr lang="en-US" dirty="0" smtClean="0">
                <a:solidFill>
                  <a:srgbClr val="FF0000"/>
                </a:solidFill>
              </a:rPr>
              <a:t>US: 1776-US declared Independence and signed Declaration of Independence.</a:t>
            </a:r>
          </a:p>
          <a:p>
            <a:pPr marL="285750" indent="-285750">
              <a:buFont typeface="Wingdings" charset="2"/>
              <a:buChar char="ü"/>
            </a:pPr>
            <a:r>
              <a:rPr lang="en-US" dirty="0" smtClean="0">
                <a:solidFill>
                  <a:srgbClr val="FF0000"/>
                </a:solidFill>
              </a:rPr>
              <a:t>1783-Signing of Treaty of Paris, ended American Revolution and Great Britain recognized United States independence.</a:t>
            </a:r>
          </a:p>
          <a:p>
            <a:pPr marL="285750" indent="-285750">
              <a:buFont typeface="Wingdings" charset="2"/>
              <a:buChar char="ü"/>
            </a:pPr>
            <a:endParaRPr lang="en-US" dirty="0" smtClean="0"/>
          </a:p>
          <a:p>
            <a:pPr marL="285750" indent="-285750">
              <a:buFont typeface="Wingdings" charset="2"/>
              <a:buChar char="ü"/>
            </a:pPr>
            <a:endParaRPr lang="en-US" dirty="0"/>
          </a:p>
        </p:txBody>
      </p:sp>
    </p:spTree>
    <p:extLst>
      <p:ext uri="{BB962C8B-B14F-4D97-AF65-F5344CB8AC3E}">
        <p14:creationId xmlns:p14="http://schemas.microsoft.com/office/powerpoint/2010/main" val="2828910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305425"/>
            <a:ext cx="7162800" cy="1028801"/>
          </a:xfrm>
        </p:spPr>
        <p:txBody>
          <a:bodyPr/>
          <a:lstStyle/>
          <a:p>
            <a:pPr marL="0" indent="0" algn="ctr">
              <a:buNone/>
            </a:pPr>
            <a:r>
              <a:rPr lang="en-US" dirty="0" smtClean="0"/>
              <a:t>Present</a:t>
            </a:r>
            <a:endParaRPr lang="en-US" dirty="0"/>
          </a:p>
        </p:txBody>
      </p:sp>
      <p:sp>
        <p:nvSpPr>
          <p:cNvPr id="3" name="Content Placeholder 2"/>
          <p:cNvSpPr>
            <a:spLocks noGrp="1"/>
          </p:cNvSpPr>
          <p:nvPr>
            <p:ph sz="quarter" idx="13"/>
          </p:nvPr>
        </p:nvSpPr>
        <p:spPr>
          <a:xfrm>
            <a:off x="1142999" y="1334226"/>
            <a:ext cx="7162801" cy="5160077"/>
          </a:xfrm>
        </p:spPr>
        <p:txBody>
          <a:bodyPr/>
          <a:lstStyle/>
          <a:p>
            <a:pPr>
              <a:buFont typeface="Wingdings" charset="2"/>
              <a:buChar char="ü"/>
            </a:pPr>
            <a:r>
              <a:rPr lang="en-US" dirty="0" smtClean="0">
                <a:solidFill>
                  <a:srgbClr val="FF0000"/>
                </a:solidFill>
              </a:rPr>
              <a:t>Topic: Increase of social interaction of American Indians and Canadian First Nations</a:t>
            </a:r>
          </a:p>
          <a:p>
            <a:pPr>
              <a:buFont typeface="Wingdings" charset="2"/>
              <a:buChar char="ü"/>
            </a:pPr>
            <a:r>
              <a:rPr lang="en-US" dirty="0" smtClean="0">
                <a:solidFill>
                  <a:srgbClr val="FF0000"/>
                </a:solidFill>
              </a:rPr>
              <a:t>Question: Has there been an increase of children born to American Indian and Canadian First Nations as a result of meeting at the Tribal Journeys.</a:t>
            </a:r>
          </a:p>
          <a:p>
            <a:pPr>
              <a:buFont typeface="Wingdings" charset="2"/>
              <a:buChar char="ü"/>
            </a:pPr>
            <a:r>
              <a:rPr lang="en-US" dirty="0" smtClean="0">
                <a:solidFill>
                  <a:srgbClr val="FF0000"/>
                </a:solidFill>
              </a:rPr>
              <a:t>Research: Survey (Survey Monkey), 16 Questions, used Facebook and Directories for Washington State Tribes and Canadian First Nations.</a:t>
            </a:r>
          </a:p>
          <a:p>
            <a:pPr>
              <a:buFont typeface="Wingdings" charset="2"/>
              <a:buChar char="ü"/>
            </a:pPr>
            <a:r>
              <a:rPr lang="en-US" dirty="0" smtClean="0">
                <a:solidFill>
                  <a:srgbClr val="FF0000"/>
                </a:solidFill>
              </a:rPr>
              <a:t>Method: Historical comparative method: used because it considers how processes have changed over time  and considers sensitivity of the historical and cultural contexts of both Native societies of the US and Canada.</a:t>
            </a:r>
            <a:endParaRPr lang="en-US" dirty="0">
              <a:solidFill>
                <a:srgbClr val="FF0000"/>
              </a:solidFill>
            </a:endParaRPr>
          </a:p>
        </p:txBody>
      </p:sp>
    </p:spTree>
    <p:extLst>
      <p:ext uri="{BB962C8B-B14F-4D97-AF65-F5344CB8AC3E}">
        <p14:creationId xmlns:p14="http://schemas.microsoft.com/office/powerpoint/2010/main" val="3237790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385800"/>
            <a:ext cx="7162800" cy="1077026"/>
          </a:xfrm>
        </p:spPr>
        <p:txBody>
          <a:bodyPr/>
          <a:lstStyle/>
          <a:p>
            <a:pPr marL="0" indent="0" algn="ctr">
              <a:buNone/>
            </a:pPr>
            <a:r>
              <a:rPr lang="en-US" dirty="0" smtClean="0"/>
              <a:t>Present-Survey Results</a:t>
            </a:r>
            <a:endParaRPr lang="en-US" dirty="0"/>
          </a:p>
        </p:txBody>
      </p:sp>
      <p:sp>
        <p:nvSpPr>
          <p:cNvPr id="3" name="Content Placeholder 2"/>
          <p:cNvSpPr>
            <a:spLocks noGrp="1"/>
          </p:cNvSpPr>
          <p:nvPr>
            <p:ph sz="quarter" idx="13"/>
          </p:nvPr>
        </p:nvSpPr>
        <p:spPr>
          <a:xfrm>
            <a:off x="1143001" y="1462826"/>
            <a:ext cx="7162799" cy="4935028"/>
          </a:xfrm>
        </p:spPr>
        <p:txBody>
          <a:bodyPr>
            <a:normAutofit lnSpcReduction="10000"/>
          </a:bodyPr>
          <a:lstStyle/>
          <a:p>
            <a:pPr>
              <a:buFont typeface="Wingdings" charset="2"/>
              <a:buChar char="ü"/>
            </a:pPr>
            <a:r>
              <a:rPr lang="en-US" dirty="0" smtClean="0">
                <a:solidFill>
                  <a:srgbClr val="FF0000"/>
                </a:solidFill>
              </a:rPr>
              <a:t>84 responses</a:t>
            </a:r>
          </a:p>
          <a:p>
            <a:pPr>
              <a:buFont typeface="Wingdings" charset="2"/>
              <a:buChar char="ü"/>
            </a:pPr>
            <a:r>
              <a:rPr lang="en-US" dirty="0" smtClean="0">
                <a:solidFill>
                  <a:srgbClr val="FF0000"/>
                </a:solidFill>
              </a:rPr>
              <a:t>82% identified being a member of a US Tribe or Canadian First Nation. </a:t>
            </a:r>
            <a:endParaRPr lang="en-US" dirty="0">
              <a:solidFill>
                <a:srgbClr val="FF0000"/>
              </a:solidFill>
            </a:endParaRPr>
          </a:p>
          <a:p>
            <a:pPr>
              <a:buFont typeface="Wingdings" charset="2"/>
              <a:buChar char="ü"/>
            </a:pPr>
            <a:r>
              <a:rPr lang="en-US" dirty="0" smtClean="0">
                <a:solidFill>
                  <a:srgbClr val="FF0000"/>
                </a:solidFill>
              </a:rPr>
              <a:t>23 US Tribes; 11 First Nations</a:t>
            </a:r>
          </a:p>
          <a:p>
            <a:pPr>
              <a:buFont typeface="Wingdings" charset="2"/>
              <a:buChar char="ü"/>
            </a:pPr>
            <a:r>
              <a:rPr lang="en-US" dirty="0" smtClean="0">
                <a:solidFill>
                  <a:srgbClr val="FF0000"/>
                </a:solidFill>
              </a:rPr>
              <a:t>51.3% of response rate of knowing children born to AI/FN as a result of meeting at Tribal Journeys.</a:t>
            </a:r>
          </a:p>
          <a:p>
            <a:pPr>
              <a:buFont typeface="Wingdings" charset="2"/>
              <a:buChar char="ü"/>
            </a:pPr>
            <a:r>
              <a:rPr lang="en-US" dirty="0" smtClean="0">
                <a:solidFill>
                  <a:srgbClr val="FF0000"/>
                </a:solidFill>
              </a:rPr>
              <a:t>Children born: 1=27%, 2=18.9%, 3=21.6%, 4=40.5%</a:t>
            </a:r>
          </a:p>
          <a:p>
            <a:pPr>
              <a:buFont typeface="Wingdings" charset="2"/>
              <a:buChar char="ü"/>
            </a:pPr>
            <a:r>
              <a:rPr lang="en-US" dirty="0" smtClean="0">
                <a:solidFill>
                  <a:srgbClr val="FF0000"/>
                </a:solidFill>
              </a:rPr>
              <a:t>Increase of children born: SA=6.3%, Agree (46.3%), undecided (40.0%), Disagree (6.3%) &amp; Strongly Agree (1.3%)</a:t>
            </a:r>
          </a:p>
          <a:p>
            <a:pPr>
              <a:buFont typeface="Wingdings" charset="2"/>
              <a:buChar char="ü"/>
            </a:pPr>
            <a:r>
              <a:rPr lang="en-US" dirty="0" smtClean="0">
                <a:solidFill>
                  <a:srgbClr val="FF0000"/>
                </a:solidFill>
              </a:rPr>
              <a:t>Increase of relationship/marriages: 8.8% (SA), 53.8% (A), 30% Undecided, 6.3% Disagreeing &amp; 1.3% Strongly Disagreeing.</a:t>
            </a:r>
          </a:p>
          <a:p>
            <a:pPr>
              <a:buFont typeface="Wingdings" charset="2"/>
              <a:buChar char="ü"/>
            </a:pPr>
            <a:endParaRPr lang="en-US" dirty="0" smtClean="0">
              <a:solidFill>
                <a:srgbClr val="FF0000"/>
              </a:solidFill>
            </a:endParaRPr>
          </a:p>
        </p:txBody>
      </p:sp>
    </p:spTree>
    <p:extLst>
      <p:ext uri="{BB962C8B-B14F-4D97-AF65-F5344CB8AC3E}">
        <p14:creationId xmlns:p14="http://schemas.microsoft.com/office/powerpoint/2010/main" val="3539237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731520"/>
            <a:ext cx="7410156" cy="1101031"/>
          </a:xfrm>
        </p:spPr>
        <p:txBody>
          <a:bodyPr/>
          <a:lstStyle/>
          <a:p>
            <a:pPr marL="0" indent="0" algn="ctr">
              <a:buNone/>
            </a:pPr>
            <a:r>
              <a:rPr lang="en-US" dirty="0" smtClean="0"/>
              <a:t>Present-More Results </a:t>
            </a:r>
            <a:br>
              <a:rPr lang="en-US" dirty="0" smtClean="0"/>
            </a:br>
            <a:endParaRPr lang="en-US" dirty="0"/>
          </a:p>
        </p:txBody>
      </p:sp>
      <p:sp>
        <p:nvSpPr>
          <p:cNvPr id="3" name="Content Placeholder 2"/>
          <p:cNvSpPr>
            <a:spLocks noGrp="1"/>
          </p:cNvSpPr>
          <p:nvPr>
            <p:ph sz="quarter" idx="13"/>
          </p:nvPr>
        </p:nvSpPr>
        <p:spPr>
          <a:xfrm>
            <a:off x="1142999" y="1832552"/>
            <a:ext cx="7162801" cy="3793702"/>
          </a:xfrm>
        </p:spPr>
        <p:txBody>
          <a:bodyPr/>
          <a:lstStyle/>
          <a:p>
            <a:pPr>
              <a:buFont typeface="Wingdings" charset="2"/>
              <a:buChar char="ü"/>
            </a:pPr>
            <a:r>
              <a:rPr lang="en-US" dirty="0" smtClean="0">
                <a:solidFill>
                  <a:srgbClr val="FF0000"/>
                </a:solidFill>
              </a:rPr>
              <a:t>Tribal Implications: Enrollment/Indian Status-Responses 14.8% (SA), 46.8% (A), 29.1% (Undecided), 7.6% Disagree &amp; 2.5% (SD).</a:t>
            </a:r>
          </a:p>
          <a:p>
            <a:pPr>
              <a:buFont typeface="Wingdings" charset="2"/>
              <a:buChar char="ü"/>
            </a:pPr>
            <a:r>
              <a:rPr lang="en-US" dirty="0" smtClean="0">
                <a:solidFill>
                  <a:srgbClr val="FF0000"/>
                </a:solidFill>
              </a:rPr>
              <a:t>Increase of children born to AI/FN to continuation of tribal journeys: 23.1% (SA), 60.3% (A), 14.1% undecided, 1.3% Disagree &amp; 1.3% strongly disagree.</a:t>
            </a:r>
          </a:p>
          <a:p>
            <a:pPr>
              <a:buFont typeface="Wingdings" charset="2"/>
              <a:buChar char="ü"/>
            </a:pPr>
            <a:r>
              <a:rPr lang="en-US" dirty="0" smtClean="0">
                <a:solidFill>
                  <a:srgbClr val="FF0000"/>
                </a:solidFill>
              </a:rPr>
              <a:t>Marriage out of AI/FN-if it will decrease Blood Quantum/Indian Status: 17.5% (SA), 33.8% (A), 21.3% undecided, 22.5% (DA) &amp; 5% (SDA)</a:t>
            </a:r>
          </a:p>
          <a:p>
            <a:endParaRPr lang="en-US" dirty="0" smtClean="0"/>
          </a:p>
        </p:txBody>
      </p:sp>
    </p:spTree>
    <p:extLst>
      <p:ext uri="{BB962C8B-B14F-4D97-AF65-F5344CB8AC3E}">
        <p14:creationId xmlns:p14="http://schemas.microsoft.com/office/powerpoint/2010/main" val="2537386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514400"/>
            <a:ext cx="7162800" cy="1141326"/>
          </a:xfrm>
        </p:spPr>
        <p:txBody>
          <a:bodyPr/>
          <a:lstStyle/>
          <a:p>
            <a:pPr marL="0" indent="0" algn="ctr">
              <a:buNone/>
            </a:pPr>
            <a:r>
              <a:rPr lang="en-US" dirty="0" smtClean="0"/>
              <a:t>Future</a:t>
            </a:r>
            <a:endParaRPr lang="en-US" dirty="0"/>
          </a:p>
        </p:txBody>
      </p:sp>
      <p:sp>
        <p:nvSpPr>
          <p:cNvPr id="3" name="Content Placeholder 2"/>
          <p:cNvSpPr>
            <a:spLocks noGrp="1"/>
          </p:cNvSpPr>
          <p:nvPr>
            <p:ph sz="quarter" idx="13"/>
          </p:nvPr>
        </p:nvSpPr>
        <p:spPr>
          <a:xfrm>
            <a:off x="1142999" y="1511052"/>
            <a:ext cx="7162801" cy="4886802"/>
          </a:xfrm>
        </p:spPr>
        <p:txBody>
          <a:bodyPr>
            <a:normAutofit lnSpcReduction="10000"/>
          </a:bodyPr>
          <a:lstStyle/>
          <a:p>
            <a:pPr>
              <a:buFont typeface="Wingdings" charset="2"/>
              <a:buChar char="ü"/>
            </a:pPr>
            <a:r>
              <a:rPr lang="en-US" dirty="0" smtClean="0">
                <a:solidFill>
                  <a:srgbClr val="FF0000"/>
                </a:solidFill>
              </a:rPr>
              <a:t>Based on surveys, there has been an increase of children born to AI/FN due to increased social cultural social interaction at Tribal Journeys.</a:t>
            </a:r>
          </a:p>
          <a:p>
            <a:pPr>
              <a:buFont typeface="Wingdings" charset="2"/>
              <a:buChar char="ü"/>
            </a:pPr>
            <a:r>
              <a:rPr lang="en-US" dirty="0" smtClean="0">
                <a:solidFill>
                  <a:srgbClr val="FF0000"/>
                </a:solidFill>
              </a:rPr>
              <a:t>Results do not support that at this time, tribal enrollment and Indian Status is not a significant problem at this time, although 46.8% survey results agree that there are implications.</a:t>
            </a:r>
          </a:p>
          <a:p>
            <a:pPr>
              <a:buFont typeface="Wingdings" charset="2"/>
              <a:buChar char="ü"/>
            </a:pPr>
            <a:r>
              <a:rPr lang="en-US" dirty="0" smtClean="0">
                <a:solidFill>
                  <a:srgbClr val="FF0000"/>
                </a:solidFill>
              </a:rPr>
              <a:t>There were a lot of comments based on issues that arise when AI/FN have children.  </a:t>
            </a:r>
            <a:endParaRPr lang="en-US" dirty="0">
              <a:solidFill>
                <a:srgbClr val="FF0000"/>
              </a:solidFill>
            </a:endParaRPr>
          </a:p>
          <a:p>
            <a:pPr>
              <a:buFont typeface="Wingdings" charset="2"/>
              <a:buChar char="ü"/>
            </a:pPr>
            <a:r>
              <a:rPr lang="en-US" dirty="0" smtClean="0">
                <a:solidFill>
                  <a:srgbClr val="FF0000"/>
                </a:solidFill>
              </a:rPr>
              <a:t>Although not a big concern now, may be in one or two generations.</a:t>
            </a:r>
          </a:p>
          <a:p>
            <a:pPr>
              <a:buFont typeface="Wingdings" charset="2"/>
              <a:buChar char="ü"/>
            </a:pPr>
            <a:r>
              <a:rPr lang="en-US" dirty="0" smtClean="0">
                <a:solidFill>
                  <a:srgbClr val="FF0000"/>
                </a:solidFill>
              </a:rPr>
              <a:t>Variables: where children are raised, US or Canada, on rez or off-all factors to consider as well.</a:t>
            </a:r>
          </a:p>
          <a:p>
            <a:pPr marL="45720" indent="0">
              <a:buNone/>
            </a:pPr>
            <a:endParaRPr lang="en-US" dirty="0"/>
          </a:p>
        </p:txBody>
      </p:sp>
    </p:spTree>
    <p:extLst>
      <p:ext uri="{BB962C8B-B14F-4D97-AF65-F5344CB8AC3E}">
        <p14:creationId xmlns:p14="http://schemas.microsoft.com/office/powerpoint/2010/main" val="161108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514400"/>
            <a:ext cx="7162800" cy="1093101"/>
          </a:xfrm>
        </p:spPr>
        <p:txBody>
          <a:bodyPr/>
          <a:lstStyle/>
          <a:p>
            <a:pPr marL="0" indent="0" algn="ctr">
              <a:buNone/>
            </a:pPr>
            <a:r>
              <a:rPr lang="en-US" dirty="0" smtClean="0"/>
              <a:t>Future</a:t>
            </a:r>
            <a:endParaRPr lang="en-US" dirty="0"/>
          </a:p>
        </p:txBody>
      </p:sp>
      <p:sp>
        <p:nvSpPr>
          <p:cNvPr id="3" name="Content Placeholder 2"/>
          <p:cNvSpPr>
            <a:spLocks noGrp="1"/>
          </p:cNvSpPr>
          <p:nvPr>
            <p:ph sz="quarter" idx="13"/>
          </p:nvPr>
        </p:nvSpPr>
        <p:spPr>
          <a:xfrm>
            <a:off x="1142999" y="1607502"/>
            <a:ext cx="7162801" cy="4115201"/>
          </a:xfrm>
        </p:spPr>
        <p:txBody>
          <a:bodyPr/>
          <a:lstStyle/>
          <a:p>
            <a:pPr>
              <a:buFont typeface="Wingdings" charset="2"/>
              <a:buChar char="ü"/>
            </a:pPr>
            <a:r>
              <a:rPr lang="en-US" dirty="0" smtClean="0">
                <a:solidFill>
                  <a:srgbClr val="FF0000"/>
                </a:solidFill>
              </a:rPr>
              <a:t>Three Native societies that evolved post-colonization</a:t>
            </a:r>
          </a:p>
          <a:p>
            <a:pPr>
              <a:buFont typeface="Wingdings" charset="2"/>
              <a:buChar char="ü"/>
            </a:pPr>
            <a:r>
              <a:rPr lang="en-US" dirty="0" smtClean="0">
                <a:solidFill>
                  <a:srgbClr val="FF0000"/>
                </a:solidFill>
              </a:rPr>
              <a:t>1. Metis-products of marriages between Native people &amp; Fur Traders in early 17</a:t>
            </a:r>
            <a:r>
              <a:rPr lang="en-US" baseline="30000" dirty="0" smtClean="0">
                <a:solidFill>
                  <a:srgbClr val="FF0000"/>
                </a:solidFill>
              </a:rPr>
              <a:t>th</a:t>
            </a:r>
            <a:r>
              <a:rPr lang="en-US" dirty="0" smtClean="0">
                <a:solidFill>
                  <a:srgbClr val="FF0000"/>
                </a:solidFill>
              </a:rPr>
              <a:t> century. Population: 291,000, recognized as a part of Aboriginal group in Canada, but do not have Indian Status.</a:t>
            </a:r>
          </a:p>
          <a:p>
            <a:pPr>
              <a:buFont typeface="Wingdings" charset="2"/>
              <a:buChar char="ü"/>
            </a:pPr>
            <a:r>
              <a:rPr lang="en-US" dirty="0" smtClean="0">
                <a:solidFill>
                  <a:srgbClr val="FF0000"/>
                </a:solidFill>
              </a:rPr>
              <a:t>2. African American/Native American-inter-marrying occurred when slaves escaped slave masters.  </a:t>
            </a:r>
          </a:p>
          <a:p>
            <a:pPr>
              <a:buFont typeface="Wingdings" charset="2"/>
              <a:buChar char="ü"/>
            </a:pPr>
            <a:r>
              <a:rPr lang="en-US" dirty="0" smtClean="0">
                <a:solidFill>
                  <a:srgbClr val="FF0000"/>
                </a:solidFill>
              </a:rPr>
              <a:t>3. Filipino/Native-call themselves Indipino.  Mix of FN and Filipino farmers-Bainbridge Island.</a:t>
            </a:r>
            <a:endParaRPr lang="en-US" dirty="0">
              <a:solidFill>
                <a:srgbClr val="FF0000"/>
              </a:solidFill>
            </a:endParaRPr>
          </a:p>
        </p:txBody>
      </p:sp>
    </p:spTree>
    <p:extLst>
      <p:ext uri="{BB962C8B-B14F-4D97-AF65-F5344CB8AC3E}">
        <p14:creationId xmlns:p14="http://schemas.microsoft.com/office/powerpoint/2010/main" val="1013689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731520"/>
            <a:ext cx="7162800" cy="1358231"/>
          </a:xfrm>
        </p:spPr>
        <p:txBody>
          <a:bodyPr/>
          <a:lstStyle/>
          <a:p>
            <a:pPr marL="0" indent="0" algn="ctr">
              <a:buNone/>
            </a:pPr>
            <a:r>
              <a:rPr lang="en-US" dirty="0" smtClean="0"/>
              <a:t>Future</a:t>
            </a:r>
            <a:r>
              <a:rPr lang="en-US" dirty="0"/>
              <a:t/>
            </a:r>
            <a:br>
              <a:rPr lang="en-US" dirty="0"/>
            </a:br>
            <a:r>
              <a:rPr lang="en-US" dirty="0" smtClean="0"/>
              <a:t>Recommendations</a:t>
            </a:r>
            <a:endParaRPr lang="en-US" dirty="0"/>
          </a:p>
        </p:txBody>
      </p:sp>
      <p:sp>
        <p:nvSpPr>
          <p:cNvPr id="3" name="Content Placeholder 2"/>
          <p:cNvSpPr>
            <a:spLocks noGrp="1"/>
          </p:cNvSpPr>
          <p:nvPr>
            <p:ph sz="quarter" idx="13"/>
          </p:nvPr>
        </p:nvSpPr>
        <p:spPr>
          <a:xfrm>
            <a:off x="1142999" y="2588076"/>
            <a:ext cx="7162801" cy="3922302"/>
          </a:xfrm>
        </p:spPr>
        <p:txBody>
          <a:bodyPr>
            <a:normAutofit fontScale="92500" lnSpcReduction="10000"/>
          </a:bodyPr>
          <a:lstStyle/>
          <a:p>
            <a:pPr>
              <a:buFont typeface="Wingdings" charset="2"/>
              <a:buChar char="ü"/>
            </a:pPr>
            <a:r>
              <a:rPr lang="en-US" dirty="0" smtClean="0">
                <a:solidFill>
                  <a:srgbClr val="FF0000"/>
                </a:solidFill>
              </a:rPr>
              <a:t>Public forum for AI/FN to discuss tribal enrollment and Indian Status issues</a:t>
            </a:r>
          </a:p>
          <a:p>
            <a:pPr>
              <a:buFont typeface="Wingdings" charset="2"/>
              <a:buChar char="ü"/>
            </a:pPr>
            <a:r>
              <a:rPr lang="en-US" dirty="0" smtClean="0">
                <a:solidFill>
                  <a:srgbClr val="FF0000"/>
                </a:solidFill>
              </a:rPr>
              <a:t>Canada had a Citizenship conference last year in 2011 in Alberta to discuss this issue.</a:t>
            </a:r>
          </a:p>
          <a:p>
            <a:pPr>
              <a:buFont typeface="Wingdings" charset="2"/>
              <a:buChar char="ü"/>
            </a:pPr>
            <a:r>
              <a:rPr lang="en-US" dirty="0" smtClean="0">
                <a:solidFill>
                  <a:srgbClr val="FF0000"/>
                </a:solidFill>
              </a:rPr>
              <a:t>A FN citizenship Took Kit was created by a Native attorney.  </a:t>
            </a:r>
          </a:p>
          <a:p>
            <a:pPr>
              <a:buFont typeface="Wingdings" charset="2"/>
              <a:buChar char="ü"/>
            </a:pPr>
            <a:r>
              <a:rPr lang="en-US" dirty="0" smtClean="0">
                <a:solidFill>
                  <a:srgbClr val="FF0000"/>
                </a:solidFill>
              </a:rPr>
              <a:t>Comment by Native attorney: </a:t>
            </a:r>
          </a:p>
          <a:p>
            <a:pPr>
              <a:buFont typeface="Wingdings" charset="2"/>
              <a:buChar char="ü"/>
            </a:pPr>
            <a:r>
              <a:rPr lang="en-US" dirty="0">
                <a:solidFill>
                  <a:srgbClr val="FF0000"/>
                </a:solidFill>
              </a:rPr>
              <a:t>I am a lawyer and I practice Indian law. Laws regarding enrollment are a matter of sovereignty, so while I do agree that they need to be changed to recognize blood quantum from other Native tribes, that is a matter for each tribe to decide individually.</a:t>
            </a:r>
          </a:p>
          <a:p>
            <a:pPr>
              <a:buFont typeface="Wingdings" charset="2"/>
              <a:buChar char="ü"/>
            </a:pPr>
            <a:endParaRPr lang="en-US" dirty="0">
              <a:solidFill>
                <a:srgbClr val="FF0000"/>
              </a:solidFill>
            </a:endParaRPr>
          </a:p>
        </p:txBody>
      </p:sp>
    </p:spTree>
    <p:extLst>
      <p:ext uri="{BB962C8B-B14F-4D97-AF65-F5344CB8AC3E}">
        <p14:creationId xmlns:p14="http://schemas.microsoft.com/office/powerpoint/2010/main" val="3482168082"/>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Slipstream.thmx</Template>
  <TotalTime>174</TotalTime>
  <Words>1163</Words>
  <Application>Microsoft Macintosh PowerPoint</Application>
  <PresentationFormat>On-screen Show (4:3)</PresentationFormat>
  <Paragraphs>79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Slipstream</vt:lpstr>
      <vt:lpstr>Tribal Enrollment/Indian Status Tribal Journeys</vt:lpstr>
      <vt:lpstr>Introduction</vt:lpstr>
      <vt:lpstr>Past </vt:lpstr>
      <vt:lpstr>Present</vt:lpstr>
      <vt:lpstr>Present-Survey Results</vt:lpstr>
      <vt:lpstr>Present-More Results  </vt:lpstr>
      <vt:lpstr>Future</vt:lpstr>
      <vt:lpstr>Future</vt:lpstr>
      <vt:lpstr>Future Recommendations</vt:lpstr>
      <vt:lpstr>Future</vt:lpstr>
      <vt:lpstr>Future-UNDRIP</vt:lpstr>
      <vt:lpstr>There should be no boundaries for the 2 countries for Aboriginals.  It took a long time for my friend to gain citizenship to this country because he was born in Canada. His tribe is Stillaquamish.    My children are unable to be enrolled in the Lummi Tribe due to that fact that I am Canadian. </vt:lpstr>
      <vt:lpstr>Conclusion Colonization by Marie Natrall 11/9/10</vt:lpstr>
    </vt:vector>
  </TitlesOfParts>
  <Company>Evergreeen State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Tribal Enrollment/Indian Status Tribal Journeys</dc:title>
  <dc:creator>Marie Natrall</dc:creator>
  <cp:lastModifiedBy>Marie Natrall</cp:lastModifiedBy>
  <cp:revision>15</cp:revision>
  <dcterms:created xsi:type="dcterms:W3CDTF">2012-05-06T17:14:16Z</dcterms:created>
  <dcterms:modified xsi:type="dcterms:W3CDTF">2012-05-10T02:30:04Z</dcterms:modified>
</cp:coreProperties>
</file>