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3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66" r:id="rId5"/>
    <p:sldId id="259" r:id="rId6"/>
    <p:sldId id="260" r:id="rId7"/>
    <p:sldId id="263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FF4E2-ED3F-CC45-9353-1830373C221E}" type="datetimeFigureOut">
              <a:rPr lang="en-US" smtClean="0"/>
              <a:pPr/>
              <a:t>5/11/12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25D7C-DD90-2D4E-8551-4A8E1B499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4252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36D76-13F6-9F4D-BA8B-2C906A7AB002}" type="datetimeFigureOut">
              <a:rPr lang="en-US" smtClean="0"/>
              <a:pPr/>
              <a:t>5/11/12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9D1CA-4FB1-8444-A4B7-579520248E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73744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KELLY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D1CA-4FB1-8444-A4B7-579520248E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9148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D1CA-4FB1-8444-A4B7-579520248E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7912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D1CA-4FB1-8444-A4B7-579520248E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82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LORNA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term</a:t>
            </a:r>
            <a:r>
              <a:rPr lang="en-US" baseline="0" dirty="0" smtClean="0"/>
              <a:t> </a:t>
            </a:r>
            <a:r>
              <a:rPr lang="en-US" dirty="0" smtClean="0"/>
              <a:t>“fisher”</a:t>
            </a:r>
            <a:r>
              <a:rPr lang="en-US" baseline="0" dirty="0" smtClean="0"/>
              <a:t> </a:t>
            </a:r>
            <a:r>
              <a:rPr lang="en-US" dirty="0" smtClean="0"/>
              <a:t>limited to finfish, and can be a harvester of any type of seafood.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D1CA-4FB1-8444-A4B7-579520248E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82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LORNA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historical dependency on natural resources and harvesting seafood by Coastal Tribes makes all aspects of fishing important issues to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D1CA-4FB1-8444-A4B7-579520248E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140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D1CA-4FB1-8444-A4B7-579520248E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201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-Participant</a:t>
            </a:r>
            <a:r>
              <a:rPr lang="en-US" baseline="0" dirty="0" smtClean="0"/>
              <a:t> range was chosen to survey the most active fishermen</a:t>
            </a:r>
          </a:p>
          <a:p>
            <a:r>
              <a:rPr lang="en-US" dirty="0" smtClean="0"/>
              <a:t>-47%</a:t>
            </a:r>
            <a:r>
              <a:rPr lang="en-US" baseline="0" dirty="0" smtClean="0"/>
              <a:t> completion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D1CA-4FB1-8444-A4B7-579520248E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052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KELLY </a:t>
            </a:r>
          </a:p>
          <a:p>
            <a:r>
              <a:rPr lang="en-US" dirty="0" smtClean="0"/>
              <a:t> Insert data and hand out charts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D1CA-4FB1-8444-A4B7-579520248E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20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KELLY </a:t>
            </a:r>
          </a:p>
          <a:p>
            <a:r>
              <a:rPr lang="en-US" dirty="0" smtClean="0"/>
              <a:t>Insert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D1CA-4FB1-8444-A4B7-579520248E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791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KELLY</a:t>
            </a:r>
          </a:p>
          <a:p>
            <a:r>
              <a:rPr lang="en-US" dirty="0" smtClean="0"/>
              <a:t>DATA about</a:t>
            </a:r>
            <a:r>
              <a:rPr lang="en-US" baseline="0" dirty="0" smtClean="0"/>
              <a:t> future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D1CA-4FB1-8444-A4B7-579520248E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6618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Communication:</a:t>
            </a:r>
          </a:p>
          <a:p>
            <a:r>
              <a:rPr lang="en-US" dirty="0" smtClean="0"/>
              <a:t>	-Develop, Publicize Enhancement plan and efforts</a:t>
            </a:r>
          </a:p>
          <a:p>
            <a:r>
              <a:rPr lang="en-US" dirty="0" smtClean="0"/>
              <a:t>	-Develop</a:t>
            </a:r>
            <a:r>
              <a:rPr lang="en-US" baseline="0" dirty="0" smtClean="0"/>
              <a:t> plan to notify community more effectively</a:t>
            </a:r>
          </a:p>
          <a:p>
            <a:r>
              <a:rPr lang="en-US" baseline="0" dirty="0" smtClean="0"/>
              <a:t>	-Develop ways to get feedback and input from fishermen</a:t>
            </a:r>
          </a:p>
          <a:p>
            <a:r>
              <a:rPr lang="en-US" baseline="0" dirty="0" smtClean="0"/>
              <a:t>Training and Education</a:t>
            </a:r>
            <a:endParaRPr lang="en-US" baseline="0" dirty="0" smtClean="0"/>
          </a:p>
          <a:p>
            <a:r>
              <a:rPr lang="en-US" dirty="0" smtClean="0"/>
              <a:t>	-Marine</a:t>
            </a:r>
            <a:r>
              <a:rPr lang="en-US" baseline="0" dirty="0" smtClean="0"/>
              <a:t> Engine repair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D1CA-4FB1-8444-A4B7-579520248E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584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2EB0-8E77-024B-B1D3-AF6FF4394C16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E3C4-1775-814A-8676-1D35141E8783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C7B7-DDD0-C54F-9167-F077756DF594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5150-7E45-DD48-96B2-703E23BDAB1C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CB58-79BC-1A45-8CF8-BADBEED46E15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5AEC-5B8C-2C40-A2CB-1B3A0AE4C6FF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2B2D-8655-324B-89D1-AEB55D9FC8E8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FD656-0CFF-A94D-8096-04BA30786E1F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7F90-925D-1E41-868C-DD587CBED418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2A0A-5153-9449-B313-9B2F3AA76A8E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6B80-CA9F-3045-B93A-A7966E9D19F6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5ECF-FFEE-F948-9C76-4247D37C764F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9F57-1913-D840-8694-2CAD885F2D30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8CEEC-287E-DD49-8618-E29108F77007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64A4-382D-1E43-8DC7-025950694F66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9209-7FF4-DA4A-ADB5-79F2AD78B2D3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5548853-E555-4944-A5F6-83B57D7C79DB}" type="datetime1">
              <a:rPr lang="en-US" smtClean="0"/>
              <a:pPr/>
              <a:t>5/11/12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Sustaining a Tradition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Helping Tribal fishermen be successful into the future.</a:t>
            </a:r>
            <a:endParaRPr lang="en-US" dirty="0"/>
          </a:p>
        </p:txBody>
      </p:sp>
      <p:pic>
        <p:nvPicPr>
          <p:cNvPr id="5" name="Picture 4" descr="eadstart teacher Chad Sullivan with his students at Point Julia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395" y="2336485"/>
            <a:ext cx="5458574" cy="37095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By Lorna Edge-</a:t>
            </a:r>
            <a:r>
              <a:rPr lang="en-US" dirty="0" err="1" smtClean="0"/>
              <a:t>Onsel</a:t>
            </a:r>
            <a:r>
              <a:rPr lang="en-US" dirty="0" smtClean="0"/>
              <a:t> and Kelly Baze Spring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72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398888"/>
            <a:ext cx="5074531" cy="3517487"/>
          </a:xfrm>
        </p:spPr>
        <p:txBody>
          <a:bodyPr/>
          <a:lstStyle/>
          <a:p>
            <a:r>
              <a:rPr lang="en-US" dirty="0"/>
              <a:t>Develop system for short-term “opener” loans</a:t>
            </a:r>
          </a:p>
          <a:p>
            <a:r>
              <a:rPr lang="en-US" dirty="0" smtClean="0"/>
              <a:t>Investigate personal retirement options for fishermen</a:t>
            </a:r>
          </a:p>
          <a:p>
            <a:r>
              <a:rPr lang="en-US" dirty="0" smtClean="0"/>
              <a:t>Investigate and improve Tribal Fish Tax </a:t>
            </a:r>
            <a:r>
              <a:rPr lang="en-US" dirty="0"/>
              <a:t>payment </a:t>
            </a:r>
            <a:r>
              <a:rPr lang="en-US" dirty="0" smtClean="0"/>
              <a:t>system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pic>
        <p:nvPicPr>
          <p:cNvPr id="5" name="Picture 4" descr="Danny &amp; Tomm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30849" y="2093605"/>
            <a:ext cx="3372212" cy="449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17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Ducks?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pic>
        <p:nvPicPr>
          <p:cNvPr id="7" name="Content Placeholder 6" descr="geoduck-2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87" r="-395"/>
          <a:stretch/>
        </p:blipFill>
        <p:spPr>
          <a:xfrm>
            <a:off x="1735669" y="1777766"/>
            <a:ext cx="5616222" cy="478626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44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shermen sillouett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8333"/>
          <a:stretch/>
        </p:blipFill>
        <p:spPr>
          <a:xfrm>
            <a:off x="284163" y="2055560"/>
            <a:ext cx="5056632" cy="4336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 of the Tribal Fisher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795" y="2138063"/>
            <a:ext cx="3517455" cy="3988100"/>
          </a:xfrm>
        </p:spPr>
        <p:txBody>
          <a:bodyPr>
            <a:normAutofit/>
          </a:bodyPr>
          <a:lstStyle/>
          <a:p>
            <a:r>
              <a:rPr lang="en-US" dirty="0" smtClean="0"/>
              <a:t>Pre-treaty </a:t>
            </a:r>
            <a:r>
              <a:rPr lang="en-US" dirty="0" smtClean="0"/>
              <a:t>fishing</a:t>
            </a:r>
          </a:p>
          <a:p>
            <a:r>
              <a:rPr lang="en-US" dirty="0" smtClean="0"/>
              <a:t>Fishing as a Treaty </a:t>
            </a:r>
            <a:r>
              <a:rPr lang="en-US" dirty="0" smtClean="0"/>
              <a:t>Right</a:t>
            </a:r>
          </a:p>
          <a:p>
            <a:r>
              <a:rPr lang="en-US" dirty="0" err="1" smtClean="0"/>
              <a:t>Boldt</a:t>
            </a:r>
            <a:r>
              <a:rPr lang="en-US" dirty="0" smtClean="0"/>
              <a:t> </a:t>
            </a:r>
            <a:r>
              <a:rPr lang="en-US" dirty="0" smtClean="0"/>
              <a:t>Decision</a:t>
            </a:r>
          </a:p>
          <a:p>
            <a:r>
              <a:rPr lang="en-US" dirty="0" err="1" smtClean="0"/>
              <a:t>Rafeedie</a:t>
            </a:r>
            <a:r>
              <a:rPr lang="en-US" dirty="0" smtClean="0"/>
              <a:t> Decision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36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005810"/>
            <a:ext cx="6040437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analysis </a:t>
            </a:r>
            <a:r>
              <a:rPr lang="en-US" dirty="0" smtClean="0"/>
              <a:t>of</a:t>
            </a:r>
            <a:r>
              <a:rPr lang="en-US" dirty="0" smtClean="0"/>
              <a:t> fishermen of a Tribe </a:t>
            </a:r>
            <a:r>
              <a:rPr lang="en-US" dirty="0" smtClean="0"/>
              <a:t>in Washington State.</a:t>
            </a:r>
          </a:p>
          <a:p>
            <a:r>
              <a:rPr lang="en-US" dirty="0" smtClean="0"/>
              <a:t>An issue that is relevant &amp;                                important to any Washington                     State Tribe and can easily be  </a:t>
            </a:r>
            <a:r>
              <a:rPr lang="en-US" dirty="0" smtClean="0"/>
              <a:t>                         replicated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Designed to support the                 commercial fisherman to                       achieve professional goals on                   and/or off the water.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Ken Fulton n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45896" y="2494585"/>
            <a:ext cx="4312354" cy="35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81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384" y="2133600"/>
            <a:ext cx="8545866" cy="190217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 are the needs of fishermen in order to achieve a balanced and sustainable economic future and what kinds of programs and strategies are needed to support this objective?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pic>
        <p:nvPicPr>
          <p:cNvPr id="6" name="Picture 5" descr="ort Gamble Bay Slidesho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384" y="4388556"/>
            <a:ext cx="8676394" cy="2074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42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Harvesting at PGST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2108200"/>
            <a:ext cx="3709282" cy="3992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211 Tribal members had a taxable sale in 2011</a:t>
            </a:r>
          </a:p>
          <a:p>
            <a:r>
              <a:rPr lang="en-US" dirty="0" smtClean="0"/>
              <a:t>91 Fishermen earned a gross income of $10,000 or higher</a:t>
            </a:r>
          </a:p>
          <a:p>
            <a:r>
              <a:rPr lang="en-US" dirty="0" err="1" smtClean="0"/>
              <a:t>Geoduck</a:t>
            </a:r>
            <a:r>
              <a:rPr lang="en-US" dirty="0" smtClean="0"/>
              <a:t>, crab, clams, fish, oysters, shrimp</a:t>
            </a:r>
          </a:p>
          <a:p>
            <a:r>
              <a:rPr lang="en-US" dirty="0" smtClean="0"/>
              <a:t>Implemented Fishermen Survey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pic>
        <p:nvPicPr>
          <p:cNvPr id="6" name="Picture 5" descr="isherman Mark Nilluka preparing his net for the fishing season.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3445" y="2298700"/>
            <a:ext cx="4864806" cy="3599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8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Analysis: Fishers’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531" y="2380998"/>
            <a:ext cx="4456718" cy="3470509"/>
          </a:xfrm>
        </p:spPr>
        <p:txBody>
          <a:bodyPr/>
          <a:lstStyle/>
          <a:p>
            <a:r>
              <a:rPr lang="en-US" dirty="0" smtClean="0"/>
              <a:t>Demographics</a:t>
            </a:r>
          </a:p>
          <a:p>
            <a:r>
              <a:rPr lang="en-US" dirty="0" smtClean="0"/>
              <a:t>Education achievement</a:t>
            </a:r>
          </a:p>
          <a:p>
            <a:r>
              <a:rPr lang="en-US" dirty="0" smtClean="0"/>
              <a:t>Family size, income</a:t>
            </a:r>
          </a:p>
          <a:p>
            <a:r>
              <a:rPr lang="en-US" dirty="0" smtClean="0"/>
              <a:t>Species harvested</a:t>
            </a:r>
          </a:p>
          <a:p>
            <a:r>
              <a:rPr lang="en-US" dirty="0" smtClean="0"/>
              <a:t>History of Reliance on Treaty Income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pic>
        <p:nvPicPr>
          <p:cNvPr id="6" name="Picture 5" descr="eff Fulton setting his net for smelt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63" y="2380999"/>
            <a:ext cx="4117368" cy="3470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87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Analysis: Fishers’ 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2408531"/>
            <a:ext cx="4277322" cy="3927358"/>
          </a:xfrm>
        </p:spPr>
        <p:txBody>
          <a:bodyPr/>
          <a:lstStyle/>
          <a:p>
            <a:r>
              <a:rPr lang="en-US" dirty="0" smtClean="0"/>
              <a:t>Priority of NR </a:t>
            </a:r>
            <a:r>
              <a:rPr lang="en-US" dirty="0" smtClean="0"/>
              <a:t>Dept.</a:t>
            </a:r>
          </a:p>
          <a:p>
            <a:r>
              <a:rPr lang="en-US" dirty="0" smtClean="0"/>
              <a:t>Efforts of Staff &amp; Tribal Leadership</a:t>
            </a:r>
          </a:p>
          <a:p>
            <a:r>
              <a:rPr lang="en-US" dirty="0" smtClean="0"/>
              <a:t>Reasons for Fishing</a:t>
            </a:r>
          </a:p>
          <a:p>
            <a:r>
              <a:rPr lang="en-US" dirty="0" smtClean="0"/>
              <a:t>Drawbacks of           Commercial Fishing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pic>
        <p:nvPicPr>
          <p:cNvPr id="6" name="Picture 5" descr="digg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89985" y="2408531"/>
            <a:ext cx="5068265" cy="337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38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Analysis: Fishers’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5370" y="2681111"/>
            <a:ext cx="4892880" cy="3445052"/>
          </a:xfrm>
        </p:spPr>
        <p:txBody>
          <a:bodyPr/>
          <a:lstStyle/>
          <a:p>
            <a:r>
              <a:rPr lang="en-US" dirty="0"/>
              <a:t>Future Years as a Fisherman</a:t>
            </a:r>
          </a:p>
          <a:p>
            <a:r>
              <a:rPr lang="en-US" dirty="0" smtClean="0"/>
              <a:t>Retirement </a:t>
            </a:r>
          </a:p>
          <a:p>
            <a:r>
              <a:rPr lang="en-US" dirty="0" smtClean="0"/>
              <a:t>Social Security</a:t>
            </a:r>
          </a:p>
          <a:p>
            <a:r>
              <a:rPr lang="en-US" dirty="0" smtClean="0"/>
              <a:t>Education/Training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pic>
        <p:nvPicPr>
          <p:cNvPr id="5" name="Picture 4" descr="rabber at Point Julia Doc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295" y="2681111"/>
            <a:ext cx="3179261" cy="3445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30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778" y="2236696"/>
            <a:ext cx="3933472" cy="3889467"/>
          </a:xfrm>
        </p:spPr>
        <p:txBody>
          <a:bodyPr>
            <a:normAutofit/>
          </a:bodyPr>
          <a:lstStyle/>
          <a:p>
            <a:r>
              <a:rPr lang="en-US" dirty="0" smtClean="0"/>
              <a:t>Improve communication with the community</a:t>
            </a:r>
          </a:p>
          <a:p>
            <a:r>
              <a:rPr lang="en-US" dirty="0" smtClean="0"/>
              <a:t>Develop training/education plan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Onsel, Baze 2012</a:t>
            </a:r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2236696"/>
            <a:ext cx="4470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20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1322</TotalTime>
  <Words>434</Words>
  <Application>Microsoft Macintosh PowerPoint</Application>
  <PresentationFormat>On-screen Show (4:3)</PresentationFormat>
  <Paragraphs>89</Paragraphs>
  <Slides>11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Spectrum</vt:lpstr>
      <vt:lpstr>Sustaining a Tradition</vt:lpstr>
      <vt:lpstr>Story of the Tribal Fisher</vt:lpstr>
      <vt:lpstr>Introduction</vt:lpstr>
      <vt:lpstr>Research Question</vt:lpstr>
      <vt:lpstr>Commercial Harvesting at PGST</vt:lpstr>
      <vt:lpstr>Survey Analysis: Fishers’ Background</vt:lpstr>
      <vt:lpstr>Survey Analysis: Fishers’ Opinions</vt:lpstr>
      <vt:lpstr>Survey Analysis: Fishers’ Future</vt:lpstr>
      <vt:lpstr>Summary of Recommendations </vt:lpstr>
      <vt:lpstr>Summary of Recommendations</vt:lpstr>
      <vt:lpstr>Got Ducks?</vt:lpstr>
    </vt:vector>
  </TitlesOfParts>
  <Company>pgst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Sustaining a Tradition</dc:title>
  <dc:creator>Kelly  Baze</dc:creator>
  <cp:lastModifiedBy>Kelly Baze</cp:lastModifiedBy>
  <cp:revision>24</cp:revision>
  <cp:lastPrinted>2012-05-11T04:31:44Z</cp:lastPrinted>
  <dcterms:created xsi:type="dcterms:W3CDTF">2012-05-11T18:11:23Z</dcterms:created>
  <dcterms:modified xsi:type="dcterms:W3CDTF">2012-05-11T18:48:34Z</dcterms:modified>
</cp:coreProperties>
</file>