
<file path=[Content_Types].xml><?xml version="1.0" encoding="utf-8"?>
<Types xmlns="http://schemas.openxmlformats.org/package/2006/content-types">
  <Override PartName="/ppt/slides/slide14.xml" ContentType="application/vnd.openxmlformats-officedocument.presentationml.slide+xml"/>
  <Override PartName="/ppt/slideMasters/slideMaster2.xml" ContentType="application/vnd.openxmlformats-officedocument.presentationml.slideMaster+xml"/>
  <Override PartName="/ppt/notesSlides/notesSlide16.xml" ContentType="application/vnd.openxmlformats-officedocument.presentationml.notesSlide+xml"/>
  <Default Extension="xlsx" ContentType="application/vnd.openxmlformats-officedocument.spreadsheetml.sheet"/>
  <Default Extension="xml" ContentType="application/xml"/>
  <Override PartName="/ppt/tableStyles.xml" ContentType="application/vnd.openxmlformats-officedocument.presentationml.tableStyles+xml"/>
  <Override PartName="/ppt/notesSlides/notesSlide1.xml" ContentType="application/vnd.openxmlformats-officedocument.presentationml.notesSlide+xml"/>
  <Override PartName="/customXml/itemProps1.xml" ContentType="application/vnd.openxmlformats-officedocument.customXmlProperties+xml"/>
  <Override PartName="/ppt/slides/slide21.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docProps/custom.xml" ContentType="application/vnd.openxmlformats-officedocument.custom-properties+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handoutMasters/handoutMaster1.xml" ContentType="application/vnd.openxmlformats-officedocument.presentationml.handoutMaster+xml"/>
  <Override PartName="/ppt/slides/slide27.xml" ContentType="application/vnd.openxmlformats-officedocument.presentationml.slide+xml"/>
  <Override PartName="/ppt/slides/slide20.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26.xml" ContentType="application/vnd.openxmlformats-officedocument.presentationml.slide+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theme/theme4.xml" ContentType="application/vnd.openxmlformats-officedocument.theme+xml"/>
  <Override PartName="/ppt/slideLayouts/slideLayout13.xml" ContentType="application/vnd.openxmlformats-officedocument.presentationml.slideLayout+xml"/>
  <Override PartName="/ppt/charts/chart2.xml" ContentType="application/vnd.openxmlformats-officedocument.drawingml.chart+xml"/>
  <Override PartName="/ppt/slides/slide25.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4.xml" ContentType="application/vnd.openxmlformats-officedocument.presentationml.notesSlide+xml"/>
  <Override PartName="/ppt/theme/theme3.xml" ContentType="application/vnd.openxmlformats-officedocument.theme+xml"/>
  <Override PartName="/ppt/slideLayouts/slideLayout12.xml" ContentType="application/vnd.openxmlformats-officedocument.presentationml.slideLayout+xml"/>
  <Override PartName="/ppt/charts/chart1.xml" ContentType="application/vnd.openxmlformats-officedocument.drawingml.chart+xml"/>
  <Override PartName="/ppt/slides/slide24.xml" ContentType="application/vnd.openxmlformats-officedocument.presentationml.slide+xml"/>
  <Override PartName="/ppt/notesSlides/notesSlide10.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notesSlides/notesSlide26.xml" ContentType="application/vnd.openxmlformats-officedocument.presentationml.notes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xml" ContentType="application/vnd.openxmlformats-officedocument.presentationml.notesSlide+xml"/>
  <Override PartName="/ppt/theme/theme2.xml" ContentType="application/vnd.openxmlformats-officedocument.theme+xml"/>
  <Override PartName="/ppt/slideLayouts/slideLayout11.xml" ContentType="application/vnd.openxmlformats-officedocument.presentationml.slideLayout+xml"/>
  <Override PartName="/ppt/slides/slide23.xml" ContentType="application/vnd.openxmlformats-officedocument.presentationml.slide+xml"/>
  <Override PartName="/ppt/notesSlides/notesSlide25.xml" ContentType="application/vnd.openxmlformats-officedocument.presentationml.notesSlide+xml"/>
  <Override PartName="/ppt/slides/slide7.xml" ContentType="application/vnd.openxmlformats-officedocument.presentationml.slide+xml"/>
  <Override PartName="/ppt/slideLayouts/slideLayout7.xml" ContentType="application/vnd.openxmlformats-officedocument.presentationml.slideLayout+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theme/theme1.xml" ContentType="application/vnd.openxmlformats-officedocument.theme+xml"/>
  <Override PartName="/ppt/slides/slide22.xml" ContentType="application/vnd.openxmlformats-officedocument.presentationml.slide+xml"/>
  <Override PartName="/ppt/presentation.xml" ContentType="application/vnd.openxmlformats-officedocument.presentationml.presentation.main+xml"/>
  <Override PartName="/ppt/notesSlides/notesSlide24.xml" ContentType="application/vnd.openxmlformats-officedocument.presentationml.notesSlide+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Default Extension="bin" ContentType="application/vnd.openxmlformats-officedocument.presentationml.printerSettings"/>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62" r:id="rId2"/>
    <p:sldMasterId id="2147483674" r:id="rId3"/>
  </p:sldMasterIdLst>
  <p:notesMasterIdLst>
    <p:notesMasterId r:id="rId31"/>
  </p:notesMasterIdLst>
  <p:handoutMasterIdLst>
    <p:handoutMasterId r:id="rId32"/>
  </p:handoutMasterIdLst>
  <p:sldIdLst>
    <p:sldId id="257" r:id="rId4"/>
    <p:sldId id="280" r:id="rId5"/>
    <p:sldId id="264" r:id="rId6"/>
    <p:sldId id="289" r:id="rId7"/>
    <p:sldId id="269" r:id="rId8"/>
    <p:sldId id="270" r:id="rId9"/>
    <p:sldId id="272" r:id="rId10"/>
    <p:sldId id="273" r:id="rId11"/>
    <p:sldId id="274" r:id="rId12"/>
    <p:sldId id="271" r:id="rId13"/>
    <p:sldId id="276" r:id="rId14"/>
    <p:sldId id="275" r:id="rId15"/>
    <p:sldId id="277" r:id="rId16"/>
    <p:sldId id="291" r:id="rId17"/>
    <p:sldId id="292" r:id="rId18"/>
    <p:sldId id="293" r:id="rId19"/>
    <p:sldId id="294" r:id="rId20"/>
    <p:sldId id="282" r:id="rId21"/>
    <p:sldId id="290" r:id="rId22"/>
    <p:sldId id="283" r:id="rId23"/>
    <p:sldId id="284" r:id="rId24"/>
    <p:sldId id="285" r:id="rId25"/>
    <p:sldId id="286" r:id="rId26"/>
    <p:sldId id="287" r:id="rId27"/>
    <p:sldId id="288" r:id="rId28"/>
    <p:sldId id="279" r:id="rId29"/>
    <p:sldId id="295" r:id="rId30"/>
  </p:sldIdLst>
  <p:sldSz cx="9144000" cy="6858000" type="screen4x3"/>
  <p:notesSz cx="7077075" cy="89550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p:cViewPr varScale="1">
        <p:scale>
          <a:sx n="83" d="100"/>
          <a:sy n="83" d="100"/>
        </p:scale>
        <p:origin x="-104" y="-2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customXml" Target="../customXml/item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
  <c:chart>
    <c:title>
      <c:tx>
        <c:rich>
          <a:bodyPr/>
          <a:lstStyle/>
          <a:p>
            <a:pPr>
              <a:defRPr/>
            </a:pPr>
            <a:r>
              <a:rPr lang="en-US" sz="1200" dirty="0" smtClean="0"/>
              <a:t>Students who </a:t>
            </a:r>
            <a:r>
              <a:rPr lang="en-US" sz="1200" dirty="0"/>
              <a:t>do</a:t>
            </a:r>
            <a:r>
              <a:rPr lang="en-US" sz="1200" baseline="0" dirty="0"/>
              <a:t> </a:t>
            </a:r>
            <a:r>
              <a:rPr lang="en-US" sz="1200" i="1" baseline="0" dirty="0"/>
              <a:t>not</a:t>
            </a:r>
            <a:r>
              <a:rPr lang="en-US" sz="1200" baseline="0" dirty="0"/>
              <a:t> expect to see human remains, such as bones or mummies in a museum</a:t>
            </a:r>
            <a:endParaRPr lang="en-US" sz="1200" dirty="0"/>
          </a:p>
        </c:rich>
      </c:tx>
      <c:layout>
        <c:manualLayout>
          <c:xMode val="edge"/>
          <c:yMode val="edge"/>
          <c:x val="0.128417753750931"/>
          <c:y val="0.0261437908496733"/>
        </c:manualLayout>
      </c:layout>
    </c:title>
    <c:plotArea>
      <c:layout/>
      <c:pieChart>
        <c:varyColors val="1"/>
        <c:ser>
          <c:idx val="0"/>
          <c:order val="0"/>
          <c:tx>
            <c:strRef>
              <c:f>Sheet1!$B$1</c:f>
              <c:strCache>
                <c:ptCount val="1"/>
                <c:pt idx="0">
                  <c:v>Sales</c:v>
                </c:pt>
              </c:strCache>
            </c:strRef>
          </c:tx>
          <c:dPt>
            <c:idx val="1"/>
            <c:explosion val="13"/>
          </c:dPt>
          <c:cat>
            <c:strRef>
              <c:f>Sheet1!$A$2:$A$5</c:f>
              <c:strCache>
                <c:ptCount val="2"/>
                <c:pt idx="0">
                  <c:v>DID NOT EXPECT</c:v>
                </c:pt>
                <c:pt idx="1">
                  <c:v>DID EXPECT</c:v>
                </c:pt>
              </c:strCache>
            </c:strRef>
          </c:cat>
          <c:val>
            <c:numRef>
              <c:f>Sheet1!$B$2:$B$5</c:f>
              <c:numCache>
                <c:formatCode>0%</c:formatCode>
                <c:ptCount val="4"/>
                <c:pt idx="0">
                  <c:v>0.66</c:v>
                </c:pt>
                <c:pt idx="1">
                  <c:v>0.34</c:v>
                </c:pt>
              </c:numCache>
            </c:numRef>
          </c:val>
        </c:ser>
        <c:firstSliceAng val="0"/>
      </c:pieChart>
      <c:spPr>
        <a:noFill/>
        <a:ln w="25400">
          <a:noFill/>
        </a:ln>
      </c:spPr>
    </c:plotArea>
    <c:legend>
      <c:legendPos val="r"/>
      <c:legendEntry>
        <c:idx val="2"/>
        <c:delete val="1"/>
      </c:legendEntry>
      <c:legendEntry>
        <c:idx val="3"/>
        <c:delete val="1"/>
      </c:legendEntry>
      <c:layout/>
    </c:legend>
    <c:plotVisOnly val="1"/>
  </c:chart>
  <c:spPr>
    <a:ln>
      <a:noFill/>
    </a:ln>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2"/>
  <c:chart>
    <c:title>
      <c:tx>
        <c:rich>
          <a:bodyPr/>
          <a:lstStyle/>
          <a:p>
            <a:pPr>
              <a:defRPr/>
            </a:pPr>
            <a:r>
              <a:rPr lang="en-US" sz="1200" dirty="0" smtClean="0"/>
              <a:t>Professionals </a:t>
            </a:r>
            <a:r>
              <a:rPr lang="en-US" sz="1200" dirty="0"/>
              <a:t>who do</a:t>
            </a:r>
            <a:r>
              <a:rPr lang="en-US" sz="1200" baseline="0" dirty="0"/>
              <a:t> </a:t>
            </a:r>
            <a:r>
              <a:rPr lang="en-US" sz="1200" i="1" baseline="0" dirty="0"/>
              <a:t>not</a:t>
            </a:r>
            <a:r>
              <a:rPr lang="en-US" sz="1200" baseline="0" dirty="0"/>
              <a:t> expect to see human remains, such as bones or mummies in a museum</a:t>
            </a:r>
            <a:endParaRPr lang="en-US" sz="1200" dirty="0"/>
          </a:p>
        </c:rich>
      </c:tx>
      <c:layout>
        <c:manualLayout>
          <c:xMode val="edge"/>
          <c:yMode val="edge"/>
          <c:x val="0.128417753750931"/>
          <c:y val="0.0261437908496733"/>
        </c:manualLayout>
      </c:layout>
    </c:title>
    <c:plotArea>
      <c:layout/>
      <c:pieChart>
        <c:varyColors val="1"/>
        <c:ser>
          <c:idx val="0"/>
          <c:order val="0"/>
          <c:tx>
            <c:strRef>
              <c:f>Sheet1!$B$1</c:f>
              <c:strCache>
                <c:ptCount val="1"/>
                <c:pt idx="0">
                  <c:v>Sales</c:v>
                </c:pt>
              </c:strCache>
            </c:strRef>
          </c:tx>
          <c:explosion val="9"/>
          <c:cat>
            <c:strRef>
              <c:f>Sheet1!$A$2:$A$5</c:f>
              <c:strCache>
                <c:ptCount val="2"/>
                <c:pt idx="0">
                  <c:v>DID NOT EXPECT</c:v>
                </c:pt>
                <c:pt idx="1">
                  <c:v>DID EXPECT</c:v>
                </c:pt>
              </c:strCache>
            </c:strRef>
          </c:cat>
          <c:val>
            <c:numRef>
              <c:f>Sheet1!$B$2:$B$5</c:f>
              <c:numCache>
                <c:formatCode>0%</c:formatCode>
                <c:ptCount val="4"/>
                <c:pt idx="0">
                  <c:v>0.9</c:v>
                </c:pt>
                <c:pt idx="1">
                  <c:v>0.1</c:v>
                </c:pt>
              </c:numCache>
            </c:numRef>
          </c:val>
        </c:ser>
        <c:firstSliceAng val="0"/>
      </c:pieChart>
      <c:spPr>
        <a:noFill/>
        <a:ln w="25400">
          <a:noFill/>
        </a:ln>
      </c:spPr>
    </c:plotArea>
    <c:legend>
      <c:legendPos val="r"/>
      <c:legendEntry>
        <c:idx val="2"/>
        <c:delete val="1"/>
      </c:legendEntry>
      <c:legendEntry>
        <c:idx val="3"/>
        <c:delete val="1"/>
      </c:legendEntry>
      <c:layout/>
    </c:legend>
    <c:plotVisOnly val="1"/>
  </c:chart>
  <c:spPr>
    <a:ln>
      <a:noFill/>
    </a:ln>
  </c:sp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476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08438" y="0"/>
            <a:ext cx="3067050" cy="447675"/>
          </a:xfrm>
          <a:prstGeom prst="rect">
            <a:avLst/>
          </a:prstGeom>
        </p:spPr>
        <p:txBody>
          <a:bodyPr vert="horz" lIns="91440" tIns="45720" rIns="91440" bIns="45720" rtlCol="0"/>
          <a:lstStyle>
            <a:lvl1pPr algn="r">
              <a:defRPr sz="1200"/>
            </a:lvl1pPr>
          </a:lstStyle>
          <a:p>
            <a:fld id="{4BFF39D3-17B6-4C2F-B302-514C83E83C69}" type="datetimeFigureOut">
              <a:rPr lang="en-US" smtClean="0"/>
              <a:pPr/>
              <a:t>5/2/12</a:t>
            </a:fld>
            <a:endParaRPr lang="en-US"/>
          </a:p>
        </p:txBody>
      </p:sp>
      <p:sp>
        <p:nvSpPr>
          <p:cNvPr id="4" name="Footer Placeholder 3"/>
          <p:cNvSpPr>
            <a:spLocks noGrp="1"/>
          </p:cNvSpPr>
          <p:nvPr>
            <p:ph type="ftr" sz="quarter" idx="2"/>
          </p:nvPr>
        </p:nvSpPr>
        <p:spPr>
          <a:xfrm>
            <a:off x="0" y="8505825"/>
            <a:ext cx="3067050" cy="4476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08438" y="8505825"/>
            <a:ext cx="3067050" cy="447675"/>
          </a:xfrm>
          <a:prstGeom prst="rect">
            <a:avLst/>
          </a:prstGeom>
        </p:spPr>
        <p:txBody>
          <a:bodyPr vert="horz" lIns="91440" tIns="45720" rIns="91440" bIns="45720" rtlCol="0" anchor="b"/>
          <a:lstStyle>
            <a:lvl1pPr algn="r">
              <a:defRPr sz="1200"/>
            </a:lvl1pPr>
          </a:lstStyle>
          <a:p>
            <a:fld id="{341437E5-CCC5-4F38-BCF4-D83BB7AE531C}"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4775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705" y="0"/>
            <a:ext cx="3066733" cy="447754"/>
          </a:xfrm>
          <a:prstGeom prst="rect">
            <a:avLst/>
          </a:prstGeom>
        </p:spPr>
        <p:txBody>
          <a:bodyPr vert="horz" lIns="91440" tIns="45720" rIns="91440" bIns="45720" rtlCol="0"/>
          <a:lstStyle>
            <a:lvl1pPr algn="r">
              <a:defRPr sz="1200"/>
            </a:lvl1pPr>
          </a:lstStyle>
          <a:p>
            <a:fld id="{00321847-96BE-47C9-9794-1E3E0984C9CD}" type="datetimeFigureOut">
              <a:rPr lang="en-US" smtClean="0"/>
              <a:pPr/>
              <a:t>5/2/12</a:t>
            </a:fld>
            <a:endParaRPr lang="en-US"/>
          </a:p>
        </p:txBody>
      </p:sp>
      <p:sp>
        <p:nvSpPr>
          <p:cNvPr id="4" name="Slide Image Placeholder 3"/>
          <p:cNvSpPr>
            <a:spLocks noGrp="1" noRot="1" noChangeAspect="1"/>
          </p:cNvSpPr>
          <p:nvPr>
            <p:ph type="sldImg" idx="2"/>
          </p:nvPr>
        </p:nvSpPr>
        <p:spPr>
          <a:xfrm>
            <a:off x="1300163" y="671513"/>
            <a:ext cx="4476750" cy="33575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7708" y="4253667"/>
            <a:ext cx="5661660" cy="402979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505780"/>
            <a:ext cx="3066733" cy="44775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505780"/>
            <a:ext cx="3066733" cy="447754"/>
          </a:xfrm>
          <a:prstGeom prst="rect">
            <a:avLst/>
          </a:prstGeom>
        </p:spPr>
        <p:txBody>
          <a:bodyPr vert="horz" lIns="91440" tIns="45720" rIns="91440" bIns="45720" rtlCol="0" anchor="b"/>
          <a:lstStyle>
            <a:lvl1pPr algn="r">
              <a:defRPr sz="1200"/>
            </a:lvl1pPr>
          </a:lstStyle>
          <a:p>
            <a:fld id="{98B1426A-97EF-4BAC-AE32-F972CE23E9A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 Id="rId3" Type="http://schemas.openxmlformats.org/officeDocument/2006/relationships/hyperlink" Target="http://www.cais-soas.com/news/" TargetMode="Externa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 Id="rId3" Type="http://schemas.openxmlformats.org/officeDocument/2006/relationships/hyperlink" Target="http://www.timesfreepress.com/staff/pam-sohn/" TargetMode="Externa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Daniel-We are going to take a tour of</a:t>
            </a:r>
            <a:r>
              <a:rPr lang="en-US" baseline="0" dirty="0" smtClean="0"/>
              <a:t> our study. This tour is intended at student. We will be looking at the MPA Tribal and General cohort and museum </a:t>
            </a:r>
            <a:r>
              <a:rPr lang="en-US" baseline="0" dirty="0" err="1" smtClean="0"/>
              <a:t>professiona’ls</a:t>
            </a:r>
            <a:r>
              <a:rPr lang="en-US" baseline="0" dirty="0" smtClean="0"/>
              <a:t>  sentiments concerning human remains. Along this tour we will we will be comparing the two populations. Just a little vocabulary for the tour. We will be referring to the MPA student </a:t>
            </a:r>
            <a:r>
              <a:rPr lang="en-US" baseline="0" dirty="0" err="1" smtClean="0"/>
              <a:t>respondants</a:t>
            </a:r>
            <a:r>
              <a:rPr lang="en-US" baseline="0" dirty="0" smtClean="0"/>
              <a:t> </a:t>
            </a:r>
            <a:r>
              <a:rPr lang="en-US" baseline="0" dirty="0" err="1" smtClean="0"/>
              <a:t>ents</a:t>
            </a:r>
            <a:r>
              <a:rPr lang="en-US" baseline="0" dirty="0" smtClean="0"/>
              <a:t> as Students and the Washington State  Museum Professional respondents and Professional. Lets begin. </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5/2/12 13:36</a:t>
            </a:fld>
            <a:endParaRPr lang="en-US" dirty="0"/>
          </a:p>
        </p:txBody>
      </p:sp>
      <p:sp>
        <p:nvSpPr>
          <p:cNvPr id="6" name="Footer Placeholder 5"/>
          <p:cNvSpPr>
            <a:spLocks noGrp="1"/>
          </p:cNvSpPr>
          <p:nvPr>
            <p:ph type="ftr" sz="quarter" idx="12"/>
          </p:nvPr>
        </p:nvSpPr>
        <p:spPr>
          <a:xfrm>
            <a:off x="0" y="8505780"/>
            <a:ext cx="6369368" cy="447754"/>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369367" y="8505780"/>
            <a:ext cx="706070" cy="447754"/>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Lillie- Here we see a difference</a:t>
            </a:r>
            <a:r>
              <a:rPr lang="en-US" baseline="0" dirty="0" smtClean="0"/>
              <a:t> in  thinking about a persons religion and the treatment of human remains. 4 minutes</a:t>
            </a:r>
            <a:endParaRPr lang="en-US" dirty="0"/>
          </a:p>
        </p:txBody>
      </p:sp>
      <p:sp>
        <p:nvSpPr>
          <p:cNvPr id="4" name="Slide Number Placeholder 3"/>
          <p:cNvSpPr>
            <a:spLocks noGrp="1"/>
          </p:cNvSpPr>
          <p:nvPr>
            <p:ph type="sldNum" sz="quarter" idx="10"/>
          </p:nvPr>
        </p:nvSpPr>
        <p:spPr/>
        <p:txBody>
          <a:bodyPr/>
          <a:lstStyle/>
          <a:p>
            <a:fld id="{98B1426A-97EF-4BAC-AE32-F972CE23E9A8}"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Jenny-The</a:t>
            </a:r>
            <a:r>
              <a:rPr lang="en-US" baseline="0" dirty="0" smtClean="0"/>
              <a:t> return of human remains and associated funerary objects to its community of origin</a:t>
            </a:r>
            <a:endParaRPr lang="en-US" dirty="0"/>
          </a:p>
        </p:txBody>
      </p:sp>
      <p:sp>
        <p:nvSpPr>
          <p:cNvPr id="4" name="Slide Number Placeholder 3"/>
          <p:cNvSpPr>
            <a:spLocks noGrp="1"/>
          </p:cNvSpPr>
          <p:nvPr>
            <p:ph type="sldNum" sz="quarter" idx="10"/>
          </p:nvPr>
        </p:nvSpPr>
        <p:spPr/>
        <p:txBody>
          <a:bodyPr/>
          <a:lstStyle/>
          <a:p>
            <a:fld id="{98B1426A-97EF-4BAC-AE32-F972CE23E9A8}"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Jenny</a:t>
            </a:r>
            <a:endParaRPr lang="en-US" dirty="0"/>
          </a:p>
        </p:txBody>
      </p:sp>
      <p:sp>
        <p:nvSpPr>
          <p:cNvPr id="4" name="Slide Number Placeholder 3"/>
          <p:cNvSpPr>
            <a:spLocks noGrp="1"/>
          </p:cNvSpPr>
          <p:nvPr>
            <p:ph type="sldNum" sz="quarter" idx="10"/>
          </p:nvPr>
        </p:nvSpPr>
        <p:spPr/>
        <p:txBody>
          <a:bodyPr/>
          <a:lstStyle/>
          <a:p>
            <a:fld id="{98B1426A-97EF-4BAC-AE32-F972CE23E9A8}"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Jenny</a:t>
            </a:r>
            <a:endParaRPr lang="en-US" dirty="0"/>
          </a:p>
        </p:txBody>
      </p:sp>
      <p:sp>
        <p:nvSpPr>
          <p:cNvPr id="4" name="Slide Number Placeholder 3"/>
          <p:cNvSpPr>
            <a:spLocks noGrp="1"/>
          </p:cNvSpPr>
          <p:nvPr>
            <p:ph type="sldNum" sz="quarter" idx="10"/>
          </p:nvPr>
        </p:nvSpPr>
        <p:spPr/>
        <p:txBody>
          <a:bodyPr/>
          <a:lstStyle/>
          <a:p>
            <a:fld id="{98B1426A-97EF-4BAC-AE32-F972CE23E9A8}"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dirty="0"/>
          </a:p>
        </p:txBody>
      </p:sp>
      <p:sp>
        <p:nvSpPr>
          <p:cNvPr id="4" name="Slide Number Placeholder 3"/>
          <p:cNvSpPr>
            <a:spLocks noGrp="1"/>
          </p:cNvSpPr>
          <p:nvPr>
            <p:ph type="sldNum" sz="quarter" idx="10"/>
          </p:nvPr>
        </p:nvSpPr>
        <p:spPr/>
        <p:txBody>
          <a:bodyPr/>
          <a:lstStyle/>
          <a:p>
            <a:fld id="{62763066-55FB-4DE6-A2D3-BDB3D487970F}"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dirty="0"/>
          </a:p>
        </p:txBody>
      </p:sp>
      <p:sp>
        <p:nvSpPr>
          <p:cNvPr id="4" name="Slide Number Placeholder 3"/>
          <p:cNvSpPr>
            <a:spLocks noGrp="1"/>
          </p:cNvSpPr>
          <p:nvPr>
            <p:ph type="sldNum" sz="quarter" idx="10"/>
          </p:nvPr>
        </p:nvSpPr>
        <p:spPr/>
        <p:txBody>
          <a:bodyPr/>
          <a:lstStyle/>
          <a:p>
            <a:fld id="{62763066-55FB-4DE6-A2D3-BDB3D487970F}"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dirty="0"/>
          </a:p>
        </p:txBody>
      </p:sp>
      <p:sp>
        <p:nvSpPr>
          <p:cNvPr id="4" name="Slide Number Placeholder 3"/>
          <p:cNvSpPr>
            <a:spLocks noGrp="1"/>
          </p:cNvSpPr>
          <p:nvPr>
            <p:ph type="sldNum" sz="quarter" idx="10"/>
          </p:nvPr>
        </p:nvSpPr>
        <p:spPr/>
        <p:txBody>
          <a:bodyPr/>
          <a:lstStyle/>
          <a:p>
            <a:fld id="{62763066-55FB-4DE6-A2D3-BDB3D487970F}"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dirty="0"/>
          </a:p>
        </p:txBody>
      </p:sp>
      <p:sp>
        <p:nvSpPr>
          <p:cNvPr id="4" name="Slide Number Placeholder 3"/>
          <p:cNvSpPr>
            <a:spLocks noGrp="1"/>
          </p:cNvSpPr>
          <p:nvPr>
            <p:ph type="sldNum" sz="quarter" idx="10"/>
          </p:nvPr>
        </p:nvSpPr>
        <p:spPr/>
        <p:txBody>
          <a:bodyPr/>
          <a:lstStyle/>
          <a:p>
            <a:fld id="{62763066-55FB-4DE6-A2D3-BDB3D487970F}"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dirty="0"/>
          </a:p>
        </p:txBody>
      </p:sp>
      <p:sp>
        <p:nvSpPr>
          <p:cNvPr id="4" name="Slide Number Placeholder 3"/>
          <p:cNvSpPr>
            <a:spLocks noGrp="1"/>
          </p:cNvSpPr>
          <p:nvPr>
            <p:ph type="sldNum" sz="quarter" idx="10"/>
          </p:nvPr>
        </p:nvSpPr>
        <p:spPr/>
        <p:txBody>
          <a:bodyPr/>
          <a:lstStyle/>
          <a:p>
            <a:fld id="{62763066-55FB-4DE6-A2D3-BDB3D487970F}"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baseline="0" dirty="0" smtClean="0">
                <a:solidFill>
                  <a:schemeClr val="tx1"/>
                </a:solidFill>
                <a:latin typeface="+mn-lt"/>
                <a:ea typeface="+mn-ea"/>
                <a:cs typeface="+mn-cs"/>
              </a:rPr>
              <a:t>Sea Level Rise Strategic Plan – Anne Arundel County, Maryland http://losttownsproject.org/projects/Sea%20Level%20Rise/SLR%20Cultural%20Resources%20Report.pdf</a:t>
            </a:r>
            <a:endParaRPr lang="en-US" b="0" dirty="0"/>
          </a:p>
        </p:txBody>
      </p:sp>
      <p:sp>
        <p:nvSpPr>
          <p:cNvPr id="4" name="Slide Number Placeholder 3"/>
          <p:cNvSpPr>
            <a:spLocks noGrp="1"/>
          </p:cNvSpPr>
          <p:nvPr>
            <p:ph type="sldNum" sz="quarter" idx="10"/>
          </p:nvPr>
        </p:nvSpPr>
        <p:spPr/>
        <p:txBody>
          <a:bodyPr/>
          <a:lstStyle/>
          <a:p>
            <a:fld id="{62763066-55FB-4DE6-A2D3-BDB3D487970F}"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5/2/12 13:41</a:t>
            </a:fld>
            <a:endParaRPr lang="en-US" dirty="0"/>
          </a:p>
        </p:txBody>
      </p:sp>
      <p:sp>
        <p:nvSpPr>
          <p:cNvPr id="6" name="Footer Placeholder 5"/>
          <p:cNvSpPr>
            <a:spLocks noGrp="1"/>
          </p:cNvSpPr>
          <p:nvPr>
            <p:ph type="ftr" sz="quarter" idx="12"/>
          </p:nvPr>
        </p:nvSpPr>
        <p:spPr>
          <a:xfrm>
            <a:off x="0" y="8505780"/>
            <a:ext cx="6369368" cy="447754"/>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369367" y="8505780"/>
            <a:ext cx="706070" cy="447754"/>
          </a:xfrm>
        </p:spPr>
        <p:txBody>
          <a:bodyPr/>
          <a:lstStyle/>
          <a:p>
            <a:fld id="{EC87E0CF-87F6-4B58-B8B8-DCAB2DAAF3CA}"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rPr>
              <a:t>Sea Level Rise Strategic Plan – Anne Arundel County, Maryland http://losttownsproject.org/projects/Sea%20Level%20Rise/SLR%20Cultural%20Resources%20Report.pdf</a:t>
            </a:r>
            <a:endParaRPr lang="en-US" b="0" dirty="0" smtClean="0"/>
          </a:p>
          <a:p>
            <a:endParaRPr lang="en-US" dirty="0"/>
          </a:p>
        </p:txBody>
      </p:sp>
      <p:sp>
        <p:nvSpPr>
          <p:cNvPr id="4" name="Slide Number Placeholder 3"/>
          <p:cNvSpPr>
            <a:spLocks noGrp="1"/>
          </p:cNvSpPr>
          <p:nvPr>
            <p:ph type="sldNum" sz="quarter" idx="10"/>
          </p:nvPr>
        </p:nvSpPr>
        <p:spPr/>
        <p:txBody>
          <a:bodyPr/>
          <a:lstStyle/>
          <a:p>
            <a:fld id="{62763066-55FB-4DE6-A2D3-BDB3D487970F}"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rPr>
              <a:t>Sea Level Rise Strategic Plan – Anne Arundel County, Maryland http://losttownsproject.org/projects/Sea%20Level%20Rise/SLR%20Cultural%20Resources%20Report.pdf</a:t>
            </a:r>
            <a:endParaRPr lang="en-US" b="0" dirty="0" smtClean="0"/>
          </a:p>
          <a:p>
            <a:endParaRPr lang="en-US" dirty="0"/>
          </a:p>
        </p:txBody>
      </p:sp>
      <p:sp>
        <p:nvSpPr>
          <p:cNvPr id="4" name="Slide Number Placeholder 3"/>
          <p:cNvSpPr>
            <a:spLocks noGrp="1"/>
          </p:cNvSpPr>
          <p:nvPr>
            <p:ph type="sldNum" sz="quarter" idx="10"/>
          </p:nvPr>
        </p:nvSpPr>
        <p:spPr/>
        <p:txBody>
          <a:bodyPr/>
          <a:lstStyle/>
          <a:p>
            <a:fld id="{62763066-55FB-4DE6-A2D3-BDB3D487970F}"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Ancient Iranian Treasures in Central Asia are threatened by climate change. </a:t>
            </a:r>
            <a:r>
              <a:rPr lang="en-US" b="1" dirty="0" smtClean="0">
                <a:hlinkClick r:id="rId3"/>
              </a:rPr>
              <a:t>The News Section</a:t>
            </a:r>
            <a:endParaRPr lang="en-US" b="1" dirty="0" smtClean="0"/>
          </a:p>
          <a:p>
            <a:r>
              <a:rPr lang="en-US" dirty="0" smtClean="0"/>
              <a:t>of the Circle of Ancient Iranian Studies (CAIS). http://www.cais-soas.com/news/index.php?option=com_content&amp;view=article&amp;id=341:ancient-iranian-treasures-in-central-asia-are-threatened-by-climate-change&amp;catid=58</a:t>
            </a:r>
          </a:p>
          <a:p>
            <a:r>
              <a:rPr lang="en-US" b="1" dirty="0" smtClean="0"/>
              <a:t> </a:t>
            </a:r>
          </a:p>
          <a:p>
            <a:endParaRPr lang="en-US" dirty="0"/>
          </a:p>
        </p:txBody>
      </p:sp>
      <p:sp>
        <p:nvSpPr>
          <p:cNvPr id="4" name="Slide Number Placeholder 3"/>
          <p:cNvSpPr>
            <a:spLocks noGrp="1"/>
          </p:cNvSpPr>
          <p:nvPr>
            <p:ph type="sldNum" sz="quarter" idx="10"/>
          </p:nvPr>
        </p:nvSpPr>
        <p:spPr/>
        <p:txBody>
          <a:bodyPr/>
          <a:lstStyle/>
          <a:p>
            <a:fld id="{62763066-55FB-4DE6-A2D3-BDB3D487970F}"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ction="ppaction://hlinkfile"/>
              </a:rPr>
              <a:t>Pam </a:t>
            </a:r>
            <a:r>
              <a:rPr lang="en-US" dirty="0" err="1" smtClean="0">
                <a:hlinkClick r:id="rId3" action="ppaction://hlinkfile"/>
              </a:rPr>
              <a:t>Sohn</a:t>
            </a:r>
            <a:r>
              <a:rPr lang="en-US" dirty="0" smtClean="0"/>
              <a:t> (2011).</a:t>
            </a:r>
            <a:r>
              <a:rPr lang="en-US" b="1" dirty="0" smtClean="0"/>
              <a:t>American Indians say remains desecrated at Moccasin Bend. Freetimespress.com</a:t>
            </a:r>
            <a:r>
              <a:rPr lang="en-US" b="1" baseline="0" dirty="0" smtClean="0"/>
              <a:t> http://www.timesfreepress.com/news/2011/jul/13/american-indians-say-remains-desecrated-moccasin-b/ </a:t>
            </a:r>
            <a:endParaRPr lang="en-US" b="1" dirty="0" smtClean="0"/>
          </a:p>
          <a:p>
            <a:endParaRPr lang="en-US" dirty="0"/>
          </a:p>
        </p:txBody>
      </p:sp>
      <p:sp>
        <p:nvSpPr>
          <p:cNvPr id="4" name="Slide Number Placeholder 3"/>
          <p:cNvSpPr>
            <a:spLocks noGrp="1"/>
          </p:cNvSpPr>
          <p:nvPr>
            <p:ph type="sldNum" sz="quarter" idx="10"/>
          </p:nvPr>
        </p:nvSpPr>
        <p:spPr/>
        <p:txBody>
          <a:bodyPr/>
          <a:lstStyle/>
          <a:p>
            <a:fld id="{62763066-55FB-4DE6-A2D3-BDB3D487970F}"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Credit: Kent </a:t>
            </a:r>
            <a:r>
              <a:rPr lang="en-US" dirty="0" err="1" smtClean="0"/>
              <a:t>Mountford</a:t>
            </a:r>
            <a:r>
              <a:rPr lang="en-US" dirty="0" smtClean="0"/>
              <a:t> Shoreline erosion threatens a graveyard on lower Hooper Island, MD. In the background is shoreline stone riprap placed to retard the Bay’s advance. http://www.bayjournal.com/image.cfm?row=1&amp;article=3180</a:t>
            </a:r>
            <a:endParaRPr lang="en-US" dirty="0"/>
          </a:p>
        </p:txBody>
      </p:sp>
      <p:sp>
        <p:nvSpPr>
          <p:cNvPr id="4" name="Slide Number Placeholder 3"/>
          <p:cNvSpPr>
            <a:spLocks noGrp="1"/>
          </p:cNvSpPr>
          <p:nvPr>
            <p:ph type="sldNum" sz="quarter" idx="10"/>
          </p:nvPr>
        </p:nvSpPr>
        <p:spPr/>
        <p:txBody>
          <a:bodyPr/>
          <a:lstStyle/>
          <a:p>
            <a:fld id="{62763066-55FB-4DE6-A2D3-BDB3D487970F}"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Jenny</a:t>
            </a:r>
            <a:endParaRPr lang="en-US" dirty="0"/>
          </a:p>
        </p:txBody>
      </p:sp>
      <p:sp>
        <p:nvSpPr>
          <p:cNvPr id="4" name="Slide Number Placeholder 3"/>
          <p:cNvSpPr>
            <a:spLocks noGrp="1"/>
          </p:cNvSpPr>
          <p:nvPr>
            <p:ph type="sldNum" sz="quarter" idx="10"/>
          </p:nvPr>
        </p:nvSpPr>
        <p:spPr/>
        <p:txBody>
          <a:bodyPr/>
          <a:lstStyle/>
          <a:p>
            <a:fld id="{98B1426A-97EF-4BAC-AE32-F972CE23E9A8}" type="slidenum">
              <a:rPr lang="en-US" smtClean="0"/>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Jenny</a:t>
            </a:r>
            <a:endParaRPr lang="en-US" dirty="0"/>
          </a:p>
        </p:txBody>
      </p:sp>
      <p:sp>
        <p:nvSpPr>
          <p:cNvPr id="4" name="Slide Number Placeholder 3"/>
          <p:cNvSpPr>
            <a:spLocks noGrp="1"/>
          </p:cNvSpPr>
          <p:nvPr>
            <p:ph type="sldNum" sz="quarter" idx="10"/>
          </p:nvPr>
        </p:nvSpPr>
        <p:spPr/>
        <p:txBody>
          <a:bodyPr/>
          <a:lstStyle/>
          <a:p>
            <a:fld id="{98B1426A-97EF-4BAC-AE32-F972CE23E9A8}" type="slidenum">
              <a:rPr lang="en-US" smtClean="0"/>
              <a:pPr/>
              <a:t>27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Jenny-</a:t>
            </a:r>
            <a:r>
              <a:rPr lang="en-US" dirty="0" smtClean="0"/>
              <a:t>Our</a:t>
            </a:r>
            <a:r>
              <a:rPr lang="en-US" baseline="0" dirty="0" smtClean="0"/>
              <a:t> tour starts at the museum. </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5/2/12 13:28</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Jenny- </a:t>
            </a:r>
            <a:r>
              <a:rPr lang="en-US" dirty="0" smtClean="0"/>
              <a:t>When going</a:t>
            </a:r>
            <a:r>
              <a:rPr lang="en-US" baseline="0" dirty="0" smtClean="0"/>
              <a:t> to a museum 66% MPA students DO NOT.  We also measured professional expectations. </a:t>
            </a:r>
            <a:endParaRPr lang="en-US" dirty="0"/>
          </a:p>
        </p:txBody>
      </p:sp>
      <p:sp>
        <p:nvSpPr>
          <p:cNvPr id="4" name="Slide Number Placeholder 3"/>
          <p:cNvSpPr>
            <a:spLocks noGrp="1"/>
          </p:cNvSpPr>
          <p:nvPr>
            <p:ph type="sldNum" sz="quarter" idx="10"/>
          </p:nvPr>
        </p:nvSpPr>
        <p:spPr/>
        <p:txBody>
          <a:bodyPr/>
          <a:lstStyle/>
          <a:p>
            <a:fld id="{98B1426A-97EF-4BAC-AE32-F972CE23E9A8}"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Jenny- </a:t>
            </a:r>
            <a:r>
              <a:rPr lang="en-US" dirty="0" smtClean="0"/>
              <a:t>When going</a:t>
            </a:r>
            <a:r>
              <a:rPr lang="en-US" baseline="0" dirty="0" smtClean="0"/>
              <a:t> to a museum 66% MPA students DO NOT.  We also measured professional expectations. </a:t>
            </a:r>
            <a:endParaRPr lang="en-US" dirty="0"/>
          </a:p>
        </p:txBody>
      </p:sp>
      <p:sp>
        <p:nvSpPr>
          <p:cNvPr id="4" name="Slide Number Placeholder 3"/>
          <p:cNvSpPr>
            <a:spLocks noGrp="1"/>
          </p:cNvSpPr>
          <p:nvPr>
            <p:ph type="sldNum" sz="quarter" idx="10"/>
          </p:nvPr>
        </p:nvSpPr>
        <p:spPr/>
        <p:txBody>
          <a:bodyPr/>
          <a:lstStyle/>
          <a:p>
            <a:fld id="{98B1426A-97EF-4BAC-AE32-F972CE23E9A8}"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Jenny-</a:t>
            </a:r>
            <a:r>
              <a:rPr lang="en-US" dirty="0" smtClean="0"/>
              <a:t>Less than a third of students and professional believed human remains should be displayed in </a:t>
            </a:r>
            <a:r>
              <a:rPr lang="en-US" dirty="0" smtClean="0"/>
              <a:t>museum </a:t>
            </a:r>
            <a:r>
              <a:rPr lang="en-US" dirty="0" smtClean="0"/>
              <a:t>(student 32; professionals 26%)</a:t>
            </a:r>
            <a:endParaRPr lang="en-US" dirty="0"/>
          </a:p>
        </p:txBody>
      </p:sp>
      <p:sp>
        <p:nvSpPr>
          <p:cNvPr id="4" name="Slide Number Placeholder 3"/>
          <p:cNvSpPr>
            <a:spLocks noGrp="1"/>
          </p:cNvSpPr>
          <p:nvPr>
            <p:ph type="sldNum" sz="quarter" idx="10"/>
          </p:nvPr>
        </p:nvSpPr>
        <p:spPr/>
        <p:txBody>
          <a:bodyPr/>
          <a:lstStyle/>
          <a:p>
            <a:fld id="{98B1426A-97EF-4BAC-AE32-F972CE23E9A8}"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Lillie</a:t>
            </a:r>
            <a:endParaRPr lang="en-US" dirty="0"/>
          </a:p>
        </p:txBody>
      </p:sp>
      <p:sp>
        <p:nvSpPr>
          <p:cNvPr id="4" name="Slide Number Placeholder 3"/>
          <p:cNvSpPr>
            <a:spLocks noGrp="1"/>
          </p:cNvSpPr>
          <p:nvPr>
            <p:ph type="sldNum" sz="quarter" idx="10"/>
          </p:nvPr>
        </p:nvSpPr>
        <p:spPr/>
        <p:txBody>
          <a:bodyPr/>
          <a:lstStyle/>
          <a:p>
            <a:fld id="{98B1426A-97EF-4BAC-AE32-F972CE23E9A8}"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lillie</a:t>
            </a:r>
            <a:endParaRPr lang="en-US" dirty="0"/>
          </a:p>
        </p:txBody>
      </p:sp>
      <p:sp>
        <p:nvSpPr>
          <p:cNvPr id="4" name="Slide Number Placeholder 3"/>
          <p:cNvSpPr>
            <a:spLocks noGrp="1"/>
          </p:cNvSpPr>
          <p:nvPr>
            <p:ph type="sldNum" sz="quarter" idx="10"/>
          </p:nvPr>
        </p:nvSpPr>
        <p:spPr/>
        <p:txBody>
          <a:bodyPr/>
          <a:lstStyle/>
          <a:p>
            <a:fld id="{98B1426A-97EF-4BAC-AE32-F972CE23E9A8}"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Lillie-While</a:t>
            </a:r>
            <a:r>
              <a:rPr lang="en-US" baseline="0" dirty="0" smtClean="0"/>
              <a:t> the majority of professional believed. </a:t>
            </a:r>
            <a:endParaRPr lang="en-US" dirty="0"/>
          </a:p>
        </p:txBody>
      </p:sp>
      <p:sp>
        <p:nvSpPr>
          <p:cNvPr id="4" name="Slide Number Placeholder 3"/>
          <p:cNvSpPr>
            <a:spLocks noGrp="1"/>
          </p:cNvSpPr>
          <p:nvPr>
            <p:ph type="sldNum" sz="quarter" idx="10"/>
          </p:nvPr>
        </p:nvSpPr>
        <p:spPr/>
        <p:txBody>
          <a:bodyPr/>
          <a:lstStyle/>
          <a:p>
            <a:fld id="{98B1426A-97EF-4BAC-AE32-F972CE23E9A8}"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5" Type="http://schemas.openxmlformats.org/officeDocument/2006/relationships/image" Target="../media/image2.png"/><Relationship Id="rId1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4.png"/><Relationship Id="rId1" Type="http://schemas.openxmlformats.org/officeDocument/2006/relationships/slideLayout" Target="../slideLayouts/slideLayout13.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1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2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2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chart" Target="../charts/chart1.xm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chart" Target="../charts/chart2.xm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730250" y="762000"/>
            <a:ext cx="7681913" cy="3581400"/>
          </a:xfrm>
        </p:spPr>
        <p:txBody>
          <a:bodyPr/>
          <a:lstStyle/>
          <a:p>
            <a:pPr algn="ctr"/>
            <a:r>
              <a:rPr lang="en-US" b="1" dirty="0" smtClean="0"/>
              <a:t>Community Consciousness:</a:t>
            </a:r>
            <a:r>
              <a:rPr lang="en-US" dirty="0" smtClean="0"/>
              <a:t/>
            </a:r>
            <a:br>
              <a:rPr lang="en-US" dirty="0" smtClean="0"/>
            </a:br>
            <a:r>
              <a:rPr lang="en-US" dirty="0" smtClean="0"/>
              <a:t> </a:t>
            </a:r>
            <a:r>
              <a:rPr lang="en-US" sz="3800" dirty="0" smtClean="0"/>
              <a:t>Personal and community sentiments </a:t>
            </a:r>
            <a:br>
              <a:rPr lang="en-US" sz="3800" dirty="0" smtClean="0"/>
            </a:br>
            <a:r>
              <a:rPr lang="en-US" sz="3800" dirty="0" smtClean="0"/>
              <a:t>concerning human </a:t>
            </a:r>
            <a:r>
              <a:rPr lang="en-US" sz="3800" dirty="0" smtClean="0"/>
              <a:t>remains</a:t>
            </a:r>
            <a:br>
              <a:rPr lang="en-US" sz="3800" dirty="0" smtClean="0"/>
            </a:br>
            <a:r>
              <a:rPr lang="en-US" sz="5500" dirty="0" smtClean="0"/>
              <a:t>AND </a:t>
            </a:r>
            <a:r>
              <a:rPr lang="en-US" sz="3800" dirty="0" smtClean="0"/>
              <a:t>Climate Change and Archaeology</a:t>
            </a:r>
            <a:br>
              <a:rPr lang="en-US" sz="3800" dirty="0" smtClean="0"/>
            </a:br>
            <a:r>
              <a:rPr lang="en-US" sz="3800" dirty="0" smtClean="0"/>
              <a:t>Contextualization of Climate Change, Archaeology, and the </a:t>
            </a:r>
            <a:r>
              <a:rPr lang="en-US" sz="3800" dirty="0" smtClean="0"/>
              <a:t>stewardship of human remains</a:t>
            </a:r>
            <a:endParaRPr lang="en-US" sz="3800" dirty="0"/>
          </a:p>
        </p:txBody>
      </p:sp>
      <p:sp>
        <p:nvSpPr>
          <p:cNvPr id="3" name="Subtitle 2"/>
          <p:cNvSpPr>
            <a:spLocks noGrp="1"/>
          </p:cNvSpPr>
          <p:nvPr>
            <p:ph type="subTitle" idx="1"/>
          </p:nvPr>
        </p:nvSpPr>
        <p:spPr>
          <a:xfrm>
            <a:off x="609601" y="5029200"/>
            <a:ext cx="3886199" cy="1524000"/>
          </a:xfrm>
        </p:spPr>
        <p:txBody>
          <a:bodyPr>
            <a:normAutofit fontScale="92500" lnSpcReduction="10000"/>
          </a:bodyPr>
          <a:lstStyle/>
          <a:p>
            <a:r>
              <a:rPr lang="en-US" sz="3000" i="1" dirty="0" smtClean="0"/>
              <a:t>Community Consciousness</a:t>
            </a:r>
          </a:p>
          <a:p>
            <a:r>
              <a:rPr lang="en-US" sz="3000" i="1" dirty="0" smtClean="0"/>
              <a:t>Daniel </a:t>
            </a:r>
            <a:r>
              <a:rPr lang="en-US" sz="3000" i="1" dirty="0" err="1" smtClean="0"/>
              <a:t>Felizardo</a:t>
            </a:r>
            <a:endParaRPr lang="en-US" sz="3000" dirty="0" smtClean="0"/>
          </a:p>
          <a:p>
            <a:r>
              <a:rPr lang="en-US" sz="3000" i="1" dirty="0" smtClean="0"/>
              <a:t>Lillian Hendrickson</a:t>
            </a:r>
            <a:r>
              <a:rPr lang="en-US" sz="3000" i="1" dirty="0" smtClean="0"/>
              <a:t> &amp;</a:t>
            </a:r>
            <a:endParaRPr lang="en-US" sz="3000" dirty="0" smtClean="0"/>
          </a:p>
          <a:p>
            <a:r>
              <a:rPr lang="en-US" sz="3000" i="1" dirty="0" smtClean="0"/>
              <a:t>Jenny </a:t>
            </a:r>
            <a:r>
              <a:rPr lang="en-US" sz="3000" i="1" dirty="0" err="1" smtClean="0"/>
              <a:t>Serpa</a:t>
            </a:r>
            <a:r>
              <a:rPr lang="en-US" sz="3000" i="1" dirty="0" smtClean="0"/>
              <a:t>,</a:t>
            </a:r>
            <a:endParaRPr lang="en-US" sz="3000" dirty="0" smtClean="0"/>
          </a:p>
        </p:txBody>
      </p:sp>
      <p:sp>
        <p:nvSpPr>
          <p:cNvPr id="4" name="Subtitle 2"/>
          <p:cNvSpPr txBox="1">
            <a:spLocks/>
          </p:cNvSpPr>
          <p:nvPr/>
        </p:nvSpPr>
        <p:spPr>
          <a:xfrm>
            <a:off x="5410200" y="5105400"/>
            <a:ext cx="3352800" cy="1447800"/>
          </a:xfrm>
          <a:prstGeom prst="rect">
            <a:avLst/>
          </a:prstGeom>
        </p:spPr>
        <p:txBody>
          <a:bodyPr vert="horz" lIns="0" tIns="0" rIns="0" bIns="0" rtlCol="0">
            <a:normAutofit/>
          </a:bodyPr>
          <a:lstStyle/>
          <a:p>
            <a:pPr marL="0" marR="0" lvl="0" indent="0" algn="l" defTabSz="914363" rtl="0" eaLnBrk="1" fontAlgn="auto" latinLnBrk="0" hangingPunct="1">
              <a:lnSpc>
                <a:spcPct val="90000"/>
              </a:lnSpc>
              <a:spcBef>
                <a:spcPts val="0"/>
              </a:spcBef>
              <a:spcAft>
                <a:spcPts val="0"/>
              </a:spcAft>
              <a:buClrTx/>
              <a:buSzTx/>
              <a:buFontTx/>
              <a:buNone/>
              <a:tabLst/>
              <a:defRPr/>
            </a:pPr>
            <a:r>
              <a:rPr kumimoji="0" lang="en-US" sz="2800" b="0" i="1" u="none" strike="noStrike" kern="1200" cap="none" spc="0" normalizeH="0" baseline="0" noProof="0" dirty="0" smtClean="0">
                <a:ln>
                  <a:noFill/>
                </a:ln>
                <a:solidFill>
                  <a:schemeClr val="tx1">
                    <a:tint val="75000"/>
                  </a:schemeClr>
                </a:solidFill>
                <a:effectLst/>
                <a:uLnTx/>
                <a:uFillTx/>
                <a:latin typeface="+mn-lt"/>
                <a:ea typeface="+mn-ea"/>
                <a:cs typeface="+mn-cs"/>
              </a:rPr>
              <a:t>Climate Change Contextualization By</a:t>
            </a:r>
          </a:p>
          <a:p>
            <a:pPr marL="0" marR="0" lvl="0" indent="0" algn="l" defTabSz="914363" rtl="0" eaLnBrk="1" fontAlgn="auto" latinLnBrk="0" hangingPunct="1">
              <a:lnSpc>
                <a:spcPct val="90000"/>
              </a:lnSpc>
              <a:spcBef>
                <a:spcPts val="0"/>
              </a:spcBef>
              <a:spcAft>
                <a:spcPts val="0"/>
              </a:spcAft>
              <a:buClrTx/>
              <a:buSzTx/>
              <a:buFontTx/>
              <a:buNone/>
              <a:tabLst/>
              <a:defRPr/>
            </a:pPr>
            <a:r>
              <a:rPr kumimoji="0" lang="en-US" sz="2800" b="0" i="1" u="none" strike="noStrike" kern="1200" cap="none" spc="0" normalizeH="0" baseline="0" noProof="0" dirty="0" smtClean="0">
                <a:ln>
                  <a:noFill/>
                </a:ln>
                <a:solidFill>
                  <a:schemeClr val="tx1">
                    <a:tint val="75000"/>
                  </a:schemeClr>
                </a:solidFill>
                <a:effectLst/>
                <a:uLnTx/>
                <a:uFillTx/>
                <a:latin typeface="+mn-lt"/>
                <a:ea typeface="+mn-ea"/>
                <a:cs typeface="+mn-cs"/>
              </a:rPr>
              <a:t>Lillian Hendrickson</a:t>
            </a:r>
            <a:endParaRPr kumimoji="0" lang="en-US" sz="28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church on bones.jpg"/>
          <p:cNvPicPr>
            <a:picLocks noChangeAspect="1"/>
          </p:cNvPicPr>
          <p:nvPr/>
        </p:nvPicPr>
        <p:blipFill>
          <a:blip r:embed="rId3" cstate="print"/>
          <a:srcRect l="16489" t="9647" r="16375"/>
          <a:stretch>
            <a:fillRect/>
          </a:stretch>
        </p:blipFill>
        <p:spPr>
          <a:xfrm>
            <a:off x="2362200" y="1524000"/>
            <a:ext cx="4343400" cy="5334000"/>
          </a:xfrm>
          <a:prstGeom prst="rect">
            <a:avLst/>
          </a:prstGeom>
        </p:spPr>
      </p:pic>
      <p:sp>
        <p:nvSpPr>
          <p:cNvPr id="7" name="TextBox 6"/>
          <p:cNvSpPr txBox="1"/>
          <p:nvPr/>
        </p:nvSpPr>
        <p:spPr>
          <a:xfrm>
            <a:off x="152400" y="0"/>
            <a:ext cx="8839200" cy="1077218"/>
          </a:xfrm>
          <a:prstGeom prst="rect">
            <a:avLst/>
          </a:prstGeom>
          <a:noFill/>
        </p:spPr>
        <p:txBody>
          <a:bodyPr wrap="square" rtlCol="0">
            <a:spAutoFit/>
          </a:bodyPr>
          <a:lstStyle/>
          <a:p>
            <a:pPr algn="ctr"/>
            <a:r>
              <a:rPr lang="en-US" sz="3200" dirty="0" smtClean="0">
                <a:solidFill>
                  <a:schemeClr val="accent1"/>
                </a:solidFill>
              </a:rPr>
              <a:t>Should </a:t>
            </a:r>
            <a:r>
              <a:rPr lang="en-US" sz="3200" dirty="0" smtClean="0">
                <a:solidFill>
                  <a:schemeClr val="accent1"/>
                </a:solidFill>
              </a:rPr>
              <a:t>a </a:t>
            </a:r>
            <a:r>
              <a:rPr lang="en-US" sz="3200" dirty="0" smtClean="0">
                <a:solidFill>
                  <a:schemeClr val="accent1"/>
                </a:solidFill>
              </a:rPr>
              <a:t>person’s religion make a difference to how their remains are </a:t>
            </a:r>
            <a:r>
              <a:rPr lang="en-US" sz="3200" dirty="0" smtClean="0">
                <a:solidFill>
                  <a:schemeClr val="accent1"/>
                </a:solidFill>
              </a:rPr>
              <a:t>treated?</a:t>
            </a:r>
            <a:endParaRPr lang="en-US" sz="3200" dirty="0">
              <a:solidFill>
                <a:schemeClr val="accent1"/>
              </a:solidFill>
            </a:endParaRPr>
          </a:p>
        </p:txBody>
      </p:sp>
      <p:sp>
        <p:nvSpPr>
          <p:cNvPr id="8" name="TextBox 7"/>
          <p:cNvSpPr txBox="1"/>
          <p:nvPr/>
        </p:nvSpPr>
        <p:spPr>
          <a:xfrm>
            <a:off x="7010400" y="1524000"/>
            <a:ext cx="1752600" cy="1384995"/>
          </a:xfrm>
          <a:prstGeom prst="rect">
            <a:avLst/>
          </a:prstGeom>
          <a:noFill/>
        </p:spPr>
        <p:txBody>
          <a:bodyPr wrap="square" rtlCol="0">
            <a:spAutoFit/>
          </a:bodyPr>
          <a:lstStyle/>
          <a:p>
            <a:pPr algn="ctr"/>
            <a:r>
              <a:rPr lang="en-US" sz="2800" dirty="0" smtClean="0">
                <a:solidFill>
                  <a:schemeClr val="accent1"/>
                </a:solidFill>
              </a:rPr>
              <a:t>Students</a:t>
            </a:r>
          </a:p>
          <a:p>
            <a:pPr algn="ctr"/>
            <a:r>
              <a:rPr lang="en-US" sz="2800" dirty="0" smtClean="0">
                <a:solidFill>
                  <a:schemeClr val="accent1"/>
                </a:solidFill>
              </a:rPr>
              <a:t>85%</a:t>
            </a:r>
          </a:p>
          <a:p>
            <a:pPr algn="ctr"/>
            <a:r>
              <a:rPr lang="en-US" sz="2800" dirty="0" smtClean="0">
                <a:solidFill>
                  <a:schemeClr val="accent1"/>
                </a:solidFill>
              </a:rPr>
              <a:t>Yes</a:t>
            </a:r>
            <a:endParaRPr lang="en-US" sz="2800" dirty="0">
              <a:solidFill>
                <a:schemeClr val="accent1"/>
              </a:solidFill>
            </a:endParaRPr>
          </a:p>
        </p:txBody>
      </p:sp>
      <p:sp>
        <p:nvSpPr>
          <p:cNvPr id="9" name="TextBox 8"/>
          <p:cNvSpPr txBox="1"/>
          <p:nvPr/>
        </p:nvSpPr>
        <p:spPr>
          <a:xfrm>
            <a:off x="0" y="1524000"/>
            <a:ext cx="2209800" cy="1384995"/>
          </a:xfrm>
          <a:prstGeom prst="rect">
            <a:avLst/>
          </a:prstGeom>
          <a:noFill/>
        </p:spPr>
        <p:txBody>
          <a:bodyPr wrap="square" rtlCol="0">
            <a:spAutoFit/>
          </a:bodyPr>
          <a:lstStyle/>
          <a:p>
            <a:pPr algn="ctr"/>
            <a:r>
              <a:rPr lang="en-US" sz="2800" dirty="0" smtClean="0">
                <a:solidFill>
                  <a:schemeClr val="accent1"/>
                </a:solidFill>
              </a:rPr>
              <a:t>Professionals</a:t>
            </a:r>
          </a:p>
          <a:p>
            <a:pPr algn="ctr"/>
            <a:r>
              <a:rPr lang="en-US" sz="2800" dirty="0" smtClean="0">
                <a:solidFill>
                  <a:schemeClr val="accent1"/>
                </a:solidFill>
              </a:rPr>
              <a:t>50%</a:t>
            </a:r>
          </a:p>
          <a:p>
            <a:pPr algn="ctr"/>
            <a:r>
              <a:rPr lang="en-US" sz="2800" dirty="0" smtClean="0">
                <a:solidFill>
                  <a:schemeClr val="accent1"/>
                </a:solidFill>
              </a:rPr>
              <a:t>Yes</a:t>
            </a:r>
            <a:endParaRPr lang="en-US" sz="2800" dirty="0">
              <a:solidFill>
                <a:schemeClr val="accent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blinds(horizontal)">
                                      <p:cBhvr>
                                        <p:cTn id="10" dur="500"/>
                                        <p:tgtEl>
                                          <p:spTgt spid="9">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blinds(horizontal)">
                                      <p:cBhvr>
                                        <p:cTn id="13" dur="500"/>
                                        <p:tgtEl>
                                          <p:spTgt spid="9">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blinds(horizontal)">
                                      <p:cBhvr>
                                        <p:cTn id="18" dur="500"/>
                                        <p:tgtEl>
                                          <p:spTgt spid="8">
                                            <p:txEl>
                                              <p:pRg st="0" end="0"/>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Effect transition="in" filter="blinds(horizontal)">
                                      <p:cBhvr>
                                        <p:cTn id="21" dur="500"/>
                                        <p:tgtEl>
                                          <p:spTgt spid="8">
                                            <p:txEl>
                                              <p:pRg st="1" end="1"/>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8">
                                            <p:txEl>
                                              <p:pRg st="2" end="2"/>
                                            </p:txEl>
                                          </p:spTgt>
                                        </p:tgtEl>
                                        <p:attrNameLst>
                                          <p:attrName>style.visibility</p:attrName>
                                        </p:attrNameLst>
                                      </p:cBhvr>
                                      <p:to>
                                        <p:strVal val="visible"/>
                                      </p:to>
                                    </p:set>
                                    <p:animEffect transition="in" filter="blinds(horizontal)">
                                      <p:cBhvr>
                                        <p:cTn id="24"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638800" y="0"/>
            <a:ext cx="3352800" cy="2671501"/>
          </a:xfrm>
        </p:spPr>
        <p:txBody>
          <a:bodyPr/>
          <a:lstStyle/>
          <a:p>
            <a:r>
              <a:rPr lang="en-US" dirty="0" smtClean="0"/>
              <a:t>86% </a:t>
            </a:r>
            <a:br>
              <a:rPr lang="en-US" dirty="0" smtClean="0"/>
            </a:br>
            <a:r>
              <a:rPr lang="en-US" dirty="0" smtClean="0"/>
              <a:t>student</a:t>
            </a:r>
            <a:r>
              <a:rPr lang="en-US" dirty="0" smtClean="0"/>
              <a:t> have heard about </a:t>
            </a:r>
            <a:r>
              <a:rPr lang="en-US" dirty="0" smtClean="0"/>
              <a:t>repatriation </a:t>
            </a:r>
            <a:endParaRPr lang="en-US" dirty="0"/>
          </a:p>
        </p:txBody>
      </p:sp>
      <p:pic>
        <p:nvPicPr>
          <p:cNvPr id="3" name="Picture 2" descr="grave-injustice-american-indian-repatriation-movement-nagpra-kathleen-s-fine-dare-paperback-cover-art.jpg"/>
          <p:cNvPicPr>
            <a:picLocks noChangeAspect="1"/>
          </p:cNvPicPr>
          <p:nvPr/>
        </p:nvPicPr>
        <p:blipFill>
          <a:blip r:embed="rId3" cstate="print"/>
          <a:srcRect b="22574"/>
          <a:stretch>
            <a:fillRect/>
          </a:stretch>
        </p:blipFill>
        <p:spPr>
          <a:xfrm>
            <a:off x="0" y="0"/>
            <a:ext cx="5602310" cy="6858000"/>
          </a:xfrm>
          <a:prstGeom prst="rect">
            <a:avLst/>
          </a:prstGeom>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tomb2.jpg"/>
          <p:cNvPicPr>
            <a:picLocks noChangeAspect="1"/>
          </p:cNvPicPr>
          <p:nvPr/>
        </p:nvPicPr>
        <p:blipFill>
          <a:blip r:embed="rId3" cstate="print"/>
          <a:stretch>
            <a:fillRect/>
          </a:stretch>
        </p:blipFill>
        <p:spPr>
          <a:xfrm>
            <a:off x="0" y="1613747"/>
            <a:ext cx="7239000" cy="5244253"/>
          </a:xfrm>
          <a:prstGeom prst="rect">
            <a:avLst/>
          </a:prstGeom>
        </p:spPr>
      </p:pic>
      <p:sp>
        <p:nvSpPr>
          <p:cNvPr id="6" name="TextBox 5"/>
          <p:cNvSpPr txBox="1"/>
          <p:nvPr/>
        </p:nvSpPr>
        <p:spPr>
          <a:xfrm>
            <a:off x="0" y="0"/>
            <a:ext cx="9144000" cy="1569660"/>
          </a:xfrm>
          <a:prstGeom prst="rect">
            <a:avLst/>
          </a:prstGeom>
          <a:noFill/>
        </p:spPr>
        <p:txBody>
          <a:bodyPr wrap="square" rtlCol="0">
            <a:spAutoFit/>
          </a:bodyPr>
          <a:lstStyle/>
          <a:p>
            <a:r>
              <a:rPr lang="en-US" sz="3200" dirty="0" smtClean="0">
                <a:solidFill>
                  <a:schemeClr val="accent1"/>
                </a:solidFill>
              </a:rPr>
              <a:t>Majority of students and professionals believe human remains currently being excavated should be reburied (70</a:t>
            </a:r>
            <a:r>
              <a:rPr lang="en-US" sz="3200" dirty="0" smtClean="0">
                <a:solidFill>
                  <a:schemeClr val="accent1"/>
                </a:solidFill>
              </a:rPr>
              <a:t>% students </a:t>
            </a:r>
            <a:r>
              <a:rPr lang="en-US" sz="3200" dirty="0" smtClean="0">
                <a:solidFill>
                  <a:schemeClr val="accent1"/>
                </a:solidFill>
              </a:rPr>
              <a:t>vs. 78</a:t>
            </a:r>
            <a:r>
              <a:rPr lang="en-US" sz="3200" dirty="0" smtClean="0">
                <a:solidFill>
                  <a:schemeClr val="accent1"/>
                </a:solidFill>
              </a:rPr>
              <a:t>% professionals)</a:t>
            </a:r>
            <a:endParaRPr lang="en-US" sz="3200" dirty="0">
              <a:solidFill>
                <a:schemeClr val="accent1"/>
              </a:solidFill>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763000" cy="1163395"/>
          </a:xfrm>
        </p:spPr>
        <p:txBody>
          <a:bodyPr/>
          <a:lstStyle/>
          <a:p>
            <a:r>
              <a:rPr lang="en-US" sz="2800" dirty="0" smtClean="0"/>
              <a:t>Significant difference between what students and professionals </a:t>
            </a:r>
            <a:br>
              <a:rPr lang="en-US" sz="2800" dirty="0" smtClean="0"/>
            </a:br>
            <a:r>
              <a:rPr lang="en-US" sz="2800" dirty="0" smtClean="0"/>
              <a:t>(64% vs. 30%) believe the manner in which the human remains were originally acquired should be </a:t>
            </a:r>
            <a:r>
              <a:rPr lang="en-US" sz="2800" dirty="0"/>
              <a:t> </a:t>
            </a:r>
            <a:r>
              <a:rPr lang="en-US" sz="2800" dirty="0" smtClean="0"/>
              <a:t>considered during repatriation request</a:t>
            </a:r>
            <a:endParaRPr lang="en-US" sz="2800" dirty="0"/>
          </a:p>
        </p:txBody>
      </p:sp>
      <p:pic>
        <p:nvPicPr>
          <p:cNvPr id="3" name="Picture 2" descr="grave robber.jpg"/>
          <p:cNvPicPr>
            <a:picLocks noChangeAspect="1"/>
          </p:cNvPicPr>
          <p:nvPr/>
        </p:nvPicPr>
        <p:blipFill>
          <a:blip r:embed="rId3" cstate="print"/>
          <a:srcRect t="11792"/>
          <a:stretch>
            <a:fillRect/>
          </a:stretch>
        </p:blipFill>
        <p:spPr>
          <a:xfrm>
            <a:off x="0" y="1371600"/>
            <a:ext cx="7010400" cy="5486400"/>
          </a:xfrm>
          <a:prstGeom prst="rect">
            <a:avLst/>
          </a:prstGeom>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441960"/>
          </a:xfrm>
        </p:spPr>
        <p:txBody>
          <a:bodyPr>
            <a:normAutofit fontScale="90000"/>
          </a:bodyPr>
          <a:lstStyle/>
          <a:p>
            <a:r>
              <a:rPr lang="en-US" dirty="0" smtClean="0"/>
              <a:t>Current Laws</a:t>
            </a:r>
            <a:endParaRPr lang="en-US" dirty="0"/>
          </a:p>
        </p:txBody>
      </p:sp>
      <p:sp>
        <p:nvSpPr>
          <p:cNvPr id="4" name="Content Placeholder 3"/>
          <p:cNvSpPr>
            <a:spLocks noGrp="1"/>
          </p:cNvSpPr>
          <p:nvPr>
            <p:ph idx="1"/>
          </p:nvPr>
        </p:nvSpPr>
        <p:spPr>
          <a:xfrm>
            <a:off x="381000" y="1524000"/>
            <a:ext cx="8382000" cy="3849259"/>
          </a:xfrm>
        </p:spPr>
        <p:txBody>
          <a:bodyPr/>
          <a:lstStyle/>
          <a:p>
            <a:r>
              <a:rPr lang="en-US" dirty="0" smtClean="0"/>
              <a:t>1980s: becomes a class C Felony to disturb American Indian graves knowingly</a:t>
            </a:r>
            <a:br>
              <a:rPr lang="en-US" dirty="0" smtClean="0"/>
            </a:br>
            <a:r>
              <a:rPr lang="en-US" dirty="0" smtClean="0"/>
              <a:t/>
            </a:r>
            <a:br>
              <a:rPr lang="en-US" dirty="0" smtClean="0"/>
            </a:br>
            <a:r>
              <a:rPr lang="en-US" dirty="0" smtClean="0"/>
              <a:t>		(WSL RCW 68.60.010 Ch 27.44 RCW)</a:t>
            </a:r>
            <a:br>
              <a:rPr lang="en-US" dirty="0" smtClean="0"/>
            </a:br>
            <a:endParaRPr lang="en-US" dirty="0" smtClean="0"/>
          </a:p>
          <a:p>
            <a:endParaRPr lang="en-US" dirty="0" smtClean="0"/>
          </a:p>
          <a:p>
            <a:r>
              <a:rPr lang="en-US" dirty="0" smtClean="0"/>
              <a:t>1990: NAGPRA</a:t>
            </a:r>
            <a:br>
              <a:rPr lang="en-US" dirty="0" smtClean="0"/>
            </a:br>
            <a:r>
              <a:rPr lang="en-US" dirty="0" smtClean="0"/>
              <a:t>		only applies to Federal and Indian lands</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441960"/>
          </a:xfrm>
        </p:spPr>
        <p:txBody>
          <a:bodyPr>
            <a:normAutofit fontScale="90000"/>
          </a:bodyPr>
          <a:lstStyle/>
          <a:p>
            <a:r>
              <a:rPr lang="en-US" dirty="0" smtClean="0"/>
              <a:t>Current Laws and Process in WA</a:t>
            </a:r>
            <a:endParaRPr lang="en-US" dirty="0"/>
          </a:p>
        </p:txBody>
      </p:sp>
      <p:sp>
        <p:nvSpPr>
          <p:cNvPr id="4" name="Content Placeholder 3"/>
          <p:cNvSpPr>
            <a:spLocks noGrp="1"/>
          </p:cNvSpPr>
          <p:nvPr>
            <p:ph idx="1"/>
          </p:nvPr>
        </p:nvSpPr>
        <p:spPr>
          <a:xfrm>
            <a:off x="381000" y="1524000"/>
            <a:ext cx="8382000" cy="4580741"/>
          </a:xfrm>
        </p:spPr>
        <p:txBody>
          <a:bodyPr/>
          <a:lstStyle/>
          <a:p>
            <a:r>
              <a:rPr lang="en-US" dirty="0" smtClean="0"/>
              <a:t>State of Washington Law concerning discoveries made on State and Private Lands:</a:t>
            </a:r>
          </a:p>
          <a:p>
            <a:endParaRPr lang="en-US" dirty="0" smtClean="0"/>
          </a:p>
          <a:p>
            <a:pPr lvl="1"/>
            <a:r>
              <a:rPr lang="en-US" dirty="0" smtClean="0"/>
              <a:t>Discovery treated as homicide until law enforcement determines otherwise</a:t>
            </a:r>
          </a:p>
          <a:p>
            <a:pPr lvl="1"/>
            <a:endParaRPr lang="en-US" dirty="0" smtClean="0"/>
          </a:p>
          <a:p>
            <a:pPr lvl="1"/>
            <a:r>
              <a:rPr lang="en-US" dirty="0" err="1" smtClean="0"/>
              <a:t>Deptartment</a:t>
            </a:r>
            <a:r>
              <a:rPr lang="en-US" dirty="0" smtClean="0"/>
              <a:t> of Archaeology and Historic Preservation involved</a:t>
            </a:r>
          </a:p>
          <a:p>
            <a:pPr lvl="1"/>
            <a:endParaRPr lang="en-US" dirty="0" smtClean="0"/>
          </a:p>
          <a:p>
            <a:pPr lvl="1"/>
            <a:r>
              <a:rPr lang="en-US" dirty="0" smtClean="0"/>
              <a:t>DAHP will notify area Tribes of discovery</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441960"/>
          </a:xfrm>
        </p:spPr>
        <p:txBody>
          <a:bodyPr>
            <a:normAutofit fontScale="90000"/>
          </a:bodyPr>
          <a:lstStyle/>
          <a:p>
            <a:r>
              <a:rPr lang="en-US" dirty="0" smtClean="0"/>
              <a:t>Current Laws and Process in WA</a:t>
            </a:r>
            <a:endParaRPr lang="en-US" dirty="0"/>
          </a:p>
        </p:txBody>
      </p:sp>
      <p:sp>
        <p:nvSpPr>
          <p:cNvPr id="4" name="Content Placeholder 3"/>
          <p:cNvSpPr>
            <a:spLocks noGrp="1"/>
          </p:cNvSpPr>
          <p:nvPr>
            <p:ph idx="1"/>
          </p:nvPr>
        </p:nvSpPr>
        <p:spPr>
          <a:xfrm>
            <a:off x="381000" y="1524000"/>
            <a:ext cx="8382000" cy="3971344"/>
          </a:xfrm>
        </p:spPr>
        <p:txBody>
          <a:bodyPr/>
          <a:lstStyle/>
          <a:p>
            <a:r>
              <a:rPr lang="en-US" dirty="0" smtClean="0"/>
              <a:t>State of Washington Law concerning discoveries made on State and Private Lands:</a:t>
            </a:r>
          </a:p>
          <a:p>
            <a:pPr lvl="1">
              <a:buNone/>
            </a:pPr>
            <a:endParaRPr lang="en-US" dirty="0" smtClean="0"/>
          </a:p>
          <a:p>
            <a:pPr lvl="1"/>
            <a:r>
              <a:rPr lang="en-US" dirty="0" smtClean="0"/>
              <a:t>State Physical Anthropologist required to make determination of Native ancestry based on section 106</a:t>
            </a:r>
          </a:p>
          <a:p>
            <a:pPr lvl="4"/>
            <a:r>
              <a:rPr lang="en-US" dirty="0" smtClean="0"/>
              <a:t>WSL RCW 27.44.055</a:t>
            </a:r>
          </a:p>
          <a:p>
            <a:pPr lvl="1">
              <a:buNone/>
            </a:pPr>
            <a:endParaRPr lang="en-US" dirty="0" smtClean="0"/>
          </a:p>
          <a:p>
            <a:pPr lvl="1"/>
            <a:r>
              <a:rPr lang="en-US" dirty="0" smtClean="0"/>
              <a:t>Proof of Cultural Affiliation</a:t>
            </a:r>
            <a:endParaRPr lang="en-US"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441960"/>
          </a:xfrm>
        </p:spPr>
        <p:txBody>
          <a:bodyPr>
            <a:normAutofit fontScale="90000"/>
          </a:bodyPr>
          <a:lstStyle/>
          <a:p>
            <a:r>
              <a:rPr lang="en-US" dirty="0" smtClean="0"/>
              <a:t>Current Laws and Process in WA</a:t>
            </a:r>
            <a:endParaRPr lang="en-US" dirty="0"/>
          </a:p>
        </p:txBody>
      </p:sp>
      <p:sp>
        <p:nvSpPr>
          <p:cNvPr id="4" name="Content Placeholder 3"/>
          <p:cNvSpPr>
            <a:spLocks noGrp="1"/>
          </p:cNvSpPr>
          <p:nvPr>
            <p:ph idx="1"/>
          </p:nvPr>
        </p:nvSpPr>
        <p:spPr>
          <a:xfrm>
            <a:off x="381000" y="1524000"/>
            <a:ext cx="8382000" cy="4660764"/>
          </a:xfrm>
        </p:spPr>
        <p:txBody>
          <a:bodyPr/>
          <a:lstStyle/>
          <a:p>
            <a:r>
              <a:rPr lang="en-US" sz="2800" dirty="0" smtClean="0"/>
              <a:t>“Any archaeologist or interested person may copy or examine…the surface of any such cairn or grave, but no such record or archaeological material from any such cairn or grave may be removed unless the same shall be destined for reburial or perpetual preservation in a dully recognized archaeological repository and permission for scientific research and removal of specimens of such records and materials</a:t>
            </a:r>
            <a:r>
              <a:rPr lang="en-US" sz="2800" dirty="0" smtClean="0">
                <a:solidFill>
                  <a:srgbClr val="FFFF00"/>
                </a:solidFill>
              </a:rPr>
              <a:t>…</a:t>
            </a:r>
            <a:r>
              <a:rPr lang="en-US" sz="2800" b="1" i="1" dirty="0" smtClean="0">
                <a:solidFill>
                  <a:srgbClr val="FFFF00"/>
                </a:solidFill>
              </a:rPr>
              <a:t>has been granted by the State Historical Preservation Officer</a:t>
            </a:r>
            <a:r>
              <a:rPr lang="en-US" sz="2800" b="1" dirty="0" smtClean="0">
                <a:solidFill>
                  <a:srgbClr val="FFFF00"/>
                </a:solidFill>
              </a:rPr>
              <a:t>… </a:t>
            </a:r>
            <a:r>
              <a:rPr lang="en-US" sz="2800" dirty="0" smtClean="0"/>
              <a:t>Whenever a request for permission to remove records or materials is received the state historic preservation officer shall notify the affected Indian Tribe or Tribes.”</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441960"/>
          </a:xfrm>
        </p:spPr>
        <p:txBody>
          <a:bodyPr>
            <a:normAutofit fontScale="90000"/>
          </a:bodyPr>
          <a:lstStyle/>
          <a:p>
            <a:r>
              <a:rPr lang="en-US" dirty="0" smtClean="0"/>
              <a:t>The FUTURE</a:t>
            </a:r>
            <a:br>
              <a:rPr lang="en-US" dirty="0" smtClean="0"/>
            </a:br>
            <a:r>
              <a:rPr lang="en-US" dirty="0"/>
              <a:t/>
            </a:r>
            <a:br>
              <a:rPr lang="en-US" dirty="0"/>
            </a:br>
            <a:r>
              <a:rPr lang="en-US" dirty="0" smtClean="0"/>
              <a:t>What does Climate Change </a:t>
            </a:r>
            <a:r>
              <a:rPr lang="en-US" dirty="0" smtClean="0"/>
              <a:t>have to do with it?</a:t>
            </a:r>
            <a:endParaRPr lang="en-US" dirty="0"/>
          </a:p>
        </p:txBody>
      </p:sp>
      <p:sp>
        <p:nvSpPr>
          <p:cNvPr id="4" name="Content Placeholder 3"/>
          <p:cNvSpPr>
            <a:spLocks noGrp="1"/>
          </p:cNvSpPr>
          <p:nvPr>
            <p:ph idx="1"/>
          </p:nvPr>
        </p:nvSpPr>
        <p:spPr>
          <a:xfrm>
            <a:off x="381000" y="3657600"/>
            <a:ext cx="8382000" cy="2618153"/>
          </a:xfrm>
        </p:spPr>
        <p:txBody>
          <a:bodyPr/>
          <a:lstStyle/>
          <a:p>
            <a:r>
              <a:rPr lang="en-US" dirty="0" smtClean="0"/>
              <a:t>Altered Sea Levels</a:t>
            </a:r>
          </a:p>
          <a:p>
            <a:r>
              <a:rPr lang="en-US" dirty="0" smtClean="0"/>
              <a:t>Thawed Permafrost</a:t>
            </a:r>
          </a:p>
          <a:p>
            <a:r>
              <a:rPr lang="en-US" dirty="0" smtClean="0"/>
              <a:t>Erosion</a:t>
            </a:r>
          </a:p>
          <a:p>
            <a:r>
              <a:rPr lang="en-US" dirty="0" smtClean="0"/>
              <a:t>Changes in water ways</a:t>
            </a:r>
          </a:p>
          <a:p>
            <a:pPr>
              <a:buNone/>
            </a:pPr>
            <a:endParaRPr lang="en-US"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441960"/>
          </a:xfrm>
        </p:spPr>
        <p:txBody>
          <a:bodyPr>
            <a:normAutofit fontScale="90000"/>
          </a:bodyPr>
          <a:lstStyle/>
          <a:p>
            <a:r>
              <a:rPr lang="en-US" dirty="0" smtClean="0"/>
              <a:t>threatened by sea level Rises</a:t>
            </a:r>
            <a:endParaRPr lang="en-US" dirty="0"/>
          </a:p>
        </p:txBody>
      </p:sp>
      <p:pic>
        <p:nvPicPr>
          <p:cNvPr id="1026" name="Picture 2"/>
          <p:cNvPicPr>
            <a:picLocks noGrp="1" noChangeAspect="1" noChangeArrowheads="1"/>
          </p:cNvPicPr>
          <p:nvPr>
            <p:ph idx="1"/>
          </p:nvPr>
        </p:nvPicPr>
        <p:blipFill>
          <a:blip r:embed="rId3" cstate="print"/>
          <a:stretch>
            <a:fillRect/>
          </a:stretch>
        </p:blipFill>
        <p:spPr bwMode="auto">
          <a:xfrm>
            <a:off x="132172" y="1676400"/>
            <a:ext cx="7989644" cy="4169184"/>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600200"/>
            <a:ext cx="7681913" cy="2743200"/>
          </a:xfrm>
        </p:spPr>
        <p:txBody>
          <a:bodyPr/>
          <a:lstStyle/>
          <a:p>
            <a:pPr algn="ctr"/>
            <a:r>
              <a:rPr lang="en-US" b="1" dirty="0" smtClean="0"/>
              <a:t>THERE ARE IMAGES OF</a:t>
            </a:r>
            <a:br>
              <a:rPr lang="en-US" b="1" dirty="0" smtClean="0"/>
            </a:br>
            <a:r>
              <a:rPr lang="en-US" b="1" dirty="0" smtClean="0"/>
              <a:t>HUMAN REMAINS</a:t>
            </a:r>
            <a:endParaRPr lang="en-US" sz="3800"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cstate="print"/>
          <a:srcRect/>
          <a:stretch>
            <a:fillRect/>
          </a:stretch>
        </p:blipFill>
        <p:spPr bwMode="auto">
          <a:xfrm>
            <a:off x="0" y="914400"/>
            <a:ext cx="8003431" cy="5364162"/>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3" cstate="print"/>
          <a:srcRect/>
          <a:stretch>
            <a:fillRect/>
          </a:stretch>
        </p:blipFill>
        <p:spPr bwMode="auto">
          <a:xfrm>
            <a:off x="228600" y="304800"/>
            <a:ext cx="7701462" cy="6126163"/>
          </a:xfrm>
          <a:prstGeom prst="rect">
            <a:avLst/>
          </a:prstGeom>
          <a:noFill/>
          <a:ln w="9525">
            <a:noFill/>
            <a:miter lim="800000"/>
            <a:headEnd/>
            <a:tailEnd/>
          </a:ln>
        </p:spPr>
      </p:pic>
    </p:spTree>
  </p:cSld>
  <p:clrMapOvr>
    <a:masterClrMapping/>
  </p:clrMapOvr>
  <p:transition>
    <p:fade/>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239000" cy="701040"/>
          </a:xfrm>
        </p:spPr>
        <p:txBody>
          <a:bodyPr/>
          <a:lstStyle/>
          <a:p>
            <a:pPr algn="ctr"/>
            <a:r>
              <a:rPr lang="en-US" dirty="0" smtClean="0"/>
              <a:t>Threatened by Erosion</a:t>
            </a:r>
            <a:endParaRPr lang="en-US"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0" y="1608048"/>
            <a:ext cx="8153400" cy="5021352"/>
          </a:xfrm>
          <a:prstGeom prst="rect">
            <a:avLst/>
          </a:prstGeom>
          <a:noFill/>
          <a:ln w="9525">
            <a:noFill/>
            <a:miter lim="800000"/>
            <a:headEnd/>
            <a:tailEnd/>
          </a:ln>
        </p:spPr>
      </p:pic>
    </p:spTree>
  </p:cSld>
  <p:clrMapOvr>
    <a:masterClrMapping/>
  </p:clrMapOvr>
  <p:transition>
    <p:fade/>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7239000" cy="1143000"/>
          </a:xfrm>
        </p:spPr>
        <p:txBody>
          <a:bodyPr>
            <a:normAutofit fontScale="90000"/>
          </a:bodyPr>
          <a:lstStyle/>
          <a:p>
            <a:r>
              <a:rPr lang="en-US" dirty="0" smtClean="0"/>
              <a:t>Threatened by rising Temperatures</a:t>
            </a:r>
            <a:endParaRPr lang="en-US" dirty="0"/>
          </a:p>
        </p:txBody>
      </p:sp>
      <p:pic>
        <p:nvPicPr>
          <p:cNvPr id="5" name="Content Placeholder 4" descr="Achaemenid_Carpet_Pazyryk1.jpg"/>
          <p:cNvPicPr>
            <a:picLocks noGrp="1" noChangeAspect="1"/>
          </p:cNvPicPr>
          <p:nvPr>
            <p:ph idx="1"/>
          </p:nvPr>
        </p:nvPicPr>
        <p:blipFill>
          <a:blip r:embed="rId3" cstate="print"/>
          <a:stretch>
            <a:fillRect/>
          </a:stretch>
        </p:blipFill>
        <p:spPr>
          <a:xfrm>
            <a:off x="228600" y="1371600"/>
            <a:ext cx="5215576" cy="4093464"/>
          </a:xfrm>
        </p:spPr>
      </p:pic>
      <p:sp>
        <p:nvSpPr>
          <p:cNvPr id="8" name="TextBox 7"/>
          <p:cNvSpPr txBox="1"/>
          <p:nvPr/>
        </p:nvSpPr>
        <p:spPr>
          <a:xfrm>
            <a:off x="5486400" y="1295400"/>
            <a:ext cx="2667000" cy="4708981"/>
          </a:xfrm>
          <a:prstGeom prst="rect">
            <a:avLst/>
          </a:prstGeom>
          <a:noFill/>
        </p:spPr>
        <p:txBody>
          <a:bodyPr wrap="square" rtlCol="0">
            <a:spAutoFit/>
          </a:bodyPr>
          <a:lstStyle/>
          <a:p>
            <a:r>
              <a:rPr lang="en-US" sz="2800" dirty="0" smtClean="0"/>
              <a:t>Funerary items Achaemenid 5</a:t>
            </a:r>
            <a:r>
              <a:rPr lang="en-US" sz="2800" baseline="30000" dirty="0" smtClean="0"/>
              <a:t>th</a:t>
            </a:r>
            <a:r>
              <a:rPr lang="en-US" sz="2800" dirty="0" smtClean="0"/>
              <a:t> Century B.C.E. </a:t>
            </a:r>
            <a:r>
              <a:rPr lang="en-US" sz="2000" dirty="0" smtClean="0"/>
              <a:t>(before common era) </a:t>
            </a:r>
            <a:r>
              <a:rPr lang="en-US" sz="2800" dirty="0" smtClean="0"/>
              <a:t>from Pazyryk Iran, the oldest dated pile carpet, from the largest burial mound in the region.</a:t>
            </a:r>
            <a:endParaRPr lang="en-US" sz="2800" dirty="0"/>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Threatened by Mitigation of Climate Change or protection</a:t>
            </a:r>
            <a:endParaRPr lang="en-US" dirty="0"/>
          </a:p>
        </p:txBody>
      </p:sp>
      <p:pic>
        <p:nvPicPr>
          <p:cNvPr id="4" name="Content Placeholder 3" descr="071311aMOCBEND_256a_t618.jpg"/>
          <p:cNvPicPr>
            <a:picLocks noGrp="1" noChangeAspect="1"/>
          </p:cNvPicPr>
          <p:nvPr>
            <p:ph idx="1"/>
          </p:nvPr>
        </p:nvPicPr>
        <p:blipFill>
          <a:blip r:embed="rId3" cstate="print"/>
          <a:stretch>
            <a:fillRect/>
          </a:stretch>
        </p:blipFill>
        <p:spPr>
          <a:xfrm>
            <a:off x="1219200" y="2590800"/>
            <a:ext cx="5867400" cy="4029075"/>
          </a:xfrm>
        </p:spPr>
      </p:pic>
      <p:sp>
        <p:nvSpPr>
          <p:cNvPr id="5" name="TextBox 4"/>
          <p:cNvSpPr txBox="1"/>
          <p:nvPr/>
        </p:nvSpPr>
        <p:spPr>
          <a:xfrm>
            <a:off x="304800" y="1524000"/>
            <a:ext cx="7696200" cy="646331"/>
          </a:xfrm>
          <a:prstGeom prst="rect">
            <a:avLst/>
          </a:prstGeom>
          <a:noFill/>
        </p:spPr>
        <p:txBody>
          <a:bodyPr wrap="square" rtlCol="0">
            <a:spAutoFit/>
          </a:bodyPr>
          <a:lstStyle/>
          <a:p>
            <a:r>
              <a:rPr lang="en-US" dirty="0" smtClean="0"/>
              <a:t>Efforts to protect Moccasin bend and nearby American Indian burial grounds, but miscommunication causes tension between communities.  </a:t>
            </a:r>
            <a:endParaRPr lang="en-US" dirty="0"/>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7239000" cy="777240"/>
          </a:xfrm>
        </p:spPr>
        <p:txBody>
          <a:bodyPr>
            <a:normAutofit/>
          </a:bodyPr>
          <a:lstStyle/>
          <a:p>
            <a:pPr algn="ctr"/>
            <a:r>
              <a:rPr lang="en-US" dirty="0" smtClean="0"/>
              <a:t>effects Everyone Everywhere </a:t>
            </a:r>
            <a:endParaRPr lang="en-US" dirty="0"/>
          </a:p>
        </p:txBody>
      </p:sp>
      <p:pic>
        <p:nvPicPr>
          <p:cNvPr id="4" name="Content Placeholder 3" descr="2007-October-3180-img-1.jpg"/>
          <p:cNvPicPr>
            <a:picLocks noGrp="1" noChangeAspect="1"/>
          </p:cNvPicPr>
          <p:nvPr>
            <p:ph idx="1"/>
          </p:nvPr>
        </p:nvPicPr>
        <p:blipFill>
          <a:blip r:embed="rId3" cstate="print"/>
          <a:stretch>
            <a:fillRect/>
          </a:stretch>
        </p:blipFill>
        <p:spPr>
          <a:xfrm>
            <a:off x="401709" y="1600200"/>
            <a:ext cx="7523091" cy="4980286"/>
          </a:xfrm>
        </p:spPr>
      </p:pic>
    </p:spTree>
  </p:cSld>
  <p:clrMapOvr>
    <a:masterClrMapping/>
  </p:clrMapOvr>
  <p:transition>
    <p:fade/>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77108"/>
          </a:xfrm>
        </p:spPr>
        <p:txBody>
          <a:bodyPr/>
          <a:lstStyle/>
          <a:p>
            <a:pPr algn="ctr"/>
            <a:r>
              <a:rPr lang="en-US" dirty="0" smtClean="0"/>
              <a:t>Museum Policies</a:t>
            </a:r>
            <a:endParaRPr lang="en-US" dirty="0"/>
          </a:p>
        </p:txBody>
      </p:sp>
      <p:sp>
        <p:nvSpPr>
          <p:cNvPr id="3" name="TextBox 2"/>
          <p:cNvSpPr txBox="1"/>
          <p:nvPr/>
        </p:nvSpPr>
        <p:spPr>
          <a:xfrm>
            <a:off x="381000" y="1447800"/>
            <a:ext cx="8458200" cy="2800767"/>
          </a:xfrm>
          <a:prstGeom prst="rect">
            <a:avLst/>
          </a:prstGeom>
          <a:noFill/>
        </p:spPr>
        <p:txBody>
          <a:bodyPr wrap="square" rtlCol="0">
            <a:spAutoFit/>
          </a:bodyPr>
          <a:lstStyle/>
          <a:p>
            <a:pPr>
              <a:buFont typeface="Arial" pitchFamily="34" charset="0"/>
              <a:buChar char="•"/>
            </a:pPr>
            <a:r>
              <a:rPr lang="en-US" sz="4400" dirty="0" smtClean="0">
                <a:solidFill>
                  <a:schemeClr val="accent1"/>
                </a:solidFill>
              </a:rPr>
              <a:t>Do museums have a repatriation policy?</a:t>
            </a:r>
          </a:p>
          <a:p>
            <a:pPr>
              <a:buFont typeface="Arial" pitchFamily="34" charset="0"/>
              <a:buChar char="•"/>
            </a:pPr>
            <a:r>
              <a:rPr lang="en-US" sz="4400" dirty="0" smtClean="0">
                <a:solidFill>
                  <a:schemeClr val="accent1"/>
                </a:solidFill>
              </a:rPr>
              <a:t>Quotes from some of the professionals</a:t>
            </a:r>
            <a:endParaRPr lang="en-US" sz="4400" dirty="0">
              <a:solidFill>
                <a:schemeClr val="accent1"/>
              </a:solidFill>
            </a:endParaRP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77108"/>
          </a:xfrm>
        </p:spPr>
        <p:txBody>
          <a:bodyPr/>
          <a:lstStyle/>
          <a:p>
            <a:pPr algn="ctr"/>
            <a:r>
              <a:rPr lang="en-US" dirty="0" smtClean="0"/>
              <a:t>Possible Solutions for the </a:t>
            </a:r>
            <a:r>
              <a:rPr lang="en-US" dirty="0" smtClean="0"/>
              <a:t>Future</a:t>
            </a:r>
            <a:endParaRPr lang="en-US" dirty="0"/>
          </a:p>
        </p:txBody>
      </p:sp>
      <p:sp>
        <p:nvSpPr>
          <p:cNvPr id="3" name="TextBox 2"/>
          <p:cNvSpPr txBox="1"/>
          <p:nvPr/>
        </p:nvSpPr>
        <p:spPr>
          <a:xfrm>
            <a:off x="381000" y="1447800"/>
            <a:ext cx="8458200" cy="4832092"/>
          </a:xfrm>
          <a:prstGeom prst="rect">
            <a:avLst/>
          </a:prstGeom>
          <a:noFill/>
        </p:spPr>
        <p:txBody>
          <a:bodyPr wrap="square" rtlCol="0">
            <a:spAutoFit/>
          </a:bodyPr>
          <a:lstStyle/>
          <a:p>
            <a:pPr>
              <a:buFont typeface="Arial" pitchFamily="34" charset="0"/>
              <a:buChar char="•"/>
            </a:pPr>
            <a:r>
              <a:rPr lang="en-US" sz="4400" dirty="0" smtClean="0">
                <a:solidFill>
                  <a:schemeClr val="accent1"/>
                </a:solidFill>
              </a:rPr>
              <a:t>Collaboration</a:t>
            </a:r>
          </a:p>
          <a:p>
            <a:pPr>
              <a:buFont typeface="Arial" pitchFamily="34" charset="0"/>
              <a:buChar char="•"/>
            </a:pPr>
            <a:r>
              <a:rPr lang="en-US" sz="4400" dirty="0" smtClean="0">
                <a:solidFill>
                  <a:schemeClr val="accent1"/>
                </a:solidFill>
              </a:rPr>
              <a:t>Communication</a:t>
            </a:r>
          </a:p>
          <a:p>
            <a:pPr>
              <a:buFont typeface="Arial" pitchFamily="34" charset="0"/>
              <a:buChar char="•"/>
            </a:pPr>
            <a:r>
              <a:rPr lang="en-US" sz="4400" dirty="0" smtClean="0">
                <a:solidFill>
                  <a:schemeClr val="accent1"/>
                </a:solidFill>
              </a:rPr>
              <a:t>Consultation</a:t>
            </a:r>
          </a:p>
          <a:p>
            <a:pPr>
              <a:buFont typeface="Arial" pitchFamily="34" charset="0"/>
              <a:buChar char="•"/>
            </a:pPr>
            <a:r>
              <a:rPr lang="en-US" sz="4400" dirty="0" smtClean="0">
                <a:solidFill>
                  <a:schemeClr val="accent1"/>
                </a:solidFill>
              </a:rPr>
              <a:t>Education</a:t>
            </a:r>
          </a:p>
          <a:p>
            <a:pPr>
              <a:buFont typeface="Arial" pitchFamily="34" charset="0"/>
              <a:buChar char="•"/>
            </a:pPr>
            <a:r>
              <a:rPr lang="en-US" sz="4400" dirty="0" smtClean="0">
                <a:solidFill>
                  <a:schemeClr val="accent1"/>
                </a:solidFill>
              </a:rPr>
              <a:t>Culturally Appropriate Displays</a:t>
            </a:r>
          </a:p>
          <a:p>
            <a:pPr>
              <a:buFont typeface="Arial" pitchFamily="34" charset="0"/>
              <a:buChar char="•"/>
            </a:pPr>
            <a:r>
              <a:rPr lang="en-US" sz="4400" dirty="0" smtClean="0">
                <a:solidFill>
                  <a:schemeClr val="accent1"/>
                </a:solidFill>
              </a:rPr>
              <a:t>Repatriation</a:t>
            </a:r>
          </a:p>
          <a:p>
            <a:pPr>
              <a:buFont typeface="Arial" pitchFamily="34" charset="0"/>
              <a:buChar char="•"/>
            </a:pPr>
            <a:r>
              <a:rPr lang="en-US" sz="4400" dirty="0" smtClean="0">
                <a:solidFill>
                  <a:schemeClr val="accent1"/>
                </a:solidFill>
              </a:rPr>
              <a:t>Better Laws / New Processes</a:t>
            </a:r>
            <a:endParaRPr lang="en-US" sz="4400" dirty="0">
              <a:solidFill>
                <a:schemeClr val="accent1"/>
              </a:solidFill>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AutoShape 2" descr="data:image/jpeg;base64,/9j/4AAQSkZJRgABAQAAAQABAAD/2wCEAAkGBhQSERUUExQWFBUUGBgXGBcYFBgXFBUUFxgWFxUVFxYXHCYfGBojHBcXIC8gIycpLCwsFR4xNTAqNSYrLCkBCQoKDgwOGg8PGikcHB8pKSkpLCwpKSkpLCkpKSkpLCkpKSkpKSkpLCksKSwpKSksKSkpLCksKSwsKSwsLCwpKf/AABEIAMMBAwMBIgACEQEDEQH/xAAcAAABBQEBAQAAAAAAAAAAAAAFAAIEBgcDAQj/xABTEAABAwICBAkGBwwIBQUAAAABAgMRAAQSIQUGMUEHEyJRYXGBkaEyQpKxwdEUI1Jik6LhFRYkM1NjcoKjstLwNENzg7PC0/EXJVRkhESUw+Lj/8QAGgEAAwEBAQEAAAAAAAAAAAAAAAECAwQFBv/EACgRAAICAQMDAwUBAQAAAAAAAAABAhEhAxIxBEFRE0JhFCIyUoGxcf/aAAwDAQACEQMRAD8AEBFOinRXsV9afKjIpFNOilFAHOKUU+KRFADIpEU6K9CZNADMNeRXRW2vCKAGRSinRSKaAGRSp0UqQDIohYp/BrnqZP7SPbUCKJaOH4PdfoNH9sj31lq/j/V/prp8guK9Fepp1aozGV7FegU6KAbGV7FexXtBIyvYp0UqYDRSAp0UooAbFexTopYaAPBSinRXsUANilFOilFMQ3DSp8UqB0OilFOivYpDOcUopxpRQA0ivIp8V4RQAykRT4ryKAG0op0UopAMilT4ryKBDIpRT4ryKBjIolosfEXf9kg9zzdc7PRLjmaRAPnEwOzeewUT+5pYQ4gS6Xmyg4BAbKVtrBOKJBg7OauXX1YJVecf6dWjpSbusFdAr2Knt6DdOxFdfvce3gDrUBV+vpr3Ij0dT9WDKVE/uA5zo9MU9Grqz5yfE+oUfU6X7IPptX9WCaUUcTqqsicX1VU8aqL5z9Gv3VH1el+xX0mr4AMUoqwjVFe4OHqaV7RUpjUVZzIcH92fdS+s0vJX0er4KrFKKuB1BVzO+h9ldmdRcJkoWvoKSB4KFS+u0l3KXQ6pSQKdFX5FlxGQbQhXMEpxnuXiP2VUdarX4M6kqSsB4rWSoRBkeSDnEmph18JSp4Kl0M1G+QfFKKeBSivQTs894wxsUop8U9phSvJSVdQJ9VDaXIJPscZpVMGjV8w9NA9aqVR6sPKNPSn4I8Uop8UoqzM5xSinxSw0Ac4pRT8NKKAGRSin4aWGgDnFKKfFKKQHMilFPipthohbpAAMHomeob6ic4wVydFwg5uoqyAlBJgCTRqy1bhJceUlCE+UVKgJ5sR5/miSeavb3SttYiAQ89swBQgK5lrH7qc+ciq18PvbtYuCsttsOAZYUoazA+LTvImTGe814/Ude5fbp4Xk9fQ6FRzPIeVrbKwzYsh5RCjiU2pQOGcktJPJEjylEnPdQy317uyvApu2aIVhUTbAlBBgyIJJHNRy10YlpWJKS2h5hzYqVqbCgONWpWYWtSkmAPNPb01b0cpT7y1D4xp5tKlrQCslaEwsE5AkAnITJBzrzMt5PSwlgC2muOk3VlDaWpwqWCLdtIKEzy5WIw5bajL120njcQhQUpsqBCLdsnkmDMJyq4aK00yu/WVZupSsNphQhEDGlUkgqJO/cndQBrSRYCk8VLtw46ApMpCm0KIQThgmDi5U5lI2maWABv32aVMFLyxjSFIAbTiVInIJR3DbmK66U01pdgN4rhwqciMCkKSAqAAcI2zlVqRpfElTYtF25QMLTjgTxbboGBIxKOaZJlQnI7BRZTZVicCEpxABZCMTaoAJON7AiJ5lHn206AzO71t0mhZbXcuhYMEBcmejCYPZU2zY0y+lCg9dFLmwpUuN2Z2YRt64q5XWuFsylCVvW8tpAGFJfcyEeS2Etp6sRHroBpHhYQZDbbz3S45xTf0bEZdaqWBnB3VLSQT8ZfrQrKEruFCZ2mEqKso2QZmiyNSMIC3ru8cEZku/BmuvG8oKjqTVPueES9XIaKLcHcw0Eq7VwVT20DuC66qXVLWrnWok+Mn/AGovwG0vd8rRrXlXS1Ebm3XrhZ6MailvwoevXS1b/o9opw/LuHSRl+bbgd53VW7TQylmEgqPMlJUfbVr0PwbPOCS0EjndWEj0dvhTyFJAe64Rb5yUocSwD5rDYR4pGLfz7qBI0q4VS6suE7SolSu0nOtIttTbZkjj7ttJ+Q2MSj0D/aqDpawQp1fFnyVKAJBBIBIGIHYYo/4NBKyvUISMSoRIE7Skn1irRY6GDgltLrs5ylGFHpKy+tWVquVpVhTlB2GSQRvEURudKXb+TjzqxzFZCQOhMxHZXTHq9WMdqZyz6TSlLc0aU9Zts/jXLa3y2LdS4v0E4z40PudbrFG11+5I3NthtHpOSe4VQmtDqJGYnmAKju91HdGajXDmxlwjpHFp7zFYz1Zy/Jm0NKEeEEf+IDPm2JI3YrlzF2xlXtdE8Fj5zhodBcMjwpVlu+TXaPw14U08ilFfYHyBzw0qfFIigDnFLDT4pYaAGRXkV0ivCKAGFNetsFRhIJNEbDQ6nDnkIk7Byd5M5JT0mBXS40i22lSbfCtQSTxi0KUzI+SI+NzyxKhAMCFGuDqOthp4jlndodHLUzLCPBYtW6A7crCU54RmSs8zaBm4e4dND9PawuHi22kqQ04pvGW1AuKbWQCkrSDEickwMt+0xtXkLfuVOukXSwlIGJIKpWSUlGLeEoJ2QAas9vaqS6lSG+LIBbIJCV8WHEqkoCStSilMADcTnnXiamtPVdyPa09GGliKAD2p9o2+4pbimmUkBOJWNRXtWiCklQgidmZirI3pBu5T8XCS5jKgAUEFKSnCoTig4EbMMxnzVzRoxm2VjfcCUJkpQ64lE4gMZUDiWSSNobGQqLpbX+yDgcSnjXU5JU0yE4epx+e8IFZWakux0C9cu8c6nikqDalSFQohAIAByTCszMZnfOUW00HcLUoh9ayVKkNqUUSnJPGJZ5CwY85QECDlVev+E19Z+LabSflLxXDn7TkjsSKB3ul7y4yddcUnmUvCgdSBkO6lS7Dz3NHbfs7RSHHVMoeSghRK+NWVK8vkNYic5gqWCPCht7wk26DLTbrioAkYbZEAkjNOJzao+cNtUmx1bedMIQpX6CCfHZRu34PHBynlNtDeXHASP1U+qk2CRxuuEm6UTxQaYne23idPW65iVv56B3dzcPnE6tbnS4snwJq7WmrlpsSt65VzMNEInmxmR2yKNWGgiPxVm0j5z6+MX14E4vWKTkitrM20Zq448qEoUqBPIQT41YLbg3e2rShsc7jgnuE1f2tEPHy7lSd2FlCWx3nErwFc7qzsGSVPqQpQ3vO8Yr0Vk+CancOiqWurVokwq4U8oeZbtlR7xPqovbaAQD8VYHoVcrCe3AST9WiTWu1sAQ0lbgAyDbeFvLpOER0xQbTvCE60yXW2EBAIBKnCpQnKQlASD307bFgsLOibkjN1thI2Jab2frOED6tTxoRgpJuFuOQJJddKW9vyU4EVjd5wmXbmxwoB/JoCPrbfGhdtpwqfQu4K3EA8rEsrURugHIwYPZSVopqzeE6d0fbZNqaBjYyjEe9tPrNZHrJbkvrdwqbLxU83iiVtqUYKgCekbZFFtEg3iHFoUpptJCQlIjEYBJJ2xnsnd01S7+5e+FKLuRTyYknCkbIncdtaKRG05uKhWYgnOK0DVHRbS7dC/ga3l8oFa1hDchRgDGobBEwKz9zSSQuPHYJqx6J4SBasBpLYUQpSsSlwM4yhIk99KbdYGo5yaSxa3ATyE21uPmpU4fAIT411RoZSxLly8voRhbT9QFX1qyx/hTuXFAJUlsEgEpbmAd8rk0ZLrj6uLQ4q4ITiUVvKCAJhJhJgznl0VjnuW67F1VoezBgxI24n3MXbLopVnFzpa3ZUW3WYWmArkEiYnIwZHN0UqoKYVpEVVra4BPxd2R0KMnqhW6prekbhO1KHRzg4SfZX00eug+cHzUuhmuHYbw0ooWnWBI/GNuI7MQ8PdUq30s0vyVieY5HuOddMdfTfDOaWhqR5RKivMNOQQdlOw1qmZVQmbYq3gACSTMVOLLbBTxmJbhzS0mOMPNIVk0n5y+wGo33YNsnEhlbyz88ISgxEpABUT0iCN0VXl65XZktJRbA5ktthKyecuuS4T0zXidX1Ore2mke30nT6dbrtltu9Av3KMV06LZjETxLRAQQPOcfdwpWvpxHoArgjT+j7SQlzjSMMBOK4UnAISEq5CE7/OVtqnNaFubs4jxryuc4nD6SshRJvUEo/HuNNdC3AVegjbXmWenRMvOE8AFLFuBP5RWR5zxTAQnPpmgtxrNfOgjjFNoPmtgMo7kAE9tWux1QYHkoff8A0Www36TkT2Gjtpq8pMYGLdjpUFPufWhPcalyQ6MvtdV33TyUrWTvSgq71HKjCOD9SQC+tpofnHAT6Ka0K9s20D8Ku1EcxdSynsQjCfE0OZ1hsG54hvjCkwVNtSe1xyD41O7wVQEs9WbcAYQ/cf2bXFtemvLxoxaaHUD8Xb27PznCXl7OjKf1qF6x8KK2MOG3ELEpUpzGespRHrNVS84R7xw5L4sfMSlOX6Waql7mNKJqo0KSJeunMO8IwsN9UiTH61C3tLaMYVONpShvBLy535nHn2iqlbH4RiU3LqGgnEpxSytZMkhOIwNm/nqjaVeLj61lBR80ZDLIhQG/f20KNjujVrvhUZBCWW1uEkJTiIQmSYGRxGm3euVxiw4m0GBIQgrwzvUtcpTv7qx9N2BmBB6wD760zg1WHrS4UolRLgCsW3yBt76bSSsXLKzrHrK+p4oFy46iBtXhAJ2iEwCJ6KCKfJ2qj1+NS9ctFpt7hSEjIgFPQk7U9hmq+WzEkeGfjVpJi4NB1Tu1XbzNspI4tAJO2V4EmCenPwpcIOh1s4VJUQ0CBg3JIz64Mnx56DcFl2pOkEZnNDgzGzk/ZV44QuXauTnGfcoH31D+2Q0rRkbl4ecDqH8iulvfbimTz7jXiGhhMbK4cVn2859QrShWbPwXrC7B7YCHD+6j7e6qpwlWY4xpaRBVKT1Agp9ZotwQqhi4SNyge9BH+Wm8JLPxbSuZcHtBj1VmsSH2M5uGSBtyHPXK4WCRh7ebsog4mRXBdvya0ZKGJrReCoCHzHK5GfQcQ9dZ6lir3wYOQt5PO2D6KvtrLU4LjyXdaBOYB7K9r1YzrysLN7MkXotceavaM4nxFROKUjyQtPSlR2+qjDTrR8h2P1gR9aveIVuWlXePfXo1XBwXYOt9LujIuTHykz6s6lo0gF5rbbVukKwnuVXQtnzkBXVB9edcXm0wUkKSDuzA91G5oNqYT0dYqdUE2wcSonNOI5DaTyZ5ubdR1u1+D/0m6aB+SpSZ9FvE4T1gVR02gA5KyJ6d3ZVp0fwfggFTyM4OFtK3l555hAgHrNP15x4dEvQhLlWSbjWy2bPJ410z5iEtJjoUuVH0RVys9X04RhaYZnlYilT7mydq4APYaDNahtpScDTylRkpxTbQnoQCVdUwM6rmuyXkNEOJKlEpAJdUriwBOZmJ3ZZZVlPUc+XZpHTUOFRfL+6s2wA/dqdOQCA7AOewNsR4zUO+1xtLRCls2qjhjEcKGjnkDKjjOfRNZem1TbpS4LpC3kOGEoPGJwAZLxjkkTORE0a0zowOaPacBOINh1fzyokkq5zn4VmaUTLzhkdWPimkNjnIUtQ6c4HhUi508640t0uuOtN8klK8AUuAThS2E8nPafCsubuZGSVdpFaHqe0fuWud7y8s/ko2zQ8AiiccskkqX6z6W00f1JvC9cs2yuU2VrWQYkkNqOeckSkGKrekUFDrgByCjAmMuajXBu1+HsnZ+Mz3xxTm81TWAJWu1lxbuPEcJyHzYEYQOaqo7dkqhM98VduEJHJSPne+qJa23KBohwDwaVwXqi1upkytHT5p56q2tSPwhUZA+8+yKt3Buohi5SBtWiT0QcvCqrr02U3RERIB78xUe8r2gDiMq0zgi5Ns/nPxkxvEJT4ZVnluiU9taLwUKi3ux89HcUqy8KqfBK5K/wAIipuUk7059YJ+yq1g5NWXhDSeNR0gnvj3UCaHIFEOAlyEODlnFpJhOwnGJP8AZr91aHrnafgzw2kJVnzwJ99Z/qCoJ0jbk5AObesEe2tK1pWkh0DNMKk9mfrqZ8jiYvboyNcVtEKyqdbpiRt99NcTyq1RJofA46Epuwfktq/xB7a68IKMVti+SpJ+2oHBUSXX087QPctI/wA1F9c0/gyx0DwIIrJ8opGan109TfJNSdF2wcebQdi1pB6iaa6zhKkndI7pFaPklDEM5VaODrK6UOdpfgUn2VVW7gQNvZnR/Uu5KbxsweUFpzG5SFVM19o4vJpSmhO2lXJx8yaVc1G5ijFoeKxEnICP55qi/CSDkop6tlWC5twLYdQ9lA1tiu2So5YnaxvHiTylHPoAjursjWJY2gHwjorpolrChR66DOpofALkKr02FeYOufsq9WPCutwpaShtlIACcipa1ZJSkTAEzvG41m+jWZCst4p2rDf4awPzzf74qZK0UmW3W3Wq8D6m+PdQEgBSZABVvwlATyaJ3ylfctpSsytsmSTJmcz30H4QBiuU9XrJPto5plIGjWB+ZBPXhmoq1YzOGWIJJGZyPWDWkaXSBo1AH5Bv9wH21RyzKlfpH1mr7poEaPQCZ+JRHRCBTaBGZNjLIbfdWhaqCNGx+cWfBNUhFvkOoVfNXU/8v2ee57KJcDRnek0S+5+kasPBu1N+1A3Of4S6C3qAXVnnUasnBkMN811OeLS6rsSO4QkHIH5XsNU+3TyhV54RF9OWLaaptukSDSisBI0bg1SeJuYAPKbPgrZVZ4QGyboTHkDwkeqKsPB6v4u43DEj1Lqu67ufHiB5p8CPfU+4ftALLcA1o/BK0CzeDfLZ7gus6tiYzq+cFqyBd9PF+OP3VcuCVyQOEFAK2j+kO6PtqqbQearXwg25lo85kdUEVU2U8mAN5y56UOBy5JWrDoTeMc/Gp8SK02/bkKBESD45+6s10I3hvGknJQebkEQocobd9atptkpKh1+GceFRNZKgY0wk4lSCI6qZcJ5QipC1Q4sRvPv9tTbzReFll0GUrJkRmlQKk9oIFa2QWTgmQfhikzGJpU9WJNWTWq3+KdBI2K74qqcGi40ggbApDg+oT6xV3040FBe/f4fZWcuS4mPNXBSpKk7UqBHWDNEdLEce5h2FRI6lcoZdtN0QkB9oEDDjSCDsIJgg99TdY9FBi6caSSUpIwztwkAgE9Gzsq+4kCEHCmVEwOapurWkEC7YIn8YkSenL201uxLoDSfKWcI3DESAM92de6K1c4txtarhkYVBUAOqJwEFQniwN3PQ1aJbo2VuzbIkuQebDspVESoxSrjo6KZk+kcmU9lBVqB/3o1ppuG0583qoM7a4k4RmTAHXXoT5OWHAW0SUcUrEQJySSvCJJ6s++gt40ASJBAO4yOw0Ze0cptkN5TIymcioZ8k7Mx0VC01oktJACpmM8KgM+aR4UNCTyR9HiEK6/ZXTVJE31ufzqT3GfZTLJENnfmak6lsH4ewZ8+e5KjUPg0XIc10P4T1CPVVh1gQPuc0BEhkT1FtIHtqta2jFcKnp9Yo7rE1FonZ+LR3ECs1+KG+WU4LietX7xq86yvg2CEgRDSZ9EVUn9EuJY4+ApCnFoGecpJPk7h11dNL2a7i3aZaQOMcQlKQTAJwjedmyqYGcNmQNm7f7qvmgW/+XiZ8pw9GRg0O07wb3Nq0p0ut8WgImDypVhBAAB2E7Zorodz8ASOl3xUd3dRLgFyZ3fo+NX5XlHeB7KseoMi9bw7Yc/w11V9KI/CD+nz9PNVl1H/pzWcTjHehVV2Jsm8IBhIKo8syYFVBqrnwjrllGQEEDLfntPTVObNTDgJcmj6gWWG2dXiHLKct8p40H2VWtb2hxw/RPjFWXUtc2ahOxQ9btBdc0plmDnhIPfPtqV+Rb4KgwIHNB9s1o+qjHFO3iWxySlle3YDxsjqms5Vv/ndWk6rL/CX0nfbtn68f5qc+RRWDjpnR4u37NjFgxygqiYPxihlInIAUcteCC2SoY33VHbkEpAjrBoW25hvrLofQO+U+2tMfSlKSoxyZJzO7bRpu0U1kxTXS0Fvpnk7IYWCTmSCDJir1pS7UtagYiZiOz1TVM4UVJOk0rSQUqYQQQZBwqAy59lXC9zkiTPtgmPSNTqYFFZMj0gjC+4DuUaNXGejGz8h1Q75PtoTpg/hLk7zNGLczo5wbkujxCKuTwiVyzlqG7F8zukqH1FVpN6TKuvm7qzvU9A+G2/S4kd+XtrR7xvCognIbf576jUKgZLMOTzL9Svso7rmT8LUTnKU59Qj2UF0imHnANgWqOqTR7W0S40v5bST/AD31Tf3IFwwfoVcPtH84n1zRJyyhwwhAAcdElU5EQDJMZ1G0fotwXDACcWPA4CNgSSZknYQAatF3qW0t5bi7tKcbnGYAiSmcymSsDfGVNSXciSfYsfwSQMtw39ApV0ZRCUgKKgEpAOWYAAByNKuV0dGTG9Lr5Kc5z9hoa4Ygg5ggjrqbpVOQoY4TGzxrulyckQlfXC3GgpxSpkCQlMxI5JnOB15VBvXlYTKiQCSAVT9g2V1uVwyn9JPrqFcypJA2mhgjvYu4mgdk0S1EM3zPQVn6iqHaLt4aAO6an6gq/DUTuDn+GqpfDNFyglrImXx0j1qqxa0oSm1gfJSP3RQPTAxXTaRvKB3rjdRrXFcMKG8QO41kuEU+5IuGkjRduEiJLyjlMqxuZkHach3CiejCA/aTkJEk5eaa6aC0KbmwtwpKsA4zYpCSqXHNhJy7qiY0h23B2BYEE7gCINEX2HWSwcIyMOjnzt/F7/ziapGhnj8CSNwK/FRqz62aTS7olxGeKEjnVhS4gAkxEx4iqrop0CzSP0/3jtq58CrJQNJH8IP6Q9aqsGp6ovWjHyv3F0PVbAqUqMyo+upmrBIvGs96v3FVXYhIOcIQlgZQRGyczJzNU1kSKuWt65QBtzHtqpptiSYByBPMIAknuqYcDksl11Lk2y43H2mPXQrXFMKbPWPV7qIanrItlifKUR3FHvodrcZw9Z8RNQvyKf4lWUcz/O4Voeqwm6X860T+8is/bRmau2jnMLzBGWK1juUiqmKJOvRF1aK5rhkfXHvrQ9ZtJpbaKT5TgKUiY7Z3Cs3v1wWlETDzR6vjG8/XV/1rs4SXE7TCFTsKSrvBmNnNUJvZg2063ZMh1uY5bSspShSZBmQV4s+nOtASuWxIjKe8TVM1utYKQN2L/LVtZVLSFfMSevkpNS72qxSre6M51itwLhwjbI6o2+2iOihisLpPyShXs9lSNP6AcW27cgpwNqSlQnlzKQIEfOFcdXU/EXQ+YP8ANWjdxM/cC9Bu4bphUkAONk+kK1S4dEEnORHbG2s11dMXLOz8YjbszUBWkXFoSJg78hugVOoOJmOl0RcOfpewUX08klm1Ud7QHcEg+qoGs7eC4MiMQBz7R7DU2/dxWVqRtTjT4n3VfhiXcv8AqHaIct0FaEqIbSBiSFEQ48N/ZVoTbIGxKU9SQPUKpXBzpEhopIkhKj2FzLtknvo2NZ0qLgwKBamZgTCikx3T21iUmjveNHGqBlSqUUKVmEKg9B6ualSorcj5+0g/ETluoe4+OirTpnRZLCiZUUwYgDZvyodo3U43OEIUQVjfsECTn37K7XRyKyC+ElpJUsJIIIB2qjaBUJb8CrNrXqs6yhCFOITiMiMZHJABnI89Dm9BtOrALigo7cIOAZgeUvPeNvPSTi+BpMWjgMOfTnRLUnRYD+PFsSvKOdB99WfV/URpTMLWuIVJGEckAGdnX4VEa0gjR7zirRxt1KUnNQJCQqVESgg+ZE57eupaTui1aaHN6MSpTz5XhXbBlaU5QslasjOccndz0zWxlRb8lcnl+SYjFyiOgVFudY7h0l4hBCgEwcZRCSF7CuTET206602p53G4EKdCcMwqAiIUkIBwwZnfBM1KhXI3Iveo2sNv8DbbK+UgKJASo5FaiDltyNQGdCuouWHFNqwJUVEkZAYVHOqmu7UCzxICSggwUEJmAnODK+pUCid9rNdYoWUyOZlveOcdBpbaZW4P6Wt0t2160BCVFp0AbipWFfigHtoHobQbi7RCgkQrGQS4hJgqMGFKBqJcaceeKg4r8YAhUJSOTiSeyCBvqZfabeZPENvJUlkBBUhLSUEp3pCAYERlM02rQnLJHb0RatWilvpl4qdSAHk+VJKAAk55Qeoyar2q1opb6VgSEIcWcwICEKntmMump1y8pw4lFJWAYVJkSIOyuFm083AS/CZUSkInNSMBwqIxAFGRE7zz0JU8haYYu4Fuy+uHEyFltQOMjGQEqTAGWQOdVxemkKbSgoKSlCzJTAJUlQEDbE4YPuqY7o0LMuKcXmD50SIzjZ/uakOWySAOKKsIgSnYOam1EI6kkn8hzg90GXrZSiVAYzhhtS5yTMxs2GvNZdBcSpC+UvAoEhdusJw+cokykQJOdCG33kpCUJUlI3AGB1DdXNTDits9s1NK7CwVduoeUkNow4ciUozIAGZ5XKz35batuq1m2tbYWrEEsQkpKU4lSlSglSzGQjKDIII2UDe0SVCMx1J8MxT29HqRm22oqzg4ZCSZkp3DbTaQreQk9pBh0qbSFkhSVIIcQAEY8SCrEBmIg5xmIzMVoGtF2gtkcajMiAFJnygefdWbOh1bKkKQ4FLViKsgAAtBQNkmEoAz+yo33LcPmnwqWk1RcZ7XYc0/biFpS80ouoAKuMTAOJKogScyiJ3TVl+F2iGkIC7c4EhMnjlEwmJkAT3VQkaMWN3q99OXZOHce8UJJCctzsJ6x3yVW62WC0S8pHJQhxMwoSSXDG5O/nrjq1q680HUu4QHUhP5TLM5BKhzjvqAzoxwLSSjYQfKTz9dXJeinX7to2z0Np5SkGQ0UIKQsbOUo4hE7KdrgmnyU/ROp7rV02p0jAlSVHCJUQnMABUDo21b3eFhjZhuju/qx2ZUP11YWVJQ1iQ40SSASBiywzAOIeGdBWNXnSoqwiDnEKy6PJob8iRz1q0kjSJSppLqXGzPxq0qBTvGSZ8aK6Bt031sLEY0qQlS8SlIS3ixEiAGyonlc/PUjVC1VaPpcdEgYpgEkgggeUAN4qVpFxC7kuoBDZIMKICtoJ3xz9kUbl5HTCer2pzlolMvtk7MjAIJnDmOc99EGdUiS6sPCHpGUmMUHaFZ8/bQT7vISxxagJxoWDxiAJSWzGaudB7666K11bt0FPIMlO19sRhQlG5R+TNJuIkmWn71gcyWyTtJQ4T/AI1KgX/FJv8ANfTopUXEe2Rjxu+ZxRn56vfXrbvMpfYVeyuvwR/8k+f1V+2nt6GuFf1DvWQQOvlGigwHNW2EuFsOLWlOJ4lRzIAQ2RmsEASKrevGllC4U1bqWpCAAleAJUpRgmVCAYMRAG6r7o3RTbdvClu4khWXGIPnHAkJSFDmO3IHrNM0JoFCUHjHFhSilWZayKkgqk4FZggiJ2jLaJUftyVLOCZoW1YuEqwXbqsBwLHxQGKM45GY6ahad0DcIWBa/GIKQSSljbKpG0bsO7eaJq0Ig+RcK/WLezdsSOnq7ad9xhuuv2frhQrO6ZXKKzbaL0hiGNHJzJwtsqVIGwcradkmhOsSmm0ruW3Dxg+LbCkhKuOCk8YlYQMBBRzn31f/ALjEjK4Qf7tX+rQ+51DQ4lIUWFpTsBbXA6hxpA7qpTQsr5FoLQyblht5Lyk8YmcJZblKgSFDsUDRMan/AJ/9i3URnVp1oBLTjKEjIJSFJA6ttdhom6+W0f11if2dZv4Y0dBqjnAf/Yo99OGp8f15+hRUf7mXcwC31caoetqmfAb0fIP9/wC9Ao/oEz7084+EK+iRS+9A/wDUL+hb91ROIvZ8gH++R7QKapF6I+L/AGrfhyqP6BJ+9Yz/AEhXN+JZ9qa6K1S/7hf0LH8FQgL0f1CvpG/9SvVP329hfpNf6tFryBM+9H/uHPomf4KajVT/ALh30Gh/krgHbsf1LvZxZ/8Amphurqc2XvRSfU7S/oycNUhvuXu5r+CkdUE/9Q9+z/goeu+uR/U3H0fucpHSNzvZuPoT/HSa+QRPOqKPy7/egepFPTqsj8vc/Sp/goV8OuPyNx9Cf46aNJ3IObL8f2Jn96lT8jx4DX3ro/LXP05HqFNOqTO9y4P/AJC6FOaRfMfFXHT8QrZ6VNXpJ8bGbn/26v46dPyJNeAudUWPlPn/AMhfvqLcXPwRbTDDiE8csIUXHZeSlXKUQVHkjkjPn2ULudKXGApFu/nmVcSsFMc3Lg9tUZ9914OOJBAQpIKsBUMSudZPJMbozrSEad2DeDatbNAsPOIccTi5OGQtYy2jyVDFvzoUjU+y/Ig9a3D61VS9XvhHFhZN07mQAlClsgDKAMQE5buqjabp/wDIXH0B/wBSlqVKVpijhB4ap2f5BHaVH1muidVbP/p2u731XUXz85sXH0B9rlOF5cbmbn6D/wDSs9vyVZYjq5aj/wBOyP7tPtFdUaJtxsZaHU2j3VV3Lq6Oxm47WB/qU3jLqPxFx9Ej/Uor5At3wNr8m36CfdSqnYrv8hceg3/FSp7fkdomfBnDt9dI2atxPpKpwuSfO9dNLpOWLxrO2LbE5pZcHnd6gfWK5LccGcj0RXYsk7Cnx91NVYq5xS3SXclxGJvFdHjTjeK5ge00k6OO8ivTaxvHftp+pLyLYe/DVb0eP2V4b4/JPeKbxR/k0oPTT9SQbR/3RHT3Cuw0lG8+PuqG6d8+BFKOmn6svgKZMXpUHao/W9lJOkE/Lj9ZQqFgrxIG7Oj1X4FTCQ0l+cj9b30hfncv64qBiA2pSev/AHr1JSPMRHUaPW+B0/IWGkF/K8QfZXqdKLHT2ChqSgxyQOoD2mmltGe2d2Q99HqrwOn5C7emF809grxWlV/ymggRuEntFdW7dZHnDtyp+pHwGQqrSio/+tdUaXVzDuigYZUPP+tXilr3KPfR6kfAfcHTpg8w8a4vaYJEZdyqDm4UNpNe/CSOfuFG+HgMhr7uq6O40hps9HjQX4af5ypfC+jx9VPfAWQppTSfGMrRCuUkjkGFdQJ2Ts6pqlW2gHuIQzhSiXVuOnEMxyUt5CZwjFl01ZG70fyK9F4dw8B6zTWpFcBkLWl+ltCUISAhACQJ3D213+7PQO80E4/oPdXodG+fR+2lu0x2wu5po8ye809OmRvjvoIqOn0ftpFaeeOsfbRu0wthhWmxuA76YdNHmT3mhSnB8oV4HhvI/nZto3aYWwn921fM8aVDC4Pm+kK8o3aYbmeNIHNvrstoZZUqVZsYg0MWyvSgTXtKpLQxR2Vy488/gOavaVSwJCFZ9leqGXV9tKlQBzQJ21zumQIgbq8pUCZxCfVXID1+ylSoIOqhXFbhGw0qVADzt66cMzXlKkhnRaoryd/RSpUxo8Kv576alRns91KlQD4GjyZ3yPbTGlmBSpUiTu6a5jaaVKgByRE12QgGf55qVKgEJoSY3R1eqmuuGOuaVKkhjXnCFQMuwc1cHnTO2vKVMDqg5ivF583d00qVAjgK9pUqQj//2Q=="/>
          <p:cNvSpPr>
            <a:spLocks noChangeAspect="1" noChangeArrowheads="1"/>
          </p:cNvSpPr>
          <p:nvPr/>
        </p:nvSpPr>
        <p:spPr bwMode="auto">
          <a:xfrm>
            <a:off x="63500" y="-901700"/>
            <a:ext cx="2466975" cy="18573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44" name="AutoShape 4" descr="data:image/jpeg;base64,/9j/4AAQSkZJRgABAQAAAQABAAD/2wCEAAkGBhQSERUUExQWFBUUGBgXGBcYFBgXFBUUFxgWFxUVFxYXHCYfGBojHBcXIC8gIycpLCwsFR4xNTAqNSYrLCkBCQoKDgwOGg8PGikcHB8pKSkpLCwpKSkpLCkpKSkpLCkpKSkpKSkpLCksKSwpKSksKSkpLCksKSwsKSwsLCwpKf/AABEIAMMBAwMBIgACEQEDEQH/xAAcAAABBQEBAQAAAAAAAAAAAAAFAAIEBgcDAQj/xABTEAABAwICBAkGBwwIBQUAAAABAgMRAAQSIQUGMUEHEyJRYXGBkaEyQpKxwdEUI1Jik6LhFRYkM1NjcoKjstLwNENzg7PC0/EXJVRkhESUw+Lj/8QAGgEAAwEBAQEAAAAAAAAAAAAAAAECAwQFBv/EACgRAAICAQMDAwUBAQAAAAAAAAABAhEhAxIxBEFRE0JhFCIyUoGxcf/aAAwDAQACEQMRAD8AEBFOinRXsV9afKjIpFNOilFAHOKUU+KRFADIpEU6K9CZNADMNeRXRW2vCKAGRSinRSKaAGRSp0UqQDIohYp/BrnqZP7SPbUCKJaOH4PdfoNH9sj31lq/j/V/prp8guK9Fepp1aozGV7FegU6KAbGV7FexXtBIyvYp0UqYDRSAp0UooAbFexTopYaAPBSinRXsUANilFOilFMQ3DSp8UqB0OilFOivYpDOcUopxpRQA0ivIp8V4RQAykRT4ryKAG0op0UopAMilT4ryKBDIpRT4ryKBjIolosfEXf9kg9zzdc7PRLjmaRAPnEwOzeewUT+5pYQ4gS6Xmyg4BAbKVtrBOKJBg7OauXX1YJVecf6dWjpSbusFdAr2Knt6DdOxFdfvce3gDrUBV+vpr3Ij0dT9WDKVE/uA5zo9MU9Grqz5yfE+oUfU6X7IPptX9WCaUUcTqqsicX1VU8aqL5z9Gv3VH1el+xX0mr4AMUoqwjVFe4OHqaV7RUpjUVZzIcH92fdS+s0vJX0er4KrFKKuB1BVzO+h9ldmdRcJkoWvoKSB4KFS+u0l3KXQ6pSQKdFX5FlxGQbQhXMEpxnuXiP2VUdarX4M6kqSsB4rWSoRBkeSDnEmph18JSp4Kl0M1G+QfFKKeBSivQTs894wxsUop8U9phSvJSVdQJ9VDaXIJPscZpVMGjV8w9NA9aqVR6sPKNPSn4I8Uop8UoqzM5xSinxSw0Ac4pRT8NKKAGRSin4aWGgDnFKKfFKKQHMilFPipthohbpAAMHomeob6ic4wVydFwg5uoqyAlBJgCTRqy1bhJceUlCE+UVKgJ5sR5/miSeavb3SttYiAQ89swBQgK5lrH7qc+ciq18PvbtYuCsttsOAZYUoazA+LTvImTGe814/Ude5fbp4Xk9fQ6FRzPIeVrbKwzYsh5RCjiU2pQOGcktJPJEjylEnPdQy317uyvApu2aIVhUTbAlBBgyIJJHNRy10YlpWJKS2h5hzYqVqbCgONWpWYWtSkmAPNPb01b0cpT7y1D4xp5tKlrQCslaEwsE5AkAnITJBzrzMt5PSwlgC2muOk3VlDaWpwqWCLdtIKEzy5WIw5bajL120njcQhQUpsqBCLdsnkmDMJyq4aK00yu/WVZupSsNphQhEDGlUkgqJO/cndQBrSRYCk8VLtw46ApMpCm0KIQThgmDi5U5lI2maWABv32aVMFLyxjSFIAbTiVInIJR3DbmK66U01pdgN4rhwqciMCkKSAqAAcI2zlVqRpfElTYtF25QMLTjgTxbboGBIxKOaZJlQnI7BRZTZVicCEpxABZCMTaoAJON7AiJ5lHn206AzO71t0mhZbXcuhYMEBcmejCYPZU2zY0y+lCg9dFLmwpUuN2Z2YRt64q5XWuFsylCVvW8tpAGFJfcyEeS2Etp6sRHroBpHhYQZDbbz3S45xTf0bEZdaqWBnB3VLSQT8ZfrQrKEruFCZ2mEqKso2QZmiyNSMIC3ru8cEZku/BmuvG8oKjqTVPueES9XIaKLcHcw0Eq7VwVT20DuC66qXVLWrnWok+Mn/AGovwG0vd8rRrXlXS1Ebm3XrhZ6MailvwoevXS1b/o9opw/LuHSRl+bbgd53VW7TQylmEgqPMlJUfbVr0PwbPOCS0EjndWEj0dvhTyFJAe64Rb5yUocSwD5rDYR4pGLfz7qBI0q4VS6suE7SolSu0nOtIttTbZkjj7ttJ+Q2MSj0D/aqDpawQp1fFnyVKAJBBIBIGIHYYo/4NBKyvUISMSoRIE7Skn1irRY6GDgltLrs5ylGFHpKy+tWVquVpVhTlB2GSQRvEURudKXb+TjzqxzFZCQOhMxHZXTHq9WMdqZyz6TSlLc0aU9Zts/jXLa3y2LdS4v0E4z40PudbrFG11+5I3NthtHpOSe4VQmtDqJGYnmAKju91HdGajXDmxlwjpHFp7zFYz1Zy/Jm0NKEeEEf+IDPm2JI3YrlzF2xlXtdE8Fj5zhodBcMjwpVlu+TXaPw14U08ilFfYHyBzw0qfFIigDnFLDT4pYaAGRXkV0ivCKAGFNetsFRhIJNEbDQ6nDnkIk7Byd5M5JT0mBXS40i22lSbfCtQSTxi0KUzI+SI+NzyxKhAMCFGuDqOthp4jlndodHLUzLCPBYtW6A7crCU54RmSs8zaBm4e4dND9PawuHi22kqQ04pvGW1AuKbWQCkrSDEickwMt+0xtXkLfuVOukXSwlIGJIKpWSUlGLeEoJ2QAas9vaqS6lSG+LIBbIJCV8WHEqkoCStSilMADcTnnXiamtPVdyPa09GGliKAD2p9o2+4pbimmUkBOJWNRXtWiCklQgidmZirI3pBu5T8XCS5jKgAUEFKSnCoTig4EbMMxnzVzRoxm2VjfcCUJkpQ64lE4gMZUDiWSSNobGQqLpbX+yDgcSnjXU5JU0yE4epx+e8IFZWakux0C9cu8c6nikqDalSFQohAIAByTCszMZnfOUW00HcLUoh9ayVKkNqUUSnJPGJZ5CwY85QECDlVev+E19Z+LabSflLxXDn7TkjsSKB3ul7y4yddcUnmUvCgdSBkO6lS7Dz3NHbfs7RSHHVMoeSghRK+NWVK8vkNYic5gqWCPCht7wk26DLTbrioAkYbZEAkjNOJzao+cNtUmx1bedMIQpX6CCfHZRu34PHBynlNtDeXHASP1U+qk2CRxuuEm6UTxQaYne23idPW65iVv56B3dzcPnE6tbnS4snwJq7WmrlpsSt65VzMNEInmxmR2yKNWGgiPxVm0j5z6+MX14E4vWKTkitrM20Zq448qEoUqBPIQT41YLbg3e2rShsc7jgnuE1f2tEPHy7lSd2FlCWx3nErwFc7qzsGSVPqQpQ3vO8Yr0Vk+CancOiqWurVokwq4U8oeZbtlR7xPqovbaAQD8VYHoVcrCe3AST9WiTWu1sAQ0lbgAyDbeFvLpOER0xQbTvCE60yXW2EBAIBKnCpQnKQlASD307bFgsLOibkjN1thI2Jab2frOED6tTxoRgpJuFuOQJJddKW9vyU4EVjd5wmXbmxwoB/JoCPrbfGhdtpwqfQu4K3EA8rEsrURugHIwYPZSVopqzeE6d0fbZNqaBjYyjEe9tPrNZHrJbkvrdwqbLxU83iiVtqUYKgCekbZFFtEg3iHFoUpptJCQlIjEYBJJ2xnsnd01S7+5e+FKLuRTyYknCkbIncdtaKRG05uKhWYgnOK0DVHRbS7dC/ga3l8oFa1hDchRgDGobBEwKz9zSSQuPHYJqx6J4SBasBpLYUQpSsSlwM4yhIk99KbdYGo5yaSxa3ATyE21uPmpU4fAIT411RoZSxLly8voRhbT9QFX1qyx/hTuXFAJUlsEgEpbmAd8rk0ZLrj6uLQ4q4ITiUVvKCAJhJhJgznl0VjnuW67F1VoezBgxI24n3MXbLopVnFzpa3ZUW3WYWmArkEiYnIwZHN0UqoKYVpEVVra4BPxd2R0KMnqhW6prekbhO1KHRzg4SfZX00eug+cHzUuhmuHYbw0ooWnWBI/GNuI7MQ8PdUq30s0vyVieY5HuOddMdfTfDOaWhqR5RKivMNOQQdlOw1qmZVQmbYq3gACSTMVOLLbBTxmJbhzS0mOMPNIVk0n5y+wGo33YNsnEhlbyz88ISgxEpABUT0iCN0VXl65XZktJRbA5ktthKyecuuS4T0zXidX1Ore2mke30nT6dbrtltu9Av3KMV06LZjETxLRAQQPOcfdwpWvpxHoArgjT+j7SQlzjSMMBOK4UnAISEq5CE7/OVtqnNaFubs4jxryuc4nD6SshRJvUEo/HuNNdC3AVegjbXmWenRMvOE8AFLFuBP5RWR5zxTAQnPpmgtxrNfOgjjFNoPmtgMo7kAE9tWux1QYHkoff8A0Www36TkT2Gjtpq8pMYGLdjpUFPufWhPcalyQ6MvtdV33TyUrWTvSgq71HKjCOD9SQC+tpofnHAT6Ka0K9s20D8Ku1EcxdSynsQjCfE0OZ1hsG54hvjCkwVNtSe1xyD41O7wVQEs9WbcAYQ/cf2bXFtemvLxoxaaHUD8Xb27PznCXl7OjKf1qF6x8KK2MOG3ELEpUpzGespRHrNVS84R7xw5L4sfMSlOX6Waql7mNKJqo0KSJeunMO8IwsN9UiTH61C3tLaMYVONpShvBLy535nHn2iqlbH4RiU3LqGgnEpxSytZMkhOIwNm/nqjaVeLj61lBR80ZDLIhQG/f20KNjujVrvhUZBCWW1uEkJTiIQmSYGRxGm3euVxiw4m0GBIQgrwzvUtcpTv7qx9N2BmBB6wD760zg1WHrS4UolRLgCsW3yBt76bSSsXLKzrHrK+p4oFy46iBtXhAJ2iEwCJ6KCKfJ2qj1+NS9ctFpt7hSEjIgFPQk7U9hmq+WzEkeGfjVpJi4NB1Tu1XbzNspI4tAJO2V4EmCenPwpcIOh1s4VJUQ0CBg3JIz64Mnx56DcFl2pOkEZnNDgzGzk/ZV44QuXauTnGfcoH31D+2Q0rRkbl4ecDqH8iulvfbimTz7jXiGhhMbK4cVn2859QrShWbPwXrC7B7YCHD+6j7e6qpwlWY4xpaRBVKT1Agp9ZotwQqhi4SNyge9BH+Wm8JLPxbSuZcHtBj1VmsSH2M5uGSBtyHPXK4WCRh7ebsog4mRXBdvya0ZKGJrReCoCHzHK5GfQcQ9dZ6lir3wYOQt5PO2D6KvtrLU4LjyXdaBOYB7K9r1YzrysLN7MkXotceavaM4nxFROKUjyQtPSlR2+qjDTrR8h2P1gR9aveIVuWlXePfXo1XBwXYOt9LujIuTHykz6s6lo0gF5rbbVukKwnuVXQtnzkBXVB9edcXm0wUkKSDuzA91G5oNqYT0dYqdUE2wcSonNOI5DaTyZ5ubdR1u1+D/0m6aB+SpSZ9FvE4T1gVR02gA5KyJ6d3ZVp0fwfggFTyM4OFtK3l555hAgHrNP15x4dEvQhLlWSbjWy2bPJ410z5iEtJjoUuVH0RVys9X04RhaYZnlYilT7mydq4APYaDNahtpScDTylRkpxTbQnoQCVdUwM6rmuyXkNEOJKlEpAJdUriwBOZmJ3ZZZVlPUc+XZpHTUOFRfL+6s2wA/dqdOQCA7AOewNsR4zUO+1xtLRCls2qjhjEcKGjnkDKjjOfRNZem1TbpS4LpC3kOGEoPGJwAZLxjkkTORE0a0zowOaPacBOINh1fzyokkq5zn4VmaUTLzhkdWPimkNjnIUtQ6c4HhUi508640t0uuOtN8klK8AUuAThS2E8nPafCsubuZGSVdpFaHqe0fuWud7y8s/ko2zQ8AiiccskkqX6z6W00f1JvC9cs2yuU2VrWQYkkNqOeckSkGKrekUFDrgByCjAmMuajXBu1+HsnZ+Mz3xxTm81TWAJWu1lxbuPEcJyHzYEYQOaqo7dkqhM98VduEJHJSPne+qJa23KBohwDwaVwXqi1upkytHT5p56q2tSPwhUZA+8+yKt3Buohi5SBtWiT0QcvCqrr02U3RERIB78xUe8r2gDiMq0zgi5Ns/nPxkxvEJT4ZVnluiU9taLwUKi3ux89HcUqy8KqfBK5K/wAIipuUk7059YJ+yq1g5NWXhDSeNR0gnvj3UCaHIFEOAlyEODlnFpJhOwnGJP8AZr91aHrnafgzw2kJVnzwJ99Z/qCoJ0jbk5AObesEe2tK1pWkh0DNMKk9mfrqZ8jiYvboyNcVtEKyqdbpiRt99NcTyq1RJofA46Epuwfktq/xB7a68IKMVti+SpJ+2oHBUSXX087QPctI/wA1F9c0/gyx0DwIIrJ8opGan109TfJNSdF2wcebQdi1pB6iaa6zhKkndI7pFaPklDEM5VaODrK6UOdpfgUn2VVW7gQNvZnR/Uu5KbxsweUFpzG5SFVM19o4vJpSmhO2lXJx8yaVc1G5ijFoeKxEnICP55qi/CSDkop6tlWC5twLYdQ9lA1tiu2So5YnaxvHiTylHPoAjursjWJY2gHwjorpolrChR66DOpofALkKr02FeYOufsq9WPCutwpaShtlIACcipa1ZJSkTAEzvG41m+jWZCst4p2rDf4awPzzf74qZK0UmW3W3Wq8D6m+PdQEgBSZABVvwlATyaJ3ylfctpSsytsmSTJmcz30H4QBiuU9XrJPto5plIGjWB+ZBPXhmoq1YzOGWIJJGZyPWDWkaXSBo1AH5Bv9wH21RyzKlfpH1mr7poEaPQCZ+JRHRCBTaBGZNjLIbfdWhaqCNGx+cWfBNUhFvkOoVfNXU/8v2ee57KJcDRnek0S+5+kasPBu1N+1A3Of4S6C3qAXVnnUasnBkMN811OeLS6rsSO4QkHIH5XsNU+3TyhV54RF9OWLaaptukSDSisBI0bg1SeJuYAPKbPgrZVZ4QGyboTHkDwkeqKsPB6v4u43DEj1Lqu67ufHiB5p8CPfU+4ftALLcA1o/BK0CzeDfLZ7gus6tiYzq+cFqyBd9PF+OP3VcuCVyQOEFAK2j+kO6PtqqbQearXwg25lo85kdUEVU2U8mAN5y56UOBy5JWrDoTeMc/Gp8SK02/bkKBESD45+6s10I3hvGknJQebkEQocobd9atptkpKh1+GceFRNZKgY0wk4lSCI6qZcJ5QipC1Q4sRvPv9tTbzReFll0GUrJkRmlQKk9oIFa2QWTgmQfhikzGJpU9WJNWTWq3+KdBI2K74qqcGi40ggbApDg+oT6xV3040FBe/f4fZWcuS4mPNXBSpKk7UqBHWDNEdLEce5h2FRI6lcoZdtN0QkB9oEDDjSCDsIJgg99TdY9FBi6caSSUpIwztwkAgE9Gzsq+4kCEHCmVEwOapurWkEC7YIn8YkSenL201uxLoDSfKWcI3DESAM92de6K1c4txtarhkYVBUAOqJwEFQniwN3PQ1aJbo2VuzbIkuQebDspVESoxSrjo6KZk+kcmU9lBVqB/3o1ppuG0583qoM7a4k4RmTAHXXoT5OWHAW0SUcUrEQJySSvCJJ6s++gt40ASJBAO4yOw0Ze0cptkN5TIymcioZ8k7Mx0VC01oktJACpmM8KgM+aR4UNCTyR9HiEK6/ZXTVJE31ufzqT3GfZTLJENnfmak6lsH4ewZ8+e5KjUPg0XIc10P4T1CPVVh1gQPuc0BEhkT1FtIHtqta2jFcKnp9Yo7rE1FonZ+LR3ECs1+KG+WU4LietX7xq86yvg2CEgRDSZ9EVUn9EuJY4+ApCnFoGecpJPk7h11dNL2a7i3aZaQOMcQlKQTAJwjedmyqYGcNmQNm7f7qvmgW/+XiZ8pw9GRg0O07wb3Nq0p0ut8WgImDypVhBAAB2E7Zorodz8ASOl3xUd3dRLgFyZ3fo+NX5XlHeB7KseoMi9bw7Yc/w11V9KI/CD+nz9PNVl1H/pzWcTjHehVV2Jsm8IBhIKo8syYFVBqrnwjrllGQEEDLfntPTVObNTDgJcmj6gWWG2dXiHLKct8p40H2VWtb2hxw/RPjFWXUtc2ahOxQ9btBdc0plmDnhIPfPtqV+Rb4KgwIHNB9s1o+qjHFO3iWxySlle3YDxsjqms5Vv/ndWk6rL/CX0nfbtn68f5qc+RRWDjpnR4u37NjFgxygqiYPxihlInIAUcteCC2SoY33VHbkEpAjrBoW25hvrLofQO+U+2tMfSlKSoxyZJzO7bRpu0U1kxTXS0Fvpnk7IYWCTmSCDJir1pS7UtagYiZiOz1TVM4UVJOk0rSQUqYQQQZBwqAy59lXC9zkiTPtgmPSNTqYFFZMj0gjC+4DuUaNXGejGz8h1Q75PtoTpg/hLk7zNGLczo5wbkujxCKuTwiVyzlqG7F8zukqH1FVpN6TKuvm7qzvU9A+G2/S4kd+XtrR7xvCognIbf576jUKgZLMOTzL9Svso7rmT8LUTnKU59Qj2UF0imHnANgWqOqTR7W0S40v5bST/AD31Tf3IFwwfoVcPtH84n1zRJyyhwwhAAcdElU5EQDJMZ1G0fotwXDACcWPA4CNgSSZknYQAatF3qW0t5bi7tKcbnGYAiSmcymSsDfGVNSXciSfYsfwSQMtw39ApV0ZRCUgKKgEpAOWYAAByNKuV0dGTG9Lr5Kc5z9hoa4Ygg5ggjrqbpVOQoY4TGzxrulyckQlfXC3GgpxSpkCQlMxI5JnOB15VBvXlYTKiQCSAVT9g2V1uVwyn9JPrqFcypJA2mhgjvYu4mgdk0S1EM3zPQVn6iqHaLt4aAO6an6gq/DUTuDn+GqpfDNFyglrImXx0j1qqxa0oSm1gfJSP3RQPTAxXTaRvKB3rjdRrXFcMKG8QO41kuEU+5IuGkjRduEiJLyjlMqxuZkHach3CiejCA/aTkJEk5eaa6aC0KbmwtwpKsA4zYpCSqXHNhJy7qiY0h23B2BYEE7gCINEX2HWSwcIyMOjnzt/F7/ziapGhnj8CSNwK/FRqz62aTS7olxGeKEjnVhS4gAkxEx4iqrop0CzSP0/3jtq58CrJQNJH8IP6Q9aqsGp6ovWjHyv3F0PVbAqUqMyo+upmrBIvGs96v3FVXYhIOcIQlgZQRGyczJzNU1kSKuWt65QBtzHtqpptiSYByBPMIAknuqYcDksl11Lk2y43H2mPXQrXFMKbPWPV7qIanrItlifKUR3FHvodrcZw9Z8RNQvyKf4lWUcz/O4Voeqwm6X860T+8is/bRmau2jnMLzBGWK1juUiqmKJOvRF1aK5rhkfXHvrQ9ZtJpbaKT5TgKUiY7Z3Cs3v1wWlETDzR6vjG8/XV/1rs4SXE7TCFTsKSrvBmNnNUJvZg2063ZMh1uY5bSspShSZBmQV4s+nOtASuWxIjKe8TVM1utYKQN2L/LVtZVLSFfMSevkpNS72qxSre6M51itwLhwjbI6o2+2iOihisLpPyShXs9lSNP6AcW27cgpwNqSlQnlzKQIEfOFcdXU/EXQ+YP8ANWjdxM/cC9Bu4bphUkAONk+kK1S4dEEnORHbG2s11dMXLOz8YjbszUBWkXFoSJg78hugVOoOJmOl0RcOfpewUX08klm1Ud7QHcEg+qoGs7eC4MiMQBz7R7DU2/dxWVqRtTjT4n3VfhiXcv8AqHaIct0FaEqIbSBiSFEQ48N/ZVoTbIGxKU9SQPUKpXBzpEhopIkhKj2FzLtknvo2NZ0qLgwKBamZgTCikx3T21iUmjveNHGqBlSqUUKVmEKg9B6ualSorcj5+0g/ETluoe4+OirTpnRZLCiZUUwYgDZvyodo3U43OEIUQVjfsECTn37K7XRyKyC+ElpJUsJIIIB2qjaBUJb8CrNrXqs6yhCFOITiMiMZHJABnI89Dm9BtOrALigo7cIOAZgeUvPeNvPSTi+BpMWjgMOfTnRLUnRYD+PFsSvKOdB99WfV/URpTMLWuIVJGEckAGdnX4VEa0gjR7zirRxt1KUnNQJCQqVESgg+ZE57eupaTui1aaHN6MSpTz5XhXbBlaU5QslasjOccndz0zWxlRb8lcnl+SYjFyiOgVFudY7h0l4hBCgEwcZRCSF7CuTET206602p53G4EKdCcMwqAiIUkIBwwZnfBM1KhXI3Iveo2sNv8DbbK+UgKJASo5FaiDltyNQGdCuouWHFNqwJUVEkZAYVHOqmu7UCzxICSggwUEJmAnODK+pUCid9rNdYoWUyOZlveOcdBpbaZW4P6Wt0t2160BCVFp0AbipWFfigHtoHobQbi7RCgkQrGQS4hJgqMGFKBqJcaceeKg4r8YAhUJSOTiSeyCBvqZfabeZPENvJUlkBBUhLSUEp3pCAYERlM02rQnLJHb0RatWilvpl4qdSAHk+VJKAAk55Qeoyar2q1opb6VgSEIcWcwICEKntmMump1y8pw4lFJWAYVJkSIOyuFm083AS/CZUSkInNSMBwqIxAFGRE7zz0JU8haYYu4Fuy+uHEyFltQOMjGQEqTAGWQOdVxemkKbSgoKSlCzJTAJUlQEDbE4YPuqY7o0LMuKcXmD50SIzjZ/uakOWySAOKKsIgSnYOam1EI6kkn8hzg90GXrZSiVAYzhhtS5yTMxs2GvNZdBcSpC+UvAoEhdusJw+cokykQJOdCG33kpCUJUlI3AGB1DdXNTDits9s1NK7CwVduoeUkNow4ciUozIAGZ5XKz35batuq1m2tbYWrEEsQkpKU4lSlSglSzGQjKDIII2UDe0SVCMx1J8MxT29HqRm22oqzg4ZCSZkp3DbTaQreQk9pBh0qbSFkhSVIIcQAEY8SCrEBmIg5xmIzMVoGtF2gtkcajMiAFJnygefdWbOh1bKkKQ4FLViKsgAAtBQNkmEoAz+yo33LcPmnwqWk1RcZ7XYc0/biFpS80ouoAKuMTAOJKogScyiJ3TVl+F2iGkIC7c4EhMnjlEwmJkAT3VQkaMWN3q99OXZOHce8UJJCctzsJ6x3yVW62WC0S8pHJQhxMwoSSXDG5O/nrjq1q680HUu4QHUhP5TLM5BKhzjvqAzoxwLSSjYQfKTz9dXJeinX7to2z0Np5SkGQ0UIKQsbOUo4hE7KdrgmnyU/ROp7rV02p0jAlSVHCJUQnMABUDo21b3eFhjZhuju/qx2ZUP11YWVJQ1iQ40SSASBiywzAOIeGdBWNXnSoqwiDnEKy6PJob8iRz1q0kjSJSppLqXGzPxq0qBTvGSZ8aK6Bt031sLEY0qQlS8SlIS3ixEiAGyonlc/PUjVC1VaPpcdEgYpgEkgggeUAN4qVpFxC7kuoBDZIMKICtoJ3xz9kUbl5HTCer2pzlolMvtk7MjAIJnDmOc99EGdUiS6sPCHpGUmMUHaFZ8/bQT7vISxxagJxoWDxiAJSWzGaudB7666K11bt0FPIMlO19sRhQlG5R+TNJuIkmWn71gcyWyTtJQ4T/AI1KgX/FJv8ANfTopUXEe2Rjxu+ZxRn56vfXrbvMpfYVeyuvwR/8k+f1V+2nt6GuFf1DvWQQOvlGigwHNW2EuFsOLWlOJ4lRzIAQ2RmsEASKrevGllC4U1bqWpCAAleAJUpRgmVCAYMRAG6r7o3RTbdvClu4khWXGIPnHAkJSFDmO3IHrNM0JoFCUHjHFhSilWZayKkgqk4FZggiJ2jLaJUftyVLOCZoW1YuEqwXbqsBwLHxQGKM45GY6ahad0DcIWBa/GIKQSSljbKpG0bsO7eaJq0Ig+RcK/WLezdsSOnq7ad9xhuuv2frhQrO6ZXKKzbaL0hiGNHJzJwtsqVIGwcradkmhOsSmm0ruW3Dxg+LbCkhKuOCk8YlYQMBBRzn31f/ALjEjK4Qf7tX+rQ+51DQ4lIUWFpTsBbXA6hxpA7qpTQsr5FoLQyblht5Lyk8YmcJZblKgSFDsUDRMan/AJ/9i3URnVp1oBLTjKEjIJSFJA6ttdhom6+W0f11if2dZv4Y0dBqjnAf/Yo99OGp8f15+hRUf7mXcwC31caoetqmfAb0fIP9/wC9Ao/oEz7084+EK+iRS+9A/wDUL+hb91ROIvZ8gH++R7QKapF6I+L/AGrfhyqP6BJ+9Yz/AEhXN+JZ9qa6K1S/7hf0LH8FQgL0f1CvpG/9SvVP329hfpNf6tFryBM+9H/uHPomf4KajVT/ALh30Gh/krgHbsf1LvZxZ/8Amphurqc2XvRSfU7S/oycNUhvuXu5r+CkdUE/9Q9+z/goeu+uR/U3H0fucpHSNzvZuPoT/HSa+QRPOqKPy7/egepFPTqsj8vc/Sp/goV8OuPyNx9Cf46aNJ3IObL8f2Jn96lT8jx4DX3ro/LXP05HqFNOqTO9y4P/AJC6FOaRfMfFXHT8QrZ6VNXpJ8bGbn/26v46dPyJNeAudUWPlPn/AMhfvqLcXPwRbTDDiE8csIUXHZeSlXKUQVHkjkjPn2ULudKXGApFu/nmVcSsFMc3Lg9tUZ9914OOJBAQpIKsBUMSudZPJMbozrSEad2DeDatbNAsPOIccTi5OGQtYy2jyVDFvzoUjU+y/Ig9a3D61VS9XvhHFhZN07mQAlClsgDKAMQE5buqjabp/wDIXH0B/wBSlqVKVpijhB4ap2f5BHaVH1muidVbP/p2u731XUXz85sXH0B9rlOF5cbmbn6D/wDSs9vyVZYjq5aj/wBOyP7tPtFdUaJtxsZaHU2j3VV3Lq6Oxm47WB/qU3jLqPxFx9Ej/Uor5At3wNr8m36CfdSqnYrv8hceg3/FSp7fkdomfBnDt9dI2atxPpKpwuSfO9dNLpOWLxrO2LbE5pZcHnd6gfWK5LccGcj0RXYsk7Cnx91NVYq5xS3SXclxGJvFdHjTjeK5ge00k6OO8ivTaxvHftp+pLyLYe/DVb0eP2V4b4/JPeKbxR/k0oPTT9SQbR/3RHT3Cuw0lG8+PuqG6d8+BFKOmn6svgKZMXpUHao/W9lJOkE/Lj9ZQqFgrxIG7Oj1X4FTCQ0l+cj9b30hfncv64qBiA2pSev/AHr1JSPMRHUaPW+B0/IWGkF/K8QfZXqdKLHT2ChqSgxyQOoD2mmltGe2d2Q99HqrwOn5C7emF809grxWlV/ymggRuEntFdW7dZHnDtyp+pHwGQqrSio/+tdUaXVzDuigYZUPP+tXilr3KPfR6kfAfcHTpg8w8a4vaYJEZdyqDm4UNpNe/CSOfuFG+HgMhr7uq6O40hps9HjQX4af5ypfC+jx9VPfAWQppTSfGMrRCuUkjkGFdQJ2Ts6pqlW2gHuIQzhSiXVuOnEMxyUt5CZwjFl01ZG70fyK9F4dw8B6zTWpFcBkLWl+ltCUISAhACQJ3D213+7PQO80E4/oPdXodG+fR+2lu0x2wu5po8ye809OmRvjvoIqOn0ftpFaeeOsfbRu0wthhWmxuA76YdNHmT3mhSnB8oV4HhvI/nZto3aYWwn921fM8aVDC4Pm+kK8o3aYbmeNIHNvrstoZZUqVZsYg0MWyvSgTXtKpLQxR2Vy488/gOavaVSwJCFZ9leqGXV9tKlQBzQJ21zumQIgbq8pUCZxCfVXID1+ylSoIOqhXFbhGw0qVADzt66cMzXlKkhnRaoryd/RSpUxo8Kv576alRns91KlQD4GjyZ3yPbTGlmBSpUiTu6a5jaaVKgByRE12QgGf55qVKgEJoSY3R1eqmuuGOuaVKkhjXnCFQMuwc1cHnTO2vKVMDqg5ivF583d00qVAjgK9pUqQj//2Q=="/>
          <p:cNvSpPr>
            <a:spLocks noChangeAspect="1" noChangeArrowheads="1"/>
          </p:cNvSpPr>
          <p:nvPr/>
        </p:nvSpPr>
        <p:spPr bwMode="auto">
          <a:xfrm>
            <a:off x="63500" y="-901700"/>
            <a:ext cx="2466975" cy="18573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46" name="AutoShape 6" descr="data:image/jpeg;base64,/9j/4AAQSkZJRgABAQAAAQABAAD/2wCEAAkGBhQSERUUExQVFRUWFxcYGBcXFxwYGhgYHBsaGhgaFx0aHSceFxojHBkYHy8gJScpLCwsFx4xNTAqNSYrLCkBCQoKDgwOGg8PGikkHyQsLCwsLCwsLCksKSwsLCksLCwsLCkpKSwpKSwpLCksLCwsKSwsKSwpKSwpKSksKSwsLP/AABEIAMIBAwMBIgACEQEDEQH/xAAcAAACAgMBAQAAAAAAAAAAAAAABgUHAQMEAgj/xABQEAABAwEFAwgECQgIBQUBAAABAgMRAAQFEiExBkFRBxMiYXGBkaEyscHRFCNCUmJygpLwM0NTk6KywuEVFiRUY4Oz0jREc9PxF3TD4uMl/8QAGAEBAQEBAQAAAAAAAAAAAAAAAAECAwT/xAAkEQEBAAIDAAICAgMBAAAAAAAAAQIREiExA0FRYTJxE4HhIv/aAAwDAQACEQMRAD8AvGiiigKKKKAooooCiiigKKKKAooooCitbr6UiVKCRxJj11yOXwgaZ+XrzPcDQd9FRib44o7IJ9qRW1u+EHXEO6f3ZoO6iudN4Nn5YHUTB8DW8KmgzRRRQFFFFAUUUUBRRRQFFFFAUUUUBRRRQFFFFAUUUUBRRRQFFFFAUVoftqEekoTw1PgM64Hb+BybSVHx8AmZ8RQS1aXrWhHpKAPDf3DU0uXhfRTAedQ2SQAiemScgEoRLhJO6lq9tumWE9FpbqiY6fxQnccEEq8RqKmw+PX0PkpKu3L2E+VcVsvVSBidcQyngohB85Ue6q2v7bK8GlBDjRs2ISEoSEyNJxgk/tVBt3ParWHVJStS0YSrMHokExOql5E4QSY3Vm5LpYFs26soMIxvLJABHxaZOQlbnSjril69NvrQFvNtpbZU2D+Th1RIUlMYlA/O3AGuP+o46Di1ownmucS0FEJSYE5CM+uNcpzplvGwFtBf5pDaGkQ2kAB3EEEjEVEzC0JzM6K1jPPa9F92+L0s4DilWnAUoUrnYMKVuAXqJ3AGMp1rpu7lFtSyQW2nCElXTbCDhGZzBSPacgJqe2mQtbygtZU002ZRCPTxsoCkmMQkLVkTuE1i7NnWXkgONKTiKgCV5giQoApAkiOEEHqNNXZ04bHynNLHSYM/4S8z2JIM+NSNi29sS+kC411qbB80EnyrkuPZBhVpMoC0JUpAMkFK0pBVwUYmJ0zFLds2RQq0c01CQ2rCUEkgHGrFkfkEgxJ4TV7TpZNk2jYX6FrbPUXCk+DgqUatjsSAFDiIV+4QKptWwryOcSpaQQJScJVABxEjeAACk1yMXNbEqTzGIKCVFairm0pgiSolUISMUSTnGm6m6aXeb7wmFIjvPqI9tbW76bOsjun90mqWf2xt1kd5pTzqlAdML6YSrgMQM+dSVm5VHB6bbK/sFJ/ZI9VXkaW+m8Gz8tI7TB8DW8Kmqrs3KdZT6ba0TvQuR1wFAeE1I2XbawqkptBbP02yPFSJq8oixKKUrFfPOH4q1sr6g6lR7wvMVNJtbqfSSD9k+sGPKtCToqNRfQ0Kc+og+uK3JvVveSO0GPHTzoOyitDVtQowlaVHgCD6q30BRRRQFFFFAUVyW69WmR8YsJ0y1OZgZDPXfUc9tJiMMoK1cIxEdoTlH2hQTlc794IRqoTwGZ7wNO+lW8doQmQ6+lKv0aJdWPsN+pRqEXtA6SRZrGtfBdpUlCR9VtJkeNTYdV39iMNpKj94+CfaRUZem0CWp5+0Nt8U4pV9xGf3jSlabrvO0oGO0IaBObbZTgw9QbIJPUqe3LPZdWwzlnxrCw46Uw2VNO4UE4sRgIM/JGumLMVN0b7XtPLZUzZy4BBBeWloEGIUlpJxKQJBxaZ76WLbtVbXglCcaEKMBLACAqYAwxGIGRBJgjfTw3sghSYIdBMFxSWwlSlARixOQVGc5VIGgAmue7Ni27O6h1S1KU2IbxlsBGREmXSSSSSazZVmkCxsqltxpaHlKGJxKnVIHSSpp4LGE5HCUkcYB4iuS27JfC3SFKbSUPJaORzK46KQc04E5EE6iBTZeNz2ZaMK3kgH0otDacUdQQrD9mMpB1NYftdlxharWiQSoJD61IBzghITEiSZ4nqEXocdovRm0WlsyrmWgpaioRCRiw5iSJWmOMqPVXv+nXURzNjcAU4lSsEypJhOYiYgjMRETuoN7Xakyp5jKIwsrkRMRGEbzuk5Z10Wfb6wtDC27A34GQJ7SpWdTc/Jpi8bxS6paAgpW006QlzEQVAFScgvpSQlQxZ5nIGuS9GXLU+CG1FRacSk5hBlDhlRMJBlQE6wMp3C+UGwhWJKXsQ0UGmQQOo4TxoPKi1pzdqX9oJ4/NSOB8DU5T8rqu6/LGptLiVpKueJzSZTBXiIUR0kpkNjENN8DOuX+n7WlRCQyplJSoAtuF1BIBjKErMmZ3Ytcq4bVynpUMrM8Rr0rQsZZHcRuI8a0HlHVmE2RA484tSt5GpX9E+FZ5SX1dVNXBdtsRbipyUtLSswmSgEggBRKUyRmZiTI7tqLnWyu0vgStSoQkqAxSE54plCZ1IEwk9hWHOUVzUWayiM5iTu4k59IefA1qXykWnMhNnT2IT9LiPonxHGrzxONTNkN4oQpYWguA5oLiIXmMXSKgodHFHWvikGpa571tClILzTaCnGlfxiYWggYRkPSxCNIg7tAmPcpFuOjzad2TY4pHzfpT9k1yu8oltI/wCJOm5MbiY8YHfTnDjVht3WyFBYYCiDKSrMoyGEAJlMCAANPE1H23YJl8hwqdQtWa08ypwEmZIVzaczvGmvbSKduLXP/Fu9xPEjjwAPfWk7U2pWtqejqUfozv8AreA45LnF40+scmzCWwk8+pchWLmej0ZgYVZEQYz6+NZ/9KbPl0XiQEhRwpGIDWJXAUQAJgx6q6XfFoV+efOXEnOPfFeVl9W+0H73FXVwwedTnPwcafGeSllOPGt6ColMlCcCdw/LZnrPDStlm2NDH5K32hEb+fZSnw3VXhsLs5oe65kHUdXDF416Tc7pH5Nye/gPbPjTn+jitJpy0p/59hYH6Ysq80wfOu5u+UCOeesXah1SPKVCqqTs4+r0WV95+txPWPu1h/ZR8GDZ9+hI7fnd1XnU4rSfv2ymP7RZ+9wr8Pi6n9nXErQXEOY0kwIKsPRyMYgBrlkN2tUldGyDq7Y3ZygIXkokZ4UwJWcyMoJ+sqN4q/bDYkstobQIShISB1DjxPXXTG2s2N9FFFaQUUUUETtHdXPN9FCFrSZSlalJB6pTmPVVW3jygWhhamVWRtBTkUOrcOu+FOQRvnThVwKvFoauIH2h76gdp7DY7U2Oc5pakkYDIkZ5gEHMROWlZorFXKTavkIsqInJLYPrrWvlJtxGTyE9SW0j+Gm5ezlkaTOBgdasEeetRzDdlSfyjA7Cn1CuNtdJosu7fW1X/MuH6oj1RXI9ftscmXrUqd0q4d+/yp/+FsQIVIHzUKPhArYl9B9Fp89jDn+2s9r0rhLVpXPRtKu0q4dnHOvQua0q0ac36q6o49/lVktvH+7Wk/5WH94itnOOT0bK79pTSf46G1cI2WtKvzQ71jfHX+JrrZ2MtBUOg0JVGuWZHUezxqwEm0TlZgPrPIH7s17QxayQQ2wIM5uLOYzGjdNGyANiHx8podxO8kfJ4+oV7a2Ge0LiRuySeGHjwJ8afzdlqIzLAP1XFewVlq5rT8p9pPYwde9ymjZFRsMuek8e5PZ19Q8BXR/UNO91zy6+rrPjTeq4Xjraj9llA9ajWHNmnDraXT2JaH8Bqa16b2Vf/T1r57hy+cPd1CvY2EZjRXeo0yq2WUci7aD9oexutg2UaHpKtH2n1gTxyiopbTsIzE4Se1R99e29h2J9BJy4/wA6ZDs3ZAJUr71oX7XK1Lu+wjUsR9J0H95ylhMkV/Vmyx6LX7M1pcuuyp/QgfZFSqhdqdTY/Fo+00JvC7Nxsxj5raVR91s1U2jHGbLHRcZGXFNdFitlkSgpLzYJVx3QBurvO0t3oE40AdTKvY1WEbf2Hc6e5pwfwCnE24fhlm3Og9gJ9QrLdtZ3c4expw/w12OcpliT+ccP2F+0itlm29YcEpbtCgdOgBI4gFyYqzGFtRr62yZDb5/yHPamhHUxaP1KvbXbbdvGmxiUw/A1MIyHEyvSow8rFm3NOHvb95pZIS7Tl2JIz5i0HPTmwPWqt7ynFKn4I6O1TY/jpYPLGynMMOGMz00jLuTU4nb1eEFdnQ3InpvgefNgT1CumOtM3bYbxWw+V/B0oWtCEFS3G5KUlURCxAkme7hXWdp3t/wdPa4j/u0hbZWJd5kPhTLZaRhSkLKg4MWeFUAEgn10qDZB/wCh948ezurVy0mtrjO1Tm96yJ/zUf7zWpe1x32qyp/zUe41VDmxjuX5PP6xjfnl3VtGwrmXSa8FcZ3is/5F4LPO2if75Z/1if8At1mq5TsMsfnW/wBWfdRTmcXpzlGXus9nHat1X8dSty7Wc+6kWlFmDGFRlLK1HHuGYV1zlUoltpOSWXD2WdY9aRXLe1lWsS2H0dEg/FAQYMFKioFO7cdOypssSitprA0MRACUmZFnVA6zDeXblWxPKTYRMFf2W49ZFIm0jL7KFtIViSr0iqVKIy6OZ0y7sRpMtl1OsnA6Ftn5qgcM7whWhHWCRnU/pdLqHKhZ3FpQ02+tXDojLj+UPqrpVt4JwizKKuBcQM+4E1RFkvJ5heJCylUFJnMEHXI5d/VVjoueLA04lUPrRjWuASor6RmRnmab1CxJucsKApSPghC0kggujIj6rZkdYrS9ywq3WZA7XFexKaqe2sEOLkyoKyJOcb5451zrbB1I8P509NLsG3loCEqUlhGMAgAOKMEYhkFndnMVw3vt/amWg6lTJSSAU82cQBnpiVaZZg0ucl1lxvuKUoqDTUJBJITiIGUnLTyri29saW3ErGUrPZpMdX8qfejSVd5V7VvdbT2No9qDWLu5QrQ+8EqtvNpgno4EzGcA4BmeAOcVXpdTxmulDaeuml9WiL9eUnGbRaOaJI5znoTlIkRuJEajXhSlfW1TqXFBu02haBoS8tW7pD0s4M91WN/RaUXcykxm0lRH1gD7apq3rSlxxMEgOL3ZDpGYyqfpmdOpe0y1ardPaVH1qNSdyX0yUr51K1OSAgEEyDoJGnS4xrrSylYJkAR3VObJNBdts6DACnEg6aa+ymtNXszXgU2ZM2hlJQoCAgEjrBk7xpSE5eSkqIwRBOWLQbh4VcHKWyn4K7p0UHI9RH47qptt6erxoj0b0Wfk/tH303bK3o46luzobwrMkuawMeue+OjHXNKeON486cuSJWO1vTnhakduIeyr/Q3bT2p2xSggOhwKCVq3HCcojTeIjU0iJfc4J+77xVo8rrGFhCzEc6BP2V1VQtSfnDxHvqdr09OOO9Q+yKsLYwu21SWlYeaaITlqoJTCSd2is+zqqt3bYD6Kvb6qtvkPclm0GJIcGZygYRWpKl0Xtt3n7KpdnbXDbgJAjpYSTjAMxEjhPSPckKL3z1eNWFyvrSl1lS9/ODwKeAPGq8VeSIynz9oqdr06LGgkwoqUMic57PP1VZewFgetUKfUVpCd+WYykkAEmBrVaWK1aDDJOevsju7qu3kmeSbDMySpUnvOXdVnqVCM3QtDiggogLVGMrykzoMt9SrdhfnNTH3Vn20q8o19O2a1Q2opCkzoNQoj3VDXFtk+sr5y0rChGBAITI7gCSTAjrmp2vUWd/Rz36Rgf5Sj/wDKKBdj5/PNdzP/AOtJFv2gdQCl999lRTiQedKgddIgTMCOulNzba1f3l7udV7FUNLmF0v/AN4b/Up/7lFUkdqrSc/hL365fvoqpo5DljUSMLLIkxmsnxiIqfsm1jrzqWjzZk4VBCFwMsRBUVkAwOFUrhCiT31avJfZcNnQRkVOOq8AE/w1Oj127TvlCVqUnPArxj+VIt4bdP2lBQ6pGFWvxaQR1gkdE9Yp024J5pz6qvUaqdTYBzip9j3bdJE4cykn3RV4WlnmrO0N6W0COsJT7qqm9LCOaaAGraPEgT51bF+QU5Hy7qXuHlUhfVtl9xMaLVn2HsridbIEx4DStt6g/CHOtxf7xqVvCy4UHKtb1o1s78iCiU2tSoMBlI7+cPuqP5UVZIjXnPLCf5VIcjyYYtSs81oHgkn+KorlLV+T+sr1ClvcSEl1lQTmScsx7q5i+oAwd1MNvs/xastxpdVZ+iT1HdVxuyx9IW1kCytDg0gfsgeyqJvexS66f8Rw/tGr9v8AQUtJH0R6hVPXhYpxnipXmTWMrqrO4TsJGhI74pk5NklV62QKJjnDqSfkLNLxcpo5LmsV7WQT8tXk2s10lZsWhyiIC7O4BHoGfDPzqg3mjiIO7KvonbGzJ5p0f4a/GDHnVCXikJcUI31jf/qtexHhvsqxuQ5P9sfESDZzp9dAnzqvZqyeQg/25/8A9sr/AFWq3GbE9yzsTZc8wHGz+8PbVLBkcKvDljRNkX1Fs/tj31R8RWWmFJEx2fjWrw5FrKQzaQPnN/uq91Ukj0h3VffJCzhTagN/NH/UHtqy9xL4WOWiydFo5ZOKB6sSZ/hqqAAFZ/g1c3LOz8UDwdT5pUPdVSWazkqPd1VnemvUls/ZwTI4mrl5K7PFldSMgl9fZmlCsvvVVVzWaD31bfJa58VaE/4qVeLaB/D66YXeRlOiNyz2OHWlEb3B+6R7aVNjrKFWmSMwB7qsblKuhdqU2lsDFzh1MAJg5k8NKjLh2FDBK3HpVEYUpy8TmdOArXDLLxOUnqO5RmpbZVAyUoeI/wDrSIUVa19Xe2+gNrKgAoKBBAOhG8ddL72ydnGQU524k/7KT4spC/JiR8HVRTadkEbnVR9QH+IUVf8AHknOFpFiq09iE4LO0BlDaz95ZpEZYG4VYuzoCEoCsoaQPKuca+kbts0rAtJ3pT5jLyquFWEmaszax4OmfqiOoD3AUrixCdN9L6kbrbZpcaTHy2kx3pFPd9jIRSnramd/xqD4KBpov+3406RSeLl6p+32ebQn6Sz+8KmtoW8j2Ae+tSmQbW2I0z/a/lUjfjUjvFZ34qf5K04bG/lq95BCff51BbfolbQ+kf4aadhWCmxKziXV/uoHspe2uZl1oTOftA9UeNav0zEbfFnhtXYaWPg+Uccqdb/a6KoPl1Z0vos2n1k/vCs4tV9BbUqhB01jwqpbe1krhKj5mrP2otQMjP0u7tqu7coYCO3T2Vr5PWcVbGzHh5U08mDcXtZTHyl/6TlR5QIqe5PGv/6dm+svf/hrq43sqydrnQUOQM8BHq/n41R96WMl5eXD1Crr2sEJV37+yqqvZQDqj2eqpf5E8LS7IeFWNyFtYbe7O+zL/wBRqkp60JJp65HHR8PVH93c/ebrWPpfDNyrtYrM4OISfBaao52zZ1e3KCgqYdPBufMaeIqmc50UR9WpfSXpys2MYsxuq6eTJwjn5+ajyKvfVRgZjIjI61b3J8mFOA5y3PgoH2mpP5Rb4iOUdvE0vqUlX7X86rmxM/GH6vtq1NvWoacy0SnyKeOVVtYUguDrBGoOkHdUv2sSFhahR7vbVkcmyYNpE/oj5LHspGsqAJ45fj108cmxBefSd6GzHHNU+vzp8f8AIy8RXKNfPwVxGnSST4Rl51XNt24dJyUaaOXe8ULtTLDcFaEqKwM4KykJSeBhMxwUk76ULFZGkqwIaFpeHpKUqGkHhxXHd2165bpwrUNrHTqalrnvBbyozrqbut4gYk2JM6DmlHu9POmC67HzaOkGgqfzaSkRuyJJrUYobsGVFSAWONFaQhtJcBSCAJMZcNTu1gU/2No5iYwpBz4BP86r3YxEoUcs1x6IHZoBuNWFZm8WIns4V4b7p6fpCX4oyAmJnKTHsNcV2oJSkq1KpA0yxGJ7oro2iT0mgM/jUnLqM59WVb0p9HdpUpGq7R/bGSRoufAE+sUw3+oYchUBd0/C0dQVGX0T76l7+d6Gfqirj4ZeknmT8NbyyhOfDNU+quy/k9E8MszpVyXIQizMifzSPVSrypWkKu/DJJLrPRMDXs7KxjdtWaadjmMN2oyAKlOnXgsif2aVNpkA2lmY9Mbpkyk5cNNabrkSlNibE5nGSI+mrf2Up7Qom0MD6YPmK6Vhqv1EtqjPLTrzqJaGaZHy0fvpqcvNGRz31HNo6aP+o1/qJrnG6tu/k84VhIGUqOe4a0gWtIg99Ot8rIGsZQfx3UlWpXQPZW8/WMSg5YpWQMhmdCeyp3k5sgRelnUdyl/JP6JY4VHW5nU8UwY6sPDtqa5P7KlN42cgHIrzOL9EvjVxvZT9tWtJCgAZwqyg8Kqe8rNK1qGRMfjzq2b4WnnASYGck9lVo98r8bqmXpPEc3cjyoUErIOhxpEjj6c028l1nUi8SDMhh0ETMElB4kbq02QkNIEE9H8b6lNhBF5nraX4Qmu1xk1Y5zK3pMbaLlt5Kh6TJHGTIMeRpHu/kytD6EuIDASrTE4qdSM4b6qettkZHrSR7fbXVsVb0qsLcCCFuozjVKyOOnvrhnlrddscd6hIa5LX2yVFTAwpMgLUdAJjoCd1NHJy78crhzJjxRU2/bDzvNpTiUqSISMgRBJVuP8AKlnYB6Hk5ZFqP3amF3Vymo6+Ua0J+Dv5EqSkqE6EJQSRrxAqsUshKkrOUjOOzdVmbcsyy9M5tOeaVRHjVY2pMstq4AHurrZLe2PI6k2+PRynjH84qLvlS0qC0FSVblJJCh2EZg17szoJEZzuGfh10ym6OcZCq74ySajlbb6rl1C5LqioqzViUSSTxJOZrsuS2htIjU+JNNT9wYm1J1JBGVc1i2UDZBzndO6htL3QCemsyo5dSRwH4zqSW8Jrgabw5VvFaR0hZorREf8AmiroL2xCJaBJiVk5mfm7+FOzRyPbS3dFiDeFCE4Ug6ST4EkmpgPwmN+ef4768VvbvJ0iL3Hx7Q+ko+CFmpLDmK40tB10mM0CQZIgqBB6jlIzrtTik9m6lWNF2p/tW/0Vez312bRK6IidUjzrkusxaCT80x4prdf9oCghI+cj10x8S+rEsjAwN9PD8U3w+aONKnKVYUt2FsJg47YySevpzJnjUtdt6FI6S0obGEEqiJCUxmfVUHtvbUuobQlYcTzwWAEqSJCV9IEgBWfCa4Yeu+UyuO9dPN2t/wBnbPEH1mlq+Ff2lrqPtFMNmewsIHBMdn4moC2jE+k8K7uDxb1T4j2VrZZ6bf8A1Wf9VFb7SZy64868tK6bY/xWf9RBrMi0+3laVArg5YY7jrSdbUQ33VP3laNc9w3dVQFtSeaHZVyTFAXh6P2T/DUbyTLWu9WJWogc7kVE/mnN09YqUtqTgP1T/DXnkzuksWqy2nnW1BzGMAPTTLTpzH2AO8V1w8Yyuli37MnX8AUlPr9Ls9lN192glZngPVFKloQQpQ4+6uV9bniLevZxSXm2wAW0yVYiCEkSSBGu7WmrkscKrS0VZqLLkniYPupdSzhUYCBjyUSkSRwUSMxTJsWrmrY2ejGFaYSIGaFaRpXXnvUYmOjNtcjJX1T6q88nSUmxBJEn4S/l1FQPHQAz3GtV+2wrURprn2iK4dmXilhIJwJDjkq9GOik6zl41x+TyuuG9w92dlvGnoFJmQeGmsEjfHcaRdlMrSgaCFJ8v5VK2/aazJR0i6o/QIAJ6iuAfszURswU/CkSejK98ZQoiaz8frr8vx54zeUqV2jRjbV1oI7JBqrEWlKLK0VZjAmU71ZTFPt8bXWQlQFpaO70ursqtNpiSrUkEb513616eGW+5Xn30WFWxST0at+5ATZmyd6Uz2wJqq7I3PRSBiOqlCQkbgBvJ1q1bntCOZCMYBSka7+JrvhHHKtiLPnwra/ZYEmuH4QMX5VIH46603lfDaEwXUr6gqD3Gt6Y29rQDof5VsaG6oixPYj0SSkiRxjr66m7I0Z7qaXbYLOOHnRXpTBG/wBtFQRqbUlPSkGATAIJMawJz1Fd9pZU2hKnEKRjw4QoEE4gIy1BOlLi7G0EhTzq2/TACSkA5p+WdIwqJkQZGkZtPJzbWlWNabWpt4NukoWpwExhxAKIJMYsQznUborycN+PTKjLMQ0tQeSpoqHRxgiQDBPACSBnxFSDzqEgEKElOLXVPzhuI9Vc1stCrUUtspUlSVkyhSjKc8ICSYKpV6SgIz6q4m79exq5xxS0AFKAAgQ38xc5qSYEiZ6yc6cJU3pKXTdTjj6whJXhSJw9ICTxGQOURxBove5nkLQVNOBOJIJKDESJkxFcNx7crsIKebZUFKU46SVZAISE4elnl25wMta2W3lENtc+Dps7auliKQpWaE6hWIwCCMRiYEyJmHHUWbpo/opClRzqS4nVKQlK4IB19PQjMEZRUTtHdob5lQBBU4RJmTCFHU5nWolV4vItgeVijHiIWemoaFJmSgZBOEGMjlmalrzvdFtUynm1oDbgWQlYJUB6QzHRynMddcphZXf5PmuWOt/6dKbpeU2ghlwgpTmEEjjllUdY7Mym1pRa18w3BKis81uMZq0ExnUpdm0fNuiyJS4S84oNuLWUwpwqWFJSjINzmJBVrMzFc94WE20KbcW2goUpkKcWtQccSEr5xtJGaISVawcSa7TF59oG8EpK8KFQCuEqMKynI5ellnlrUNcluK7YpgkKUhxoIKZ6RDqQSBqZkdkUzqu121trabK0hrAFBKecWVgqQPRSISAknf6Qk8GULRdl3NKebbXbEwtQkFxXTQ2s4gcRIQsDLISOFTHH2LfNtdq2eWlsLUoYjIDUHGYAMjrjEcPDPdFKVrJbYXPyVqPomOkZCdcjKgJ7TG6mO8NsJQ1aG21LSolWFJUQhSkJzUoHoKh2Nd8UvWvaILS8AlxJdUVE45gwlMiUznhG+pcZlSZXGNn9EhtbSLS0WwRidGJIKk9ACMJMEgJUcyZWofJmtN07PWBFtUqzPkLEltCig5KEYcMJViIMYZkFYgaCua9beq0LKlKcHQbSJMkYEIQSDkAVFGLIaqNadmrK1ZrUm0KBdViWtQV0RJzQUxJSUmc85ndW7j1ZLpz33KdLxuZ8AqU0sACSSkwMt5GlJ7lrQp4pChizBTvkDPwps2i2zD7Kmw0AVRmVKI1kyDkR7YpcvS53nuYLRDJcX0IKVrSVdHVSUmClKZncgbqxxdJUey6FrWMJOBeCdM4BIHZNMOztkKrUhKBKull2JJNQlu2ZKVvkrVAWCYKUmFJkGBIzSkHLPXWMpbZu/k2RxSwjGSnCMSlDCN+npTAzPCrxjOzRbrhfJMNKOswUkicxOdcOx10c+0olawEuqSQAAQcKDBKgSkjeMjUbYdr31OLNoQ043BCAEQVZkhTuE9JQEJygQSYJrdc+0SbKXi20IdcLhTjUAkkJBAxEkyUz31MsPw38fyXG7hiGzaGycKAT84kFR7SrOoO5mD8LKdwdWjxJTE9cxXUrb8zIYb7SomoFV/KS4paECVLLhSVqjFJUCIBiCTkInfIyOMPjsvbXyfLcu7duK/boZs1sLYRJ5xCAYARmho9MnrUdeM7q4L9sCVBxrCEONqPRgA5dmoOUHTSmPbGyLctSlISFdKzqIIJRmyCMQGo6BERnMVIX9sg0srtCC4lQSpQSCkI0GIZDMQ3kAdVb69PC5dxx5TWqpuxtFKymDMjyy91bbfb1olJP46qnbW2OdWYzGZPbprqddB76g72swdTHygcj7KsrNQK3MZ9JVTFh2WcUAccJO/Xy1mo6w2NQcAUD305bOWrmcU5p3SYE8d9an7Zv6MOz1ylKUgTAEd34zqSvF8NCCaS7btmtJgOrSPo9HzGfnUQ7tOtzJJdWfrKV5Z1q5ExPCdoABlpRSF8EtRzDLsHqA9dYrO10lr+u1zmgV4iESYIjjESOJ8KgLwuZ1Kkp5tagAACElQM5kyBlmTX0JabEq0OFLyDzaAqBhkOYwUk6xkmcpmVDSKj7lup5tTaVJWEICZMAqJQlSW1KIMAhGFJ1JgHKK48so6THGkpIcDDraJbU7hHOAEKSgHEQiNCogAngIrwbMrVasSiSSo6k6kno6k1bwbPFde/g31vGm00p1VlSYJ3QYnKQZBIKYNerDdzAdnFzWR6YTJ4lPRE9LMGfnGrhFlT1+JoNjT80HupbUsVbb72W9HOLxAGRikFElUgQSkzIk5eiMoitNlvAtLxISFdFSYVmkhSSkz3GrWN2tnVtP3R7q8m6Gj+ab+4n3U216qDaC9XlvofRDTgW2lvAT0T6Mz9UqB6suqvFxX4+lhpaSPygciVZEktgAYskwqScj0UiRobcd2cYUUktNdEyBzaNdxMp3VzI2Ps6W0toaaCUwRLSVEETBkjM5q1nXxsy0mkPycbPrwL51UplsziSS4pOKceEzEqSSN5EGvHKpeFnS04ysfHPAcwEJzxpIGInJKRnhMnMHSmF+2sXa2XC2hKVrSiUpS2ASFEFR4dECczpkaqq+trmLfeN3hKFYEugOc4kQordQMoJlMJ3xrXm45X5Zddf8b3JidNjr6LVgaaWtCSkuFSegMaSSs5GcRCjg0g+dJdubSXV82BgxKKeETlHYK79sbKWrWpLaMDaSjJKYSejJ0yElJA458M7HRs1ZiAQw1BEjoJ0OY3V6eTlMe1TBjq86A1l/P8AnVuf1Xs36Br7ifdR/VazfoGvuD3VOTWlRFBjTzrNkK28XSJCsygnoYgFBBKYI6KjiyAmM9TVuf1Ws36Br7g91ZGzFm/QNfcHuqzPScVUC2LAUlOABaQFbsRwIRigCBCklYHFaq8MtEcPGrb/AKt2f9A19xPurW7cFnEfENfq0+6nLZop3Fsc4+nnHVcyzrjVqoZRhE6Hie4Gp6zcmbazON5KM4xQFK4GI6A7c+pO+t+Ue7ks2qUDmm1IRGEYEFQnFEQCrIE76VkOHc4ruWfYa1JGbkvNfJuxOFtbqlDIqOHCn60JzP0RnxiZpb2psNksyiy04t20Rmno4W9M1wJnMdEZ8SKrZFqeGjzo7HFe+mnkxswXbVY04wWlyVJxDFKSJmc8j50vSy7NmzdgLjSl4ygqUArDqQiCnPUa7ortVsk2VSVuEfM513m9MOSOcwjLq1zry3anmHXUCyOlorUpCm045BTOgIw9IBOExE6wM+ewbQW4lnnrE4kFCy9gaUShYPxaUSuFJKYk8Qasyml1ReGwzKm1BHRXBwkFXpQcOKVHKTVTWuzlMgggg5g6gg5g1bl+X9bEpHwWwvOqM/lAGwk7jE9ITukdtL+2GzLjrZtIZWhYxF5OGMgTCwJn0QCfHjWdz6NK4tBgSNaj1Xor0UySd2pmuu3HCk9f/kVyXS4EBS8pmJO4QDl2+ytImtnribUoLtPS34NwHXxpjtO1DAUGrI0kDRS46P2R8rtOXUdar+13mtZwpkA+fb7qndnLsXIMEk6ACT3AZmtS/hm/s6NLkAxRXU1s9aSB8S5+wPJTgI7xWa1uflO1livVYSmvUV59uwijDXoCsxUGAmsxWYrNQYAoivQooMRWQKDWCDRStyn3YXrteCZlGFwQJJwnP9kk91UDd7DqnEFhCluhQUhCElSiUnFkBnlhmB119ROtEggwQQQQQYIIiDGopSunkys9nXzjaYcSoLQrnFwgxBhExHUoq4dvXDOSWVzyx3dxMrC31q5xnA2l1JQIClKDZJC1HFCUqJySASACSelAmA51equZFlXvcJ7orahs8Se2uLo3g1mvAFZoM0GjDWMNUEVzPpBOk5gV0zXDzhJHb/OrEanruaWIW2hWvpIB9Yrid2SsawQbLZ+3mka+FSqd/EGskyct/HyqheVyd3ef+Va7pT6iPGu6wbMWVieZZQ3xicz16yeupFQzzAJ07RWpYn3xpVNNrTgTuBrem2pqMKD/AOPZXhSo0Urr086mh3uX00kkFaARqMQkedaVbSsDV1A+0PfS9elzIcJUZCvnoMH7QIKV94ngRS5brrdbzwc6n5zY6Q+s3mfulQ7KuoFzlPuezpUHrK4goWTjaSoHArWUgHJBzy+SeogBEWwCmRr5U/WtbKtSN/ykjuIMRULa7mYObbyE/RUoHzBJFbkc76hLtQACpW4VamxnKFYWG22cCkKMBbx5tQUo+kpRCsYTOggwAKrVdjAlBcRCoBKVpyHecu+tYumzzm+Pvoq2bJdPpGz32y4kKQ40pJ0IWM/Oivm/+iLL+nH30e6iscGuT6erNFFYaZrJooq0gFe6KKihNFFFQZrNZooMVk0UUAKxWaKDA1oms0VRg0UUUGt30T2GuYfJ/G6iikV7Rv7/AGUEZd9FFWjD40/G41pcOv430UVqeMvak/Fd3urSUjLLh7PefGiioNKxr3VH2odKiiorc1c7DqQpxlpxWYxLQlRjtImhjZyyz/wzH6pHuoorDKUsmy9k/utn/Uo/21utOzllAyszA7Gke6sUVBCKudifyLX6tPuoooqq/9k="/>
          <p:cNvSpPr>
            <a:spLocks noChangeAspect="1" noChangeArrowheads="1"/>
          </p:cNvSpPr>
          <p:nvPr/>
        </p:nvSpPr>
        <p:spPr bwMode="auto">
          <a:xfrm>
            <a:off x="63500" y="-893763"/>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 name="Picture 8" descr="BritishMuseumFront.jpg"/>
          <p:cNvPicPr>
            <a:picLocks noChangeAspect="1"/>
          </p:cNvPicPr>
          <p:nvPr/>
        </p:nvPicPr>
        <p:blipFill>
          <a:blip r:embed="rId3" cstate="print"/>
          <a:stretch>
            <a:fillRect/>
          </a:stretch>
        </p:blipFill>
        <p:spPr>
          <a:xfrm>
            <a:off x="1143000" y="914400"/>
            <a:ext cx="6705600" cy="5029200"/>
          </a:xfrm>
          <a:prstGeom prst="rect">
            <a:avLst/>
          </a:prstGeom>
        </p:spPr>
      </p:pic>
      <p:sp>
        <p:nvSpPr>
          <p:cNvPr id="11" name="TextBox 10"/>
          <p:cNvSpPr txBox="1"/>
          <p:nvPr/>
        </p:nvSpPr>
        <p:spPr>
          <a:xfrm>
            <a:off x="762000" y="228600"/>
            <a:ext cx="7543800" cy="830997"/>
          </a:xfrm>
          <a:prstGeom prst="rect">
            <a:avLst/>
          </a:prstGeom>
          <a:noFill/>
        </p:spPr>
        <p:txBody>
          <a:bodyPr wrap="square" rtlCol="0">
            <a:spAutoFit/>
          </a:bodyPr>
          <a:lstStyle/>
          <a:p>
            <a:pPr algn="ctr"/>
            <a:r>
              <a:rPr lang="en-US" sz="4800" dirty="0" smtClean="0">
                <a:solidFill>
                  <a:schemeClr val="accent1"/>
                </a:solidFill>
              </a:rPr>
              <a:t>Welcome</a:t>
            </a:r>
            <a:endParaRPr lang="en-US" sz="4800" dirty="0">
              <a:solidFill>
                <a:schemeClr val="accent1"/>
              </a:solidFill>
            </a:endParaRPr>
          </a:p>
        </p:txBody>
      </p:sp>
      <p:sp>
        <p:nvSpPr>
          <p:cNvPr id="12" name="TextBox 11"/>
          <p:cNvSpPr txBox="1"/>
          <p:nvPr/>
        </p:nvSpPr>
        <p:spPr>
          <a:xfrm>
            <a:off x="1066800" y="6019800"/>
            <a:ext cx="6934200" cy="523220"/>
          </a:xfrm>
          <a:prstGeom prst="rect">
            <a:avLst/>
          </a:prstGeom>
          <a:noFill/>
        </p:spPr>
        <p:txBody>
          <a:bodyPr wrap="square" rtlCol="0">
            <a:spAutoFit/>
          </a:bodyPr>
          <a:lstStyle/>
          <a:p>
            <a:r>
              <a:rPr lang="en-US" sz="2800" dirty="0" smtClean="0">
                <a:solidFill>
                  <a:schemeClr val="accent1"/>
                </a:solidFill>
              </a:rPr>
              <a:t>95% of student respondents visited a museum</a:t>
            </a:r>
            <a:endParaRPr lang="en-US" sz="2800" dirty="0">
              <a:solidFill>
                <a:schemeClr val="accent1"/>
              </a:solidFill>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curtain.jpg"/>
          <p:cNvPicPr>
            <a:picLocks noChangeAspect="1"/>
          </p:cNvPicPr>
          <p:nvPr/>
        </p:nvPicPr>
        <p:blipFill>
          <a:blip r:embed="rId3" cstate="print"/>
          <a:srcRect l="4481" t="1193" r="2916" b="957"/>
          <a:stretch>
            <a:fillRect/>
          </a:stretch>
        </p:blipFill>
        <p:spPr>
          <a:xfrm>
            <a:off x="4038600" y="228600"/>
            <a:ext cx="4724400" cy="6248400"/>
          </a:xfrm>
          <a:prstGeom prst="rect">
            <a:avLst/>
          </a:prstGeom>
        </p:spPr>
      </p:pic>
      <p:sp>
        <p:nvSpPr>
          <p:cNvPr id="6" name="TextBox 5"/>
          <p:cNvSpPr txBox="1"/>
          <p:nvPr/>
        </p:nvSpPr>
        <p:spPr>
          <a:xfrm>
            <a:off x="152400" y="381000"/>
            <a:ext cx="3581400" cy="6186310"/>
          </a:xfrm>
          <a:prstGeom prst="rect">
            <a:avLst/>
          </a:prstGeom>
          <a:noFill/>
        </p:spPr>
        <p:txBody>
          <a:bodyPr wrap="square" rtlCol="0">
            <a:spAutoFit/>
          </a:bodyPr>
          <a:lstStyle/>
          <a:p>
            <a:r>
              <a:rPr lang="en-US" sz="3600" dirty="0" smtClean="0">
                <a:solidFill>
                  <a:schemeClr val="accent1"/>
                </a:solidFill>
              </a:rPr>
              <a:t>Expect to See Human Remains</a:t>
            </a:r>
          </a:p>
          <a:p>
            <a:endParaRPr lang="en-US" sz="3600" dirty="0" smtClean="0">
              <a:solidFill>
                <a:schemeClr val="accent1"/>
              </a:solidFill>
            </a:endParaRPr>
          </a:p>
          <a:p>
            <a:pPr>
              <a:buFont typeface="Arial" pitchFamily="34" charset="0"/>
              <a:buChar char="•"/>
            </a:pPr>
            <a:r>
              <a:rPr lang="en-US" sz="3600" dirty="0" smtClean="0">
                <a:solidFill>
                  <a:schemeClr val="accent1"/>
                </a:solidFill>
              </a:rPr>
              <a:t>66% MPA students DO </a:t>
            </a:r>
            <a:r>
              <a:rPr lang="en-US" sz="3600" dirty="0" smtClean="0">
                <a:solidFill>
                  <a:schemeClr val="accent1"/>
                </a:solidFill>
              </a:rPr>
              <a:t>NOT EXPECT TO SEE</a:t>
            </a:r>
          </a:p>
          <a:p>
            <a:pPr>
              <a:buFont typeface="Arial" pitchFamily="34" charset="0"/>
              <a:buChar char="•"/>
            </a:pPr>
            <a:endParaRPr lang="en-US" sz="3600" dirty="0" smtClean="0">
              <a:solidFill>
                <a:schemeClr val="accent1"/>
              </a:solidFill>
            </a:endParaRPr>
          </a:p>
          <a:p>
            <a:pPr>
              <a:buFont typeface="Arial" pitchFamily="34" charset="0"/>
              <a:buChar char="•"/>
            </a:pPr>
            <a:endParaRPr lang="en-US" sz="3600" dirty="0" smtClean="0">
              <a:solidFill>
                <a:schemeClr val="accent1"/>
              </a:solidFill>
            </a:endParaRPr>
          </a:p>
          <a:p>
            <a:pPr>
              <a:buFont typeface="Arial" pitchFamily="34" charset="0"/>
              <a:buChar char="•"/>
            </a:pPr>
            <a:endParaRPr lang="en-US" sz="3600" dirty="0" smtClean="0">
              <a:solidFill>
                <a:schemeClr val="accent1"/>
              </a:solidFill>
            </a:endParaRPr>
          </a:p>
          <a:p>
            <a:pPr>
              <a:buFont typeface="Arial" pitchFamily="34" charset="0"/>
              <a:buChar char="•"/>
            </a:pPr>
            <a:endParaRPr lang="en-US" sz="3600" dirty="0" smtClean="0">
              <a:solidFill>
                <a:schemeClr val="accent1"/>
              </a:solidFill>
            </a:endParaRPr>
          </a:p>
          <a:p>
            <a:pPr>
              <a:buFont typeface="Arial" pitchFamily="34" charset="0"/>
              <a:buChar char="•"/>
            </a:pPr>
            <a:r>
              <a:rPr lang="en-US" sz="3600" dirty="0" smtClean="0">
                <a:solidFill>
                  <a:schemeClr val="accent1"/>
                </a:solidFill>
              </a:rPr>
              <a:t>60% HAVE</a:t>
            </a:r>
          </a:p>
        </p:txBody>
      </p:sp>
      <p:graphicFrame>
        <p:nvGraphicFramePr>
          <p:cNvPr id="4" name="Content Placeholder 3"/>
          <p:cNvGraphicFramePr>
            <a:graphicFrameLocks/>
          </p:cNvGraphicFramePr>
          <p:nvPr/>
        </p:nvGraphicFramePr>
        <p:xfrm>
          <a:off x="228600" y="3657600"/>
          <a:ext cx="3733800" cy="22860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blinds(horizontal)">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7" end="7"/>
                                            </p:txEl>
                                          </p:spTgt>
                                        </p:tgtEl>
                                        <p:attrNameLst>
                                          <p:attrName>style.visibility</p:attrName>
                                        </p:attrNameLst>
                                      </p:cBhvr>
                                      <p:to>
                                        <p:strVal val="visible"/>
                                      </p:to>
                                    </p:set>
                                    <p:animEffect transition="in" filter="blinds(horizontal)">
                                      <p:cBhvr>
                                        <p:cTn id="12"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curtain.jpg"/>
          <p:cNvPicPr>
            <a:picLocks noChangeAspect="1"/>
          </p:cNvPicPr>
          <p:nvPr/>
        </p:nvPicPr>
        <p:blipFill>
          <a:blip r:embed="rId3" cstate="print"/>
          <a:srcRect l="4481" t="1193" r="2916" b="957"/>
          <a:stretch>
            <a:fillRect/>
          </a:stretch>
        </p:blipFill>
        <p:spPr>
          <a:xfrm>
            <a:off x="4038600" y="228600"/>
            <a:ext cx="4724400" cy="6248400"/>
          </a:xfrm>
          <a:prstGeom prst="rect">
            <a:avLst/>
          </a:prstGeom>
        </p:spPr>
      </p:pic>
      <p:sp>
        <p:nvSpPr>
          <p:cNvPr id="6" name="TextBox 5"/>
          <p:cNvSpPr txBox="1"/>
          <p:nvPr/>
        </p:nvSpPr>
        <p:spPr>
          <a:xfrm>
            <a:off x="152400" y="381000"/>
            <a:ext cx="3581400" cy="6186310"/>
          </a:xfrm>
          <a:prstGeom prst="rect">
            <a:avLst/>
          </a:prstGeom>
          <a:noFill/>
        </p:spPr>
        <p:txBody>
          <a:bodyPr wrap="square" rtlCol="0">
            <a:spAutoFit/>
          </a:bodyPr>
          <a:lstStyle/>
          <a:p>
            <a:r>
              <a:rPr lang="en-US" sz="3600" dirty="0" smtClean="0">
                <a:solidFill>
                  <a:schemeClr val="accent1"/>
                </a:solidFill>
              </a:rPr>
              <a:t>Expect to See Human Remains</a:t>
            </a:r>
          </a:p>
          <a:p>
            <a:endParaRPr lang="en-US" sz="3600" dirty="0" smtClean="0">
              <a:solidFill>
                <a:schemeClr val="accent1"/>
              </a:solidFill>
            </a:endParaRPr>
          </a:p>
          <a:p>
            <a:pPr>
              <a:buFont typeface="Arial" pitchFamily="34" charset="0"/>
              <a:buChar char="•"/>
            </a:pPr>
            <a:r>
              <a:rPr lang="en-US" sz="3600" dirty="0" smtClean="0">
                <a:solidFill>
                  <a:schemeClr val="accent1"/>
                </a:solidFill>
              </a:rPr>
              <a:t>95</a:t>
            </a:r>
            <a:r>
              <a:rPr lang="en-US" sz="3600" dirty="0" smtClean="0">
                <a:solidFill>
                  <a:schemeClr val="accent1"/>
                </a:solidFill>
              </a:rPr>
              <a:t>% Museum </a:t>
            </a:r>
            <a:r>
              <a:rPr lang="en-US" sz="3600" dirty="0" smtClean="0">
                <a:solidFill>
                  <a:schemeClr val="accent1"/>
                </a:solidFill>
              </a:rPr>
              <a:t>Professionals</a:t>
            </a:r>
            <a:r>
              <a:rPr lang="en-US" sz="3600" dirty="0" smtClean="0">
                <a:solidFill>
                  <a:schemeClr val="accent1"/>
                </a:solidFill>
              </a:rPr>
              <a:t> do</a:t>
            </a:r>
            <a:r>
              <a:rPr lang="en-US" sz="3600" dirty="0" smtClean="0">
                <a:solidFill>
                  <a:schemeClr val="accent1"/>
                </a:solidFill>
              </a:rPr>
              <a:t> NOT EXPECT</a:t>
            </a:r>
            <a:endParaRPr lang="en-US" sz="3600" dirty="0" smtClean="0">
              <a:solidFill>
                <a:schemeClr val="accent1"/>
              </a:solidFill>
            </a:endParaRPr>
          </a:p>
          <a:p>
            <a:pPr>
              <a:buFont typeface="Arial" pitchFamily="34" charset="0"/>
              <a:buChar char="•"/>
            </a:pPr>
            <a:endParaRPr lang="en-US" sz="3600" dirty="0" smtClean="0">
              <a:solidFill>
                <a:schemeClr val="accent1"/>
              </a:solidFill>
            </a:endParaRPr>
          </a:p>
          <a:p>
            <a:pPr>
              <a:buFont typeface="Arial" pitchFamily="34" charset="0"/>
              <a:buChar char="•"/>
            </a:pPr>
            <a:endParaRPr lang="en-US" sz="3600" dirty="0" smtClean="0">
              <a:solidFill>
                <a:schemeClr val="accent1"/>
              </a:solidFill>
            </a:endParaRPr>
          </a:p>
          <a:p>
            <a:pPr>
              <a:buFont typeface="Arial" pitchFamily="34" charset="0"/>
              <a:buChar char="•"/>
            </a:pPr>
            <a:endParaRPr lang="en-US" sz="3600" dirty="0" smtClean="0">
              <a:solidFill>
                <a:schemeClr val="accent1"/>
              </a:solidFill>
            </a:endParaRPr>
          </a:p>
          <a:p>
            <a:pPr>
              <a:buFont typeface="Arial" pitchFamily="34" charset="0"/>
              <a:buChar char="•"/>
            </a:pPr>
            <a:endParaRPr lang="en-US" sz="3600" dirty="0" smtClean="0">
              <a:solidFill>
                <a:schemeClr val="accent1"/>
              </a:solidFill>
            </a:endParaRPr>
          </a:p>
          <a:p>
            <a:pPr>
              <a:buFont typeface="Arial" pitchFamily="34" charset="0"/>
              <a:buChar char="•"/>
            </a:pPr>
            <a:r>
              <a:rPr lang="en-US" sz="3600" dirty="0" smtClean="0">
                <a:solidFill>
                  <a:schemeClr val="accent1"/>
                </a:solidFill>
              </a:rPr>
              <a:t>76% HAVE</a:t>
            </a:r>
          </a:p>
        </p:txBody>
      </p:sp>
      <p:graphicFrame>
        <p:nvGraphicFramePr>
          <p:cNvPr id="7" name="Content Placeholder 3"/>
          <p:cNvGraphicFramePr>
            <a:graphicFrameLocks/>
          </p:cNvGraphicFramePr>
          <p:nvPr/>
        </p:nvGraphicFramePr>
        <p:xfrm>
          <a:off x="228600" y="3657600"/>
          <a:ext cx="3733800" cy="23622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blinds(horizontal)">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7" end="7"/>
                                            </p:txEl>
                                          </p:spTgt>
                                        </p:tgtEl>
                                        <p:attrNameLst>
                                          <p:attrName>style.visibility</p:attrName>
                                        </p:attrNameLst>
                                      </p:cBhvr>
                                      <p:to>
                                        <p:strVal val="visible"/>
                                      </p:to>
                                    </p:set>
                                    <p:animEffect transition="in" filter="blinds(horizontal)">
                                      <p:cBhvr>
                                        <p:cTn id="12"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marty-two-bulls-110901-615x615.jpg"/>
          <p:cNvPicPr>
            <a:picLocks noChangeAspect="1"/>
          </p:cNvPicPr>
          <p:nvPr/>
        </p:nvPicPr>
        <p:blipFill>
          <a:blip r:embed="rId3" cstate="print"/>
          <a:stretch>
            <a:fillRect/>
          </a:stretch>
        </p:blipFill>
        <p:spPr>
          <a:xfrm>
            <a:off x="0" y="914400"/>
            <a:ext cx="6096000" cy="5943600"/>
          </a:xfrm>
          <a:prstGeom prst="rect">
            <a:avLst/>
          </a:prstGeom>
        </p:spPr>
      </p:pic>
      <p:sp>
        <p:nvSpPr>
          <p:cNvPr id="6" name="TextBox 5"/>
          <p:cNvSpPr txBox="1"/>
          <p:nvPr/>
        </p:nvSpPr>
        <p:spPr>
          <a:xfrm>
            <a:off x="228600" y="0"/>
            <a:ext cx="8610600" cy="984885"/>
          </a:xfrm>
          <a:prstGeom prst="rect">
            <a:avLst/>
          </a:prstGeom>
          <a:noFill/>
        </p:spPr>
        <p:txBody>
          <a:bodyPr wrap="square" rtlCol="0">
            <a:spAutoFit/>
          </a:bodyPr>
          <a:lstStyle/>
          <a:p>
            <a:r>
              <a:rPr lang="en-US" sz="2900" dirty="0" smtClean="0">
                <a:solidFill>
                  <a:schemeClr val="accent1"/>
                </a:solidFill>
              </a:rPr>
              <a:t>Do you think it is appropriate to keep human remains in museums</a:t>
            </a:r>
            <a:endParaRPr lang="en-US" sz="2900" dirty="0">
              <a:solidFill>
                <a:schemeClr val="accent1"/>
              </a:solidFill>
            </a:endParaRPr>
          </a:p>
        </p:txBody>
      </p:sp>
      <p:sp>
        <p:nvSpPr>
          <p:cNvPr id="9" name="TextBox 8"/>
          <p:cNvSpPr txBox="1"/>
          <p:nvPr/>
        </p:nvSpPr>
        <p:spPr>
          <a:xfrm>
            <a:off x="6172200" y="762000"/>
            <a:ext cx="2971800" cy="3416320"/>
          </a:xfrm>
          <a:prstGeom prst="rect">
            <a:avLst/>
          </a:prstGeom>
          <a:noFill/>
        </p:spPr>
        <p:txBody>
          <a:bodyPr wrap="square" rtlCol="0">
            <a:spAutoFit/>
          </a:bodyPr>
          <a:lstStyle/>
          <a:p>
            <a:r>
              <a:rPr lang="en-US" sz="3600" dirty="0" smtClean="0"/>
              <a:t>Less than 1/3 of students and professionals think so</a:t>
            </a:r>
          </a:p>
          <a:p>
            <a:endParaRPr lang="en-US" sz="36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display hr.jpg"/>
          <p:cNvPicPr>
            <a:picLocks noChangeAspect="1"/>
          </p:cNvPicPr>
          <p:nvPr/>
        </p:nvPicPr>
        <p:blipFill>
          <a:blip r:embed="rId3" cstate="print"/>
          <a:stretch>
            <a:fillRect/>
          </a:stretch>
        </p:blipFill>
        <p:spPr>
          <a:xfrm>
            <a:off x="1619250" y="2343150"/>
            <a:ext cx="7524750" cy="4514850"/>
          </a:xfrm>
          <a:prstGeom prst="rect">
            <a:avLst/>
          </a:prstGeom>
        </p:spPr>
      </p:pic>
      <p:sp>
        <p:nvSpPr>
          <p:cNvPr id="6" name="TextBox 5"/>
          <p:cNvSpPr txBox="1"/>
          <p:nvPr/>
        </p:nvSpPr>
        <p:spPr>
          <a:xfrm>
            <a:off x="304800" y="228600"/>
            <a:ext cx="8610600" cy="1754326"/>
          </a:xfrm>
          <a:prstGeom prst="rect">
            <a:avLst/>
          </a:prstGeom>
          <a:noFill/>
        </p:spPr>
        <p:txBody>
          <a:bodyPr wrap="square" rtlCol="0">
            <a:spAutoFit/>
          </a:bodyPr>
          <a:lstStyle/>
          <a:p>
            <a:r>
              <a:rPr lang="en-US" sz="3600" dirty="0" smtClean="0">
                <a:solidFill>
                  <a:schemeClr val="accent1"/>
                </a:solidFill>
              </a:rPr>
              <a:t>Do you think it is appropriate for human remains to be displayed in museums?</a:t>
            </a:r>
          </a:p>
          <a:p>
            <a:r>
              <a:rPr lang="en-US" sz="3600" dirty="0" smtClean="0">
                <a:solidFill>
                  <a:schemeClr val="accent3"/>
                </a:solidFill>
              </a:rPr>
              <a:t>No: Students 36% and professionals 47%</a:t>
            </a:r>
            <a:endParaRPr lang="en-US" sz="3600" dirty="0">
              <a:solidFill>
                <a:schemeClr val="accent3"/>
              </a:solidFill>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burial1.jpg"/>
          <p:cNvPicPr>
            <a:picLocks noChangeAspect="1"/>
          </p:cNvPicPr>
          <p:nvPr/>
        </p:nvPicPr>
        <p:blipFill>
          <a:blip r:embed="rId3" cstate="print"/>
          <a:stretch>
            <a:fillRect/>
          </a:stretch>
        </p:blipFill>
        <p:spPr>
          <a:xfrm>
            <a:off x="0" y="1852612"/>
            <a:ext cx="7924097" cy="5005388"/>
          </a:xfrm>
          <a:prstGeom prst="rect">
            <a:avLst/>
          </a:prstGeom>
        </p:spPr>
      </p:pic>
      <p:sp>
        <p:nvSpPr>
          <p:cNvPr id="6" name="TextBox 5"/>
          <p:cNvSpPr txBox="1"/>
          <p:nvPr/>
        </p:nvSpPr>
        <p:spPr>
          <a:xfrm>
            <a:off x="0" y="152400"/>
            <a:ext cx="7543800" cy="2092881"/>
          </a:xfrm>
          <a:prstGeom prst="rect">
            <a:avLst/>
          </a:prstGeom>
          <a:noFill/>
        </p:spPr>
        <p:txBody>
          <a:bodyPr wrap="square" rtlCol="0">
            <a:spAutoFit/>
          </a:bodyPr>
          <a:lstStyle/>
          <a:p>
            <a:pPr algn="ctr"/>
            <a:r>
              <a:rPr lang="en-US" sz="2800" dirty="0" smtClean="0">
                <a:solidFill>
                  <a:schemeClr val="accent1"/>
                </a:solidFill>
              </a:rPr>
              <a:t>Majority of students believe displaying human remains  in a museum helps the public to understand how people lived in the past </a:t>
            </a:r>
          </a:p>
          <a:p>
            <a:pPr algn="ctr"/>
            <a:r>
              <a:rPr lang="en-US" sz="2800" dirty="0" smtClean="0">
                <a:solidFill>
                  <a:schemeClr val="accent1"/>
                </a:solidFill>
              </a:rPr>
              <a:t>(65% vs. 35%)</a:t>
            </a:r>
          </a:p>
          <a:p>
            <a:pPr algn="ctr"/>
            <a:endParaRPr lang="en-US"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sensation.jpg"/>
          <p:cNvPicPr>
            <a:picLocks noChangeAspect="1"/>
          </p:cNvPicPr>
          <p:nvPr/>
        </p:nvPicPr>
        <p:blipFill>
          <a:blip r:embed="rId3" cstate="print"/>
          <a:stretch>
            <a:fillRect/>
          </a:stretch>
        </p:blipFill>
        <p:spPr>
          <a:xfrm>
            <a:off x="0" y="1680591"/>
            <a:ext cx="8153400" cy="5177409"/>
          </a:xfrm>
          <a:prstGeom prst="rect">
            <a:avLst/>
          </a:prstGeom>
        </p:spPr>
      </p:pic>
      <p:sp>
        <p:nvSpPr>
          <p:cNvPr id="7" name="TextBox 6"/>
          <p:cNvSpPr txBox="1"/>
          <p:nvPr/>
        </p:nvSpPr>
        <p:spPr>
          <a:xfrm>
            <a:off x="0" y="0"/>
            <a:ext cx="8991600" cy="1754326"/>
          </a:xfrm>
          <a:prstGeom prst="rect">
            <a:avLst/>
          </a:prstGeom>
          <a:noFill/>
        </p:spPr>
        <p:txBody>
          <a:bodyPr wrap="square" rtlCol="0">
            <a:spAutoFit/>
          </a:bodyPr>
          <a:lstStyle/>
          <a:p>
            <a:r>
              <a:rPr lang="en-US" sz="3600" dirty="0" smtClean="0">
                <a:solidFill>
                  <a:schemeClr val="accent1"/>
                </a:solidFill>
              </a:rPr>
              <a:t>Majority of professionals believed displaying human remains appeals to sensationalism rather than intellectual curiosity. (60% vs. 39%)</a:t>
            </a:r>
            <a:endParaRPr lang="en-US" sz="3600" dirty="0">
              <a:solidFill>
                <a:schemeClr val="accent1"/>
              </a:solidFill>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_Light rays - Purple template Segoe">
  <a:themeElements>
    <a:clrScheme name="Purple Template-Template">
      <a:dk1>
        <a:srgbClr val="000000"/>
      </a:dk1>
      <a:lt1>
        <a:srgbClr val="FFFFFF"/>
      </a:lt1>
      <a:dk2>
        <a:srgbClr val="663474"/>
      </a:dk2>
      <a:lt2>
        <a:srgbClr val="DBB7FF"/>
      </a:lt2>
      <a:accent1>
        <a:srgbClr val="FFC000"/>
      </a:accent1>
      <a:accent2>
        <a:srgbClr val="3497AE"/>
      </a:accent2>
      <a:accent3>
        <a:srgbClr val="DF8045"/>
      </a:accent3>
      <a:accent4>
        <a:srgbClr val="7DCC2E"/>
      </a:accent4>
      <a:accent5>
        <a:srgbClr val="FF9929"/>
      </a:accent5>
      <a:accent6>
        <a:srgbClr val="2681E6"/>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1F86AEA-4AA0-4550-B29F-5688F27C7B7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1_Light rays - Purple template Segoe</Template>
  <TotalTime>447</TotalTime>
  <Words>1558</Words>
  <Application>Microsoft Macintosh PowerPoint</Application>
  <PresentationFormat>On-screen Show (4:3)</PresentationFormat>
  <Paragraphs>146</Paragraphs>
  <Slides>27</Slides>
  <Notes>26</Notes>
  <HiddenSlides>0</HiddenSlides>
  <MMClips>0</MMClips>
  <ScaleCrop>false</ScaleCrop>
  <HeadingPairs>
    <vt:vector size="4" baseType="variant">
      <vt:variant>
        <vt:lpstr>Design Template</vt:lpstr>
      </vt:variant>
      <vt:variant>
        <vt:i4>2</vt:i4>
      </vt:variant>
      <vt:variant>
        <vt:lpstr>Slide Titles</vt:lpstr>
      </vt:variant>
      <vt:variant>
        <vt:i4>27</vt:i4>
      </vt:variant>
    </vt:vector>
  </HeadingPairs>
  <TitlesOfParts>
    <vt:vector size="29" baseType="lpstr">
      <vt:lpstr>1_Light rays - Purple template Segoe</vt:lpstr>
      <vt:lpstr>White with Courier font for code slides</vt:lpstr>
      <vt:lpstr>Community Consciousness:  Personal and community sentiments  concerning human remains AND Climate Change and Archaeology Contextualization of Climate Change, Archaeology, and the stewardship of human remains</vt:lpstr>
      <vt:lpstr>THERE ARE IMAGES OF HUMAN REMAINS</vt:lpstr>
      <vt:lpstr>Slide 3</vt:lpstr>
      <vt:lpstr>Slide 4</vt:lpstr>
      <vt:lpstr>Slide 5</vt:lpstr>
      <vt:lpstr>Slide 6</vt:lpstr>
      <vt:lpstr>Slide 7</vt:lpstr>
      <vt:lpstr>Slide 8</vt:lpstr>
      <vt:lpstr>Slide 9</vt:lpstr>
      <vt:lpstr>Slide 10</vt:lpstr>
      <vt:lpstr>86%  student have heard about repatriation </vt:lpstr>
      <vt:lpstr>Slide 12</vt:lpstr>
      <vt:lpstr>Significant difference between what students and professionals  (64% vs. 30%) believe the manner in which the human remains were originally acquired should be  considered during repatriation request</vt:lpstr>
      <vt:lpstr>Current Laws</vt:lpstr>
      <vt:lpstr>Current Laws and Process in WA</vt:lpstr>
      <vt:lpstr>Current Laws and Process in WA</vt:lpstr>
      <vt:lpstr>Current Laws and Process in WA</vt:lpstr>
      <vt:lpstr>The FUTURE  What does Climate Change have to do with it?</vt:lpstr>
      <vt:lpstr>threatened by sea level Rises</vt:lpstr>
      <vt:lpstr>Slide 20</vt:lpstr>
      <vt:lpstr>Slide 21</vt:lpstr>
      <vt:lpstr>Threatened by Erosion</vt:lpstr>
      <vt:lpstr>Threatened by rising Temperatures</vt:lpstr>
      <vt:lpstr>Threatened by Mitigation of Climate Change or protection</vt:lpstr>
      <vt:lpstr>effects Everyone Everywhere </vt:lpstr>
      <vt:lpstr>Museum Policies</vt:lpstr>
      <vt:lpstr>Possible Solutions for the Future</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Consciousness:  Personal and community sentiments  concerning human remains</dc:title>
  <dc:creator>Felizardo</dc:creator>
  <cp:lastModifiedBy>Derrick Gibson</cp:lastModifiedBy>
  <cp:revision>27</cp:revision>
  <dcterms:created xsi:type="dcterms:W3CDTF">2012-05-02T20:28:37Z</dcterms:created>
  <dcterms:modified xsi:type="dcterms:W3CDTF">2012-05-02T23:58:21Z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TC102867589990</vt:lpwstr>
  </property>
</Properties>
</file>