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714" autoAdjust="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9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7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2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7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2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1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6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9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0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5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EED3-4998-4423-92F7-3ABFF8E8C5DB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64336-3B60-4EAB-BE39-F7EC50EB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2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ergreen.edu/mpa/costs" TargetMode="External"/><Relationship Id="rId2" Type="http://schemas.openxmlformats.org/officeDocument/2006/relationships/hyperlink" Target="https://www.evergreen.edu/financialservices/tuiti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may contain: 5 people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136" y="-804517"/>
            <a:ext cx="12439536" cy="8305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5066" y="2385844"/>
            <a:ext cx="10295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Master of Public Administration (MPA) graduate program at The Evergreen State College</a:t>
            </a:r>
          </a:p>
        </p:txBody>
      </p:sp>
    </p:spTree>
    <p:extLst>
      <p:ext uri="{BB962C8B-B14F-4D97-AF65-F5344CB8AC3E}">
        <p14:creationId xmlns:p14="http://schemas.microsoft.com/office/powerpoint/2010/main" val="975028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Costs and Financial Aid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most affordable MPA programs in the country at under $10,000 a year for in-state resident, full-time study</a:t>
            </a:r>
          </a:p>
          <a:p>
            <a:r>
              <a:rPr lang="en-US" dirty="0" smtClean="0">
                <a:hlinkClick r:id="rId2"/>
              </a:rPr>
              <a:t>Tuition calculator</a:t>
            </a:r>
            <a:endParaRPr lang="en-US" dirty="0" smtClean="0"/>
          </a:p>
          <a:p>
            <a:r>
              <a:rPr lang="en-US" dirty="0" smtClean="0"/>
              <a:t>MPA offers federal student aid and </a:t>
            </a:r>
            <a:r>
              <a:rPr lang="en-US" dirty="0" smtClean="0">
                <a:hlinkClick r:id="rId3"/>
              </a:rPr>
              <a:t>scholarship opportunities </a:t>
            </a:r>
            <a:endParaRPr lang="en-US" dirty="0" smtClean="0"/>
          </a:p>
          <a:p>
            <a:r>
              <a:rPr lang="en-US" dirty="0" smtClean="0"/>
              <a:t>To be eligible for federal student aid, you must take at least 4 credits per quarter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460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087" y="511466"/>
            <a:ext cx="1026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Stay connected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Image result for Facebook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887" y="2375719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Linkedin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475" y="3241325"/>
            <a:ext cx="2995798" cy="157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70014" y="4964668"/>
            <a:ext cx="2364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EvergreenMPA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827928" y="4964668"/>
            <a:ext cx="2364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MPAEvergreen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68721" y="1563737"/>
            <a:ext cx="210833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sz="23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89" y="4831510"/>
            <a:ext cx="5518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Puanani Nihoa </a:t>
            </a:r>
            <a:r>
              <a:rPr lang="en-US" dirty="0" smtClean="0"/>
              <a:t>360-867-6202  nihoap@evergreen.edu</a:t>
            </a:r>
          </a:p>
          <a:p>
            <a:r>
              <a:rPr lang="en-US" b="1" dirty="0" smtClean="0"/>
              <a:t>Anna Rhoads   </a:t>
            </a:r>
            <a:r>
              <a:rPr lang="en-US" dirty="0" smtClean="0"/>
              <a:t>360-867-6554  rhoadsa@evergreen.edu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0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347" y="1187116"/>
            <a:ext cx="10515600" cy="518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Why MPA at Evergreen? </a:t>
            </a:r>
          </a:p>
          <a:p>
            <a:r>
              <a:rPr lang="en-US" sz="3600" dirty="0" smtClean="0"/>
              <a:t>Schedule </a:t>
            </a:r>
          </a:p>
          <a:p>
            <a:r>
              <a:rPr lang="en-US" sz="3600" dirty="0" smtClean="0"/>
              <a:t>MPA Curriculum </a:t>
            </a:r>
          </a:p>
          <a:p>
            <a:r>
              <a:rPr lang="en-US" sz="3600" dirty="0" smtClean="0"/>
              <a:t>Concentrations</a:t>
            </a:r>
          </a:p>
          <a:p>
            <a:r>
              <a:rPr lang="en-US" sz="3600" dirty="0" smtClean="0"/>
              <a:t>How to Apply </a:t>
            </a:r>
          </a:p>
          <a:p>
            <a:r>
              <a:rPr lang="en-US" sz="3600" dirty="0" smtClean="0"/>
              <a:t>Costs and Financial Aid</a:t>
            </a:r>
          </a:p>
          <a:p>
            <a:r>
              <a:rPr lang="en-US" sz="3600" dirty="0" smtClean="0"/>
              <a:t>Questions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53506"/>
            <a:ext cx="11678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Road Map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Image may contain: 2 people, people 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24057" y="1637608"/>
            <a:ext cx="5254596" cy="350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21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o automatic alt text availa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259" y="1825624"/>
            <a:ext cx="3304888" cy="4406518"/>
          </a:xfrm>
          <a:prstGeom prst="rect">
            <a:avLst/>
          </a:prstGeom>
          <a:noFill/>
          <a:effectLst>
            <a:glow rad="127000">
              <a:schemeClr val="accent1">
                <a:alpha val="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Why pursue a MPA degree?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4905895" cy="4458797"/>
          </a:xfrm>
        </p:spPr>
        <p:txBody>
          <a:bodyPr>
            <a:normAutofit/>
          </a:bodyPr>
          <a:lstStyle/>
          <a:p>
            <a:r>
              <a:rPr lang="en-US" dirty="0" smtClean="0"/>
              <a:t>Study governance, management and policy in an interdisciplinary context </a:t>
            </a:r>
          </a:p>
          <a:p>
            <a:r>
              <a:rPr lang="en-US" dirty="0" smtClean="0"/>
              <a:t>Aspire for a career working in the non-profit or public sector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6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2433554"/>
          </a:xfrm>
        </p:spPr>
        <p:txBody>
          <a:bodyPr/>
          <a:lstStyle/>
          <a:p>
            <a:r>
              <a:rPr lang="en-US" dirty="0" smtClean="0"/>
              <a:t>Classes are convenient – keep your day job and earn your graduate degree </a:t>
            </a:r>
          </a:p>
          <a:p>
            <a:r>
              <a:rPr lang="en-US" dirty="0" smtClean="0"/>
              <a:t>Based in state capitol – Gain valuable exposure to government and supporting organizations </a:t>
            </a:r>
          </a:p>
          <a:p>
            <a:r>
              <a:rPr lang="en-US" dirty="0" smtClean="0"/>
              <a:t>One of the most affordable MPA programs in the region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Why Evergreen?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7845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Where do MPA Evergreen graduates work?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61737" y="5001293"/>
            <a:ext cx="10515600" cy="2433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14663" y="5001292"/>
            <a:ext cx="4271211" cy="1792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Federal, state, tribal, and local government </a:t>
            </a:r>
          </a:p>
          <a:p>
            <a:r>
              <a:rPr lang="en-US" sz="1800" dirty="0" smtClean="0"/>
              <a:t>Nonprofit organizations</a:t>
            </a:r>
          </a:p>
          <a:p>
            <a:r>
              <a:rPr lang="en-US" sz="1800" dirty="0" smtClean="0"/>
              <a:t>Washington State Legislature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63126" y="5001293"/>
            <a:ext cx="4271211" cy="1856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Higher Education</a:t>
            </a:r>
          </a:p>
          <a:p>
            <a:r>
              <a:rPr lang="en-US" sz="1800" dirty="0" smtClean="0"/>
              <a:t>Organizations working on Native/Indigenous issues</a:t>
            </a:r>
          </a:p>
          <a:p>
            <a:r>
              <a:rPr lang="en-US" sz="1800" dirty="0" smtClean="0"/>
              <a:t>Private industry and consulting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8721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Schedule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2425"/>
            <a:ext cx="10515600" cy="4351338"/>
          </a:xfrm>
        </p:spPr>
        <p:txBody>
          <a:bodyPr/>
          <a:lstStyle/>
          <a:p>
            <a:r>
              <a:rPr lang="en-US" dirty="0" smtClean="0"/>
              <a:t>You can complete your degree in two years attending full-time or as little as three years attending part-time</a:t>
            </a:r>
          </a:p>
          <a:p>
            <a:r>
              <a:rPr lang="en-US" dirty="0" smtClean="0"/>
              <a:t>Core classes = 6 credits and meet on Thursdays 6 – 10 pm</a:t>
            </a:r>
          </a:p>
          <a:p>
            <a:r>
              <a:rPr lang="en-US" dirty="0" smtClean="0"/>
              <a:t>Concentration and elective courses are offered on evenings and weekends</a:t>
            </a:r>
          </a:p>
          <a:p>
            <a:r>
              <a:rPr lang="en-US" dirty="0" smtClean="0"/>
              <a:t>Tribal Governance concentration meet five sessions each quarter. Each session is 20 hours long and meets Fridays, Saturdays, </a:t>
            </a:r>
            <a:r>
              <a:rPr lang="en-US" smtClean="0"/>
              <a:t>and Sundays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7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MPA Curriculum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49189" cy="1589698"/>
          </a:xfrm>
        </p:spPr>
        <p:txBody>
          <a:bodyPr/>
          <a:lstStyle/>
          <a:p>
            <a:r>
              <a:rPr lang="en-US" dirty="0" smtClean="0"/>
              <a:t>Core courses </a:t>
            </a:r>
          </a:p>
          <a:p>
            <a:pPr lvl="1"/>
            <a:r>
              <a:rPr lang="en-US" dirty="0" smtClean="0"/>
              <a:t>First-Year Core</a:t>
            </a:r>
          </a:p>
          <a:p>
            <a:pPr lvl="1"/>
            <a:r>
              <a:rPr lang="en-US" dirty="0" smtClean="0"/>
              <a:t>Second-Year Core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550260"/>
            <a:ext cx="10515600" cy="529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Elective Coursework</a:t>
            </a:r>
          </a:p>
          <a:p>
            <a:pPr lvl="1"/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3492" y="4611072"/>
            <a:ext cx="4976446" cy="2377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Doing the Public’s Business </a:t>
            </a:r>
          </a:p>
          <a:p>
            <a:r>
              <a:rPr lang="en-US" sz="2000" dirty="0" smtClean="0"/>
              <a:t>Homeland Security is Local </a:t>
            </a:r>
          </a:p>
          <a:p>
            <a:r>
              <a:rPr lang="en-US" sz="2000" dirty="0" smtClean="0"/>
              <a:t>International NGOs</a:t>
            </a:r>
          </a:p>
          <a:p>
            <a:r>
              <a:rPr lang="en-US" sz="2000" dirty="0" smtClean="0"/>
              <a:t>Science Policy into Action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59938" y="4611073"/>
            <a:ext cx="4976446" cy="2377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Lean in the Public Sector</a:t>
            </a:r>
          </a:p>
          <a:p>
            <a:r>
              <a:rPr lang="en-US" sz="2000" dirty="0" smtClean="0"/>
              <a:t>International Drug Policy</a:t>
            </a:r>
          </a:p>
          <a:p>
            <a:r>
              <a:rPr lang="en-US" sz="2000" dirty="0" smtClean="0"/>
              <a:t>Public Budgeting for the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Century</a:t>
            </a:r>
          </a:p>
          <a:p>
            <a:r>
              <a:rPr lang="en-US" sz="2000" dirty="0" smtClean="0"/>
              <a:t>Negotiation Through a Feminist Lens</a:t>
            </a:r>
          </a:p>
          <a:p>
            <a:pPr lvl="1"/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7262" y="4071810"/>
            <a:ext cx="3360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Example elective courses </a:t>
            </a:r>
            <a:endParaRPr lang="en-US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098" name="Picture 2" descr="Image may contain: 1 person, sitting and sc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808" y="1091296"/>
            <a:ext cx="4269082" cy="283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594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810"/>
            <a:ext cx="10515600" cy="1006474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Concentrations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920908"/>
              </p:ext>
            </p:extLst>
          </p:nvPr>
        </p:nvGraphicFramePr>
        <p:xfrm>
          <a:off x="838200" y="1326861"/>
          <a:ext cx="10515600" cy="53011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/>
                <a:gridCol w="3505200"/>
                <a:gridCol w="3505200"/>
              </a:tblGrid>
              <a:tr h="380750">
                <a:tc>
                  <a:txBody>
                    <a:bodyPr/>
                    <a:lstStyle/>
                    <a:p>
                      <a:r>
                        <a:rPr lang="en-US" dirty="0" smtClean="0"/>
                        <a:t>Tribal Governance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 &amp; Nonprofit Administration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 Policy </a:t>
                      </a:r>
                      <a:endParaRPr lang="en-US" dirty="0"/>
                    </a:p>
                  </a:txBody>
                  <a:tcPr/>
                </a:tc>
              </a:tr>
              <a:tr h="239056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Gain</a:t>
                      </a:r>
                      <a:r>
                        <a:rPr lang="en-US" sz="1600" baseline="0" dirty="0" smtClean="0"/>
                        <a:t> an in-depth education in the field of indigenous government administration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Learn about sovereignty issues, intergovernmental relations, regulatory policy, and economic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Only program of its kind in the USA</a:t>
                      </a:r>
                      <a:endParaRPr lang="en-US" sz="16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Prepare for careers</a:t>
                      </a:r>
                      <a:r>
                        <a:rPr lang="en-US" sz="1600" baseline="0" dirty="0" smtClean="0"/>
                        <a:t> as administrators in public or nonprofit organizations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Coursework includes budgeting, strategic planning, human resources and information systems, public law, leadership and ethics, and multicultural competencies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Prepare</a:t>
                      </a:r>
                      <a:r>
                        <a:rPr lang="en-US" sz="1600" baseline="0" dirty="0" smtClean="0"/>
                        <a:t> for careers in positions such as policy analyst, budget analyst, or evaluator.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Coursework includes understanding of various models of public policy, how to analyze current and proposed policies, and how to engage in policy development and advocacy. </a:t>
                      </a:r>
                      <a:endParaRPr lang="en-US" sz="1600" dirty="0"/>
                    </a:p>
                  </a:txBody>
                  <a:tcPr/>
                </a:tc>
              </a:tr>
              <a:tr h="2065436">
                <a:tc>
                  <a:txBody>
                    <a:bodyPr/>
                    <a:lstStyle/>
                    <a:p>
                      <a:r>
                        <a:rPr lang="en-US" dirty="0" smtClean="0"/>
                        <a:t>Degree Requirements</a:t>
                      </a:r>
                    </a:p>
                    <a:p>
                      <a:r>
                        <a:rPr lang="en-US" sz="1400" dirty="0" smtClean="0"/>
                        <a:t>Core courses + Capstone                    36 credits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Tribal concentration series                20 credits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Electives                                                  4 credits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Total                                  60 credits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 Requirements</a:t>
                      </a:r>
                    </a:p>
                    <a:p>
                      <a:r>
                        <a:rPr lang="en-US" sz="1400" dirty="0" smtClean="0"/>
                        <a:t>Core courses + Capstone                  36 credits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Electives</a:t>
                      </a:r>
                      <a:r>
                        <a:rPr lang="en-US" sz="1400" baseline="0" dirty="0" smtClean="0"/>
                        <a:t>                                               24 credits</a:t>
                      </a:r>
                    </a:p>
                    <a:p>
                      <a:endParaRPr lang="en-US" sz="16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600" baseline="0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Total                                   60</a:t>
                      </a:r>
                      <a:r>
                        <a:rPr lang="en-US" baseline="0" dirty="0" smtClean="0"/>
                        <a:t> credits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r>
                        <a:rPr lang="en-US" baseline="0" dirty="0" smtClean="0"/>
                        <a:t> Requirements </a:t>
                      </a:r>
                    </a:p>
                    <a:p>
                      <a:r>
                        <a:rPr lang="en-US" sz="1400" baseline="0" dirty="0" smtClean="0"/>
                        <a:t>Core courses + Capstone                    36 credits</a:t>
                      </a:r>
                    </a:p>
                    <a:p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Foundations of Public Policy               4 credits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Advanced Research Methods             4 credits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Electives                                                 16 credits</a:t>
                      </a:r>
                    </a:p>
                    <a:p>
                      <a:endParaRPr lang="en-US" sz="1100" baseline="0" dirty="0" smtClean="0"/>
                    </a:p>
                    <a:p>
                      <a:endParaRPr lang="en-US" sz="1100" baseline="0" dirty="0" smtClean="0"/>
                    </a:p>
                    <a:p>
                      <a:r>
                        <a:rPr lang="en-US" sz="1800" baseline="0" dirty="0" smtClean="0"/>
                        <a:t>Total                                  60 credits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247" y="469986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Admission requirements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247" y="1795549"/>
            <a:ext cx="7765473" cy="4547668"/>
          </a:xfrm>
        </p:spPr>
        <p:txBody>
          <a:bodyPr/>
          <a:lstStyle/>
          <a:p>
            <a:r>
              <a:rPr lang="en-US" sz="3200" dirty="0" smtClean="0"/>
              <a:t>Bachelor’s degree</a:t>
            </a:r>
          </a:p>
          <a:p>
            <a:r>
              <a:rPr lang="en-US" sz="3200" dirty="0" smtClean="0"/>
              <a:t>Minimum GPA of 3.0</a:t>
            </a:r>
          </a:p>
          <a:p>
            <a:r>
              <a:rPr lang="en-US" sz="3200" dirty="0" smtClean="0"/>
              <a:t>Statistics pre-requisite </a:t>
            </a:r>
          </a:p>
          <a:p>
            <a:r>
              <a:rPr lang="en-US" sz="3200" dirty="0" smtClean="0"/>
              <a:t>Evidence of your ability to do high quality graduate-level work </a:t>
            </a:r>
          </a:p>
          <a:p>
            <a:r>
              <a:rPr lang="en-US" sz="3200" dirty="0" smtClean="0"/>
              <a:t>May require 1-credit internship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b="1" dirty="0" smtClean="0"/>
              <a:t>We do not require the GRE </a:t>
            </a:r>
            <a:endParaRPr lang="en-US" sz="3200" b="1" dirty="0"/>
          </a:p>
        </p:txBody>
      </p:sp>
      <p:pic>
        <p:nvPicPr>
          <p:cNvPr id="5122" name="Picture 2" descr="No automatic alt text availa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46" y="1975615"/>
            <a:ext cx="4207669" cy="280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690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Prepare your application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942" y="1850563"/>
            <a:ext cx="10515600" cy="350283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Select and contact two recommenders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Format your resume 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Write a statement of purpose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Write a public policy essay 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Request official transcripts 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Apply online </a:t>
            </a:r>
            <a:endParaRPr lang="en-US" sz="3200" dirty="0"/>
          </a:p>
        </p:txBody>
      </p:sp>
      <p:pic>
        <p:nvPicPr>
          <p:cNvPr id="6146" name="Picture 2" descr="Image may contain: 1 person, 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078" y="2461492"/>
            <a:ext cx="4662605" cy="311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05769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Priority deadline is February 1, 2018!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41915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535</Words>
  <Application>Microsoft Office PowerPoint</Application>
  <PresentationFormat>Widescreen</PresentationFormat>
  <Paragraphs>118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Why pursue a MPA degree? </vt:lpstr>
      <vt:lpstr>Why Evergreen? </vt:lpstr>
      <vt:lpstr>Schedule </vt:lpstr>
      <vt:lpstr>MPA Curriculum</vt:lpstr>
      <vt:lpstr>Concentrations</vt:lpstr>
      <vt:lpstr>Admission requirements</vt:lpstr>
      <vt:lpstr>Prepare your application </vt:lpstr>
      <vt:lpstr>Costs and Financial Aid 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Rhoads, Anna (Staff)</dc:creator>
  <cp:lastModifiedBy>Rhoads, Anna (Staff)</cp:lastModifiedBy>
  <cp:revision>15</cp:revision>
  <dcterms:created xsi:type="dcterms:W3CDTF">2017-11-06T18:03:04Z</dcterms:created>
  <dcterms:modified xsi:type="dcterms:W3CDTF">2017-11-06T21:25:43Z</dcterms:modified>
</cp:coreProperties>
</file>