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7" r:id="rId2"/>
    <p:sldId id="258" r:id="rId3"/>
    <p:sldId id="259" r:id="rId4"/>
    <p:sldId id="260" r:id="rId5"/>
    <p:sldId id="261" r:id="rId6"/>
    <p:sldId id="262" r:id="rId7"/>
    <p:sldId id="267" r:id="rId8"/>
    <p:sldId id="263" r:id="rId9"/>
    <p:sldId id="264" r:id="rId10"/>
    <p:sldId id="265" r:id="rId11"/>
    <p:sldId id="266" r:id="rId12"/>
    <p:sldId id="256"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44" autoAdjust="0"/>
    <p:restoredTop sz="67081" autoAdjust="0"/>
  </p:normalViewPr>
  <p:slideViewPr>
    <p:cSldViewPr snapToGrid="0">
      <p:cViewPr>
        <p:scale>
          <a:sx n="112" d="100"/>
          <a:sy n="112" d="100"/>
        </p:scale>
        <p:origin x="546" y="-124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44F9D0-D5A5-4CBF-AC2D-31FB93B29427}" type="datetimeFigureOut">
              <a:rPr lang="en-US" smtClean="0"/>
              <a:t>11/8/2017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0CE934-7947-4AD3-8BF6-7417EA06375E}" type="slidenum">
              <a:rPr lang="en-US" smtClean="0"/>
              <a:t>‹#›</a:t>
            </a:fld>
            <a:endParaRPr lang="en-US"/>
          </a:p>
        </p:txBody>
      </p:sp>
    </p:spTree>
    <p:extLst>
      <p:ext uri="{BB962C8B-B14F-4D97-AF65-F5344CB8AC3E}">
        <p14:creationId xmlns:p14="http://schemas.microsoft.com/office/powerpoint/2010/main" val="7124318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a:t>
            </a:r>
            <a:r>
              <a:rPr lang="en-US" baseline="0" dirty="0" smtClean="0"/>
              <a:t> introduce everyone. Presentation will be about 30 minutes. We will leave the rest of the time for questions. </a:t>
            </a:r>
          </a:p>
          <a:p>
            <a:endParaRPr lang="en-US" dirty="0"/>
          </a:p>
        </p:txBody>
      </p:sp>
      <p:sp>
        <p:nvSpPr>
          <p:cNvPr id="4" name="Slide Number Placeholder 3"/>
          <p:cNvSpPr>
            <a:spLocks noGrp="1"/>
          </p:cNvSpPr>
          <p:nvPr>
            <p:ph type="sldNum" sz="quarter" idx="10"/>
          </p:nvPr>
        </p:nvSpPr>
        <p:spPr/>
        <p:txBody>
          <a:bodyPr/>
          <a:lstStyle/>
          <a:p>
            <a:fld id="{090CE934-7947-4AD3-8BF6-7417EA06375E}" type="slidenum">
              <a:rPr lang="en-US" smtClean="0"/>
              <a:t>1</a:t>
            </a:fld>
            <a:endParaRPr lang="en-US"/>
          </a:p>
        </p:txBody>
      </p:sp>
    </p:spTree>
    <p:extLst>
      <p:ext uri="{BB962C8B-B14F-4D97-AF65-F5344CB8AC3E}">
        <p14:creationId xmlns:p14="http://schemas.microsoft.com/office/powerpoint/2010/main" val="5256568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0CE934-7947-4AD3-8BF6-7417EA06375E}" type="slidenum">
              <a:rPr lang="en-US" smtClean="0"/>
              <a:t>10</a:t>
            </a:fld>
            <a:endParaRPr lang="en-US"/>
          </a:p>
        </p:txBody>
      </p:sp>
    </p:spTree>
    <p:extLst>
      <p:ext uri="{BB962C8B-B14F-4D97-AF65-F5344CB8AC3E}">
        <p14:creationId xmlns:p14="http://schemas.microsoft.com/office/powerpoint/2010/main" val="40683893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a:t>
            </a:r>
            <a:r>
              <a:rPr lang="en-US" baseline="0" dirty="0" smtClean="0"/>
              <a:t> you for listening to our presentation. We hope that you are able </a:t>
            </a:r>
            <a:endParaRPr lang="en-US" dirty="0"/>
          </a:p>
        </p:txBody>
      </p:sp>
      <p:sp>
        <p:nvSpPr>
          <p:cNvPr id="4" name="Slide Number Placeholder 3"/>
          <p:cNvSpPr>
            <a:spLocks noGrp="1"/>
          </p:cNvSpPr>
          <p:nvPr>
            <p:ph type="sldNum" sz="quarter" idx="10"/>
          </p:nvPr>
        </p:nvSpPr>
        <p:spPr/>
        <p:txBody>
          <a:bodyPr/>
          <a:lstStyle/>
          <a:p>
            <a:fld id="{090CE934-7947-4AD3-8BF6-7417EA06375E}" type="slidenum">
              <a:rPr lang="en-US" smtClean="0"/>
              <a:t>12</a:t>
            </a:fld>
            <a:endParaRPr lang="en-US"/>
          </a:p>
        </p:txBody>
      </p:sp>
    </p:spTree>
    <p:extLst>
      <p:ext uri="{BB962C8B-B14F-4D97-AF65-F5344CB8AC3E}">
        <p14:creationId xmlns:p14="http://schemas.microsoft.com/office/powerpoint/2010/main" val="13661268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Today</a:t>
            </a:r>
            <a:r>
              <a:rPr lang="en-US" baseline="0" dirty="0" smtClean="0"/>
              <a:t> we will be talking about the MPA program at Evergreen and why it may be a good fit for you. We will discuss what a typical full time and part time schedule look like. Next I will cover the curriculum that is taught in the MPA program. Then talk about the concentration options you can choose from. Then we will cover the application process and the steps that go into that. Then we’ll cover costs and financial aid. </a:t>
            </a:r>
            <a:endParaRPr lang="en-US" dirty="0"/>
          </a:p>
        </p:txBody>
      </p:sp>
      <p:sp>
        <p:nvSpPr>
          <p:cNvPr id="4" name="Slide Number Placeholder 3"/>
          <p:cNvSpPr>
            <a:spLocks noGrp="1"/>
          </p:cNvSpPr>
          <p:nvPr>
            <p:ph type="sldNum" sz="quarter" idx="10"/>
          </p:nvPr>
        </p:nvSpPr>
        <p:spPr/>
        <p:txBody>
          <a:bodyPr/>
          <a:lstStyle/>
          <a:p>
            <a:fld id="{090CE934-7947-4AD3-8BF6-7417EA06375E}" type="slidenum">
              <a:rPr lang="en-US" smtClean="0"/>
              <a:t>2</a:t>
            </a:fld>
            <a:endParaRPr lang="en-US"/>
          </a:p>
        </p:txBody>
      </p:sp>
    </p:spTree>
    <p:extLst>
      <p:ext uri="{BB962C8B-B14F-4D97-AF65-F5344CB8AC3E}">
        <p14:creationId xmlns:p14="http://schemas.microsoft.com/office/powerpoint/2010/main" val="36915311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 pursue</a:t>
            </a:r>
            <a:r>
              <a:rPr lang="en-US" baseline="0" dirty="0" smtClean="0"/>
              <a:t> </a:t>
            </a:r>
            <a:r>
              <a:rPr lang="en-US" baseline="0" dirty="0" smtClean="0"/>
              <a:t>your MPA degree? </a:t>
            </a:r>
          </a:p>
          <a:p>
            <a:r>
              <a:rPr lang="en-US" baseline="0" dirty="0" smtClean="0"/>
              <a:t>Our students are passionate about working for the public good. They work in government, non-profits, and even the private sector. Our students pursue an MPA to gain necessary, real-world, hands-on skills and to move up into policy, management </a:t>
            </a:r>
            <a:endParaRPr lang="en-US" dirty="0"/>
          </a:p>
        </p:txBody>
      </p:sp>
      <p:sp>
        <p:nvSpPr>
          <p:cNvPr id="4" name="Slide Number Placeholder 3"/>
          <p:cNvSpPr>
            <a:spLocks noGrp="1"/>
          </p:cNvSpPr>
          <p:nvPr>
            <p:ph type="sldNum" sz="quarter" idx="10"/>
          </p:nvPr>
        </p:nvSpPr>
        <p:spPr/>
        <p:txBody>
          <a:bodyPr/>
          <a:lstStyle/>
          <a:p>
            <a:fld id="{090CE934-7947-4AD3-8BF6-7417EA06375E}" type="slidenum">
              <a:rPr lang="en-US" smtClean="0"/>
              <a:t>3</a:t>
            </a:fld>
            <a:endParaRPr lang="en-US"/>
          </a:p>
        </p:txBody>
      </p:sp>
    </p:spTree>
    <p:extLst>
      <p:ext uri="{BB962C8B-B14F-4D97-AF65-F5344CB8AC3E}">
        <p14:creationId xmlns:p14="http://schemas.microsoft.com/office/powerpoint/2010/main" val="5974358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 do MPA students</a:t>
            </a:r>
            <a:r>
              <a:rPr lang="en-US" baseline="0" dirty="0" smtClean="0"/>
              <a:t> choose Evergreen? We offer a flexible graduate program. Classes are during the evening and on the weekend. That way, you can keep your day job and still earn a graduate degree. </a:t>
            </a:r>
          </a:p>
          <a:p>
            <a:r>
              <a:rPr lang="en-US" baseline="0" dirty="0" smtClean="0"/>
              <a:t>We are based in the capitol and have connections with state policy makers, non profits, and other movers and shakers at the capitol. We are able to connect you with agencies and organizations looking for interns. Several of our faculty have experience working in local, state, tribal, and federal government. </a:t>
            </a:r>
          </a:p>
          <a:p>
            <a:r>
              <a:rPr lang="en-US" baseline="0" dirty="0" smtClean="0"/>
              <a:t>We are the most affordable MPA program in the region at under $10,000 a year if you are in-state and attending full time. </a:t>
            </a:r>
          </a:p>
          <a:p>
            <a:endParaRPr lang="en-US" baseline="0" dirty="0" smtClean="0"/>
          </a:p>
          <a:p>
            <a:r>
              <a:rPr lang="en-US" baseline="0" dirty="0" smtClean="0"/>
              <a:t>So where do our graduates work? What is great about a MPA degree is its transferability. You could start working out for local government, but as your skills and interests change, the degree is applicable for different fields. </a:t>
            </a:r>
          </a:p>
        </p:txBody>
      </p:sp>
      <p:sp>
        <p:nvSpPr>
          <p:cNvPr id="4" name="Slide Number Placeholder 3"/>
          <p:cNvSpPr>
            <a:spLocks noGrp="1"/>
          </p:cNvSpPr>
          <p:nvPr>
            <p:ph type="sldNum" sz="quarter" idx="10"/>
          </p:nvPr>
        </p:nvSpPr>
        <p:spPr/>
        <p:txBody>
          <a:bodyPr/>
          <a:lstStyle/>
          <a:p>
            <a:fld id="{090CE934-7947-4AD3-8BF6-7417EA06375E}" type="slidenum">
              <a:rPr lang="en-US" smtClean="0"/>
              <a:t>4</a:t>
            </a:fld>
            <a:endParaRPr lang="en-US"/>
          </a:p>
        </p:txBody>
      </p:sp>
    </p:spTree>
    <p:extLst>
      <p:ext uri="{BB962C8B-B14F-4D97-AF65-F5344CB8AC3E}">
        <p14:creationId xmlns:p14="http://schemas.microsoft.com/office/powerpoint/2010/main" val="30039305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0CE934-7947-4AD3-8BF6-7417EA06375E}" type="slidenum">
              <a:rPr lang="en-US" smtClean="0"/>
              <a:t>5</a:t>
            </a:fld>
            <a:endParaRPr lang="en-US"/>
          </a:p>
        </p:txBody>
      </p:sp>
    </p:spTree>
    <p:extLst>
      <p:ext uri="{BB962C8B-B14F-4D97-AF65-F5344CB8AC3E}">
        <p14:creationId xmlns:p14="http://schemas.microsoft.com/office/powerpoint/2010/main" val="23861943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Mention that </a:t>
            </a:r>
            <a:r>
              <a:rPr lang="en-US" baseline="0" dirty="0" smtClean="0"/>
              <a:t>Doreen is the director</a:t>
            </a:r>
          </a:p>
          <a:p>
            <a:r>
              <a:rPr lang="en-US" baseline="0" dirty="0" smtClean="0"/>
              <a:t>Evergreen’s graduate programs have a cohort model. You start with the same group of peers and are likely to finish with the same group. Core is mandatory and must be taken in order i.e. start in fall. The purpose of Core is to identify and explore the fundamentals of public administration. In the second year core course you will learn about research methodology and communicating data. This will prepare you for your Capstone Project – a project where you can demonstrate what you learned in the program. Previous capstone projects include titles like “State Parks for All Washingtonians,” “Social Media Practices for Non-Profits”, and “Breaking the Cycle: Women in Poverty in Mason County.”</a:t>
            </a:r>
          </a:p>
          <a:p>
            <a:r>
              <a:rPr lang="en-US" baseline="0" dirty="0" smtClean="0"/>
              <a:t> In PNAPP, core courses are taught Thursday evenings from 6 – 10 pm. </a:t>
            </a:r>
          </a:p>
          <a:p>
            <a:r>
              <a:rPr lang="en-US" baseline="0" dirty="0" smtClean="0"/>
              <a:t>Electives are taught on the weekends and some evenings. Electives are required – they are a great way to expand your knowledge on public administration topics and gain new skills, such as grant writing and public speaking. Depending on your concentration, you will be required to take a certain number of electives to fulfill your graduate degree requirements. </a:t>
            </a:r>
            <a:endParaRPr lang="en-US" dirty="0"/>
          </a:p>
        </p:txBody>
      </p:sp>
      <p:sp>
        <p:nvSpPr>
          <p:cNvPr id="4" name="Slide Number Placeholder 3"/>
          <p:cNvSpPr>
            <a:spLocks noGrp="1"/>
          </p:cNvSpPr>
          <p:nvPr>
            <p:ph type="sldNum" sz="quarter" idx="10"/>
          </p:nvPr>
        </p:nvSpPr>
        <p:spPr/>
        <p:txBody>
          <a:bodyPr/>
          <a:lstStyle/>
          <a:p>
            <a:fld id="{090CE934-7947-4AD3-8BF6-7417EA06375E}" type="slidenum">
              <a:rPr lang="en-US" smtClean="0"/>
              <a:t>6</a:t>
            </a:fld>
            <a:endParaRPr lang="en-US"/>
          </a:p>
        </p:txBody>
      </p:sp>
    </p:spTree>
    <p:extLst>
      <p:ext uri="{BB962C8B-B14F-4D97-AF65-F5344CB8AC3E}">
        <p14:creationId xmlns:p14="http://schemas.microsoft.com/office/powerpoint/2010/main" val="32676313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you don’t have to take electives during the summer. You could take elective</a:t>
            </a:r>
            <a:r>
              <a:rPr lang="en-US" baseline="0" dirty="0" smtClean="0"/>
              <a:t> classes that are more than 2 credits throughout the year. </a:t>
            </a:r>
          </a:p>
        </p:txBody>
      </p:sp>
      <p:sp>
        <p:nvSpPr>
          <p:cNvPr id="4" name="Slide Number Placeholder 3"/>
          <p:cNvSpPr>
            <a:spLocks noGrp="1"/>
          </p:cNvSpPr>
          <p:nvPr>
            <p:ph type="sldNum" sz="quarter" idx="10"/>
          </p:nvPr>
        </p:nvSpPr>
        <p:spPr/>
        <p:txBody>
          <a:bodyPr/>
          <a:lstStyle/>
          <a:p>
            <a:fld id="{090CE934-7947-4AD3-8BF6-7417EA06375E}" type="slidenum">
              <a:rPr lang="en-US" smtClean="0"/>
              <a:t>7</a:t>
            </a:fld>
            <a:endParaRPr lang="en-US"/>
          </a:p>
        </p:txBody>
      </p:sp>
    </p:spTree>
    <p:extLst>
      <p:ext uri="{BB962C8B-B14F-4D97-AF65-F5344CB8AC3E}">
        <p14:creationId xmlns:p14="http://schemas.microsoft.com/office/powerpoint/2010/main" val="17156570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have three concentrations</a:t>
            </a:r>
            <a:r>
              <a:rPr lang="en-US" baseline="0" dirty="0" smtClean="0"/>
              <a:t> for the MPA program – tribal governance, public &amp; nonprofit administration, and public policy. </a:t>
            </a:r>
          </a:p>
          <a:p>
            <a:r>
              <a:rPr lang="en-US" baseline="0" dirty="0" smtClean="0"/>
              <a:t>TG – prepare for a career working for an indigenous government administration. Learn about sovereignty issues, intergovernmental relations, economic development. It is the only program of its kind in the USA. Graduates go on to work as advocates and leaders within their tribes and with the agencies and nonprofit orgs where they work. </a:t>
            </a:r>
          </a:p>
          <a:p>
            <a:r>
              <a:rPr lang="en-US" baseline="0" dirty="0" smtClean="0"/>
              <a:t>Public &amp; Nonprofit Administration- Prepare for a careers as an administration in public or nonprofit organizations. Graduates go on to work in human resources, communication managers, development directors, and more. </a:t>
            </a:r>
          </a:p>
          <a:p>
            <a:r>
              <a:rPr lang="en-US" baseline="0" dirty="0" smtClean="0"/>
              <a:t>PP- Prepare for a career as a policy analyst or budget analyst. </a:t>
            </a:r>
          </a:p>
          <a:p>
            <a:r>
              <a:rPr lang="en-US" baseline="0" dirty="0" smtClean="0"/>
              <a:t>Degree requirements are based on the concentration. Every concentration requires core classes and a capstone project. From there, it differentiates. </a:t>
            </a:r>
          </a:p>
          <a:p>
            <a:endParaRPr lang="en-US" baseline="0" dirty="0" smtClean="0"/>
          </a:p>
        </p:txBody>
      </p:sp>
      <p:sp>
        <p:nvSpPr>
          <p:cNvPr id="4" name="Slide Number Placeholder 3"/>
          <p:cNvSpPr>
            <a:spLocks noGrp="1"/>
          </p:cNvSpPr>
          <p:nvPr>
            <p:ph type="sldNum" sz="quarter" idx="10"/>
          </p:nvPr>
        </p:nvSpPr>
        <p:spPr/>
        <p:txBody>
          <a:bodyPr/>
          <a:lstStyle/>
          <a:p>
            <a:fld id="{090CE934-7947-4AD3-8BF6-7417EA06375E}" type="slidenum">
              <a:rPr lang="en-US" smtClean="0"/>
              <a:t>8</a:t>
            </a:fld>
            <a:endParaRPr lang="en-US"/>
          </a:p>
        </p:txBody>
      </p:sp>
    </p:spTree>
    <p:extLst>
      <p:ext uri="{BB962C8B-B14F-4D97-AF65-F5344CB8AC3E}">
        <p14:creationId xmlns:p14="http://schemas.microsoft.com/office/powerpoint/2010/main" val="36315314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Talk</a:t>
            </a:r>
            <a:r>
              <a:rPr lang="en-US" baseline="0" dirty="0" smtClean="0"/>
              <a:t> about statistics resources on our website. </a:t>
            </a:r>
          </a:p>
          <a:p>
            <a:endParaRPr lang="en-US" baseline="0" dirty="0" smtClean="0"/>
          </a:p>
          <a:p>
            <a:r>
              <a:rPr lang="en-US" baseline="0" dirty="0" smtClean="0"/>
              <a:t>Internship conditional to experience.</a:t>
            </a:r>
          </a:p>
        </p:txBody>
      </p:sp>
      <p:sp>
        <p:nvSpPr>
          <p:cNvPr id="4" name="Slide Number Placeholder 3"/>
          <p:cNvSpPr>
            <a:spLocks noGrp="1"/>
          </p:cNvSpPr>
          <p:nvPr>
            <p:ph type="sldNum" sz="quarter" idx="10"/>
          </p:nvPr>
        </p:nvSpPr>
        <p:spPr/>
        <p:txBody>
          <a:bodyPr/>
          <a:lstStyle/>
          <a:p>
            <a:fld id="{090CE934-7947-4AD3-8BF6-7417EA06375E}" type="slidenum">
              <a:rPr lang="en-US" smtClean="0"/>
              <a:t>9</a:t>
            </a:fld>
            <a:endParaRPr lang="en-US"/>
          </a:p>
        </p:txBody>
      </p:sp>
    </p:spTree>
    <p:extLst>
      <p:ext uri="{BB962C8B-B14F-4D97-AF65-F5344CB8AC3E}">
        <p14:creationId xmlns:p14="http://schemas.microsoft.com/office/powerpoint/2010/main" val="38274239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97CEED3-4998-4423-92F7-3ABFF8E8C5DB}" type="datetimeFigureOut">
              <a:rPr lang="en-US" smtClean="0"/>
              <a:t>11/8/2017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B64336-3B60-4EAB-BE39-F7EC50EB650D}" type="slidenum">
              <a:rPr lang="en-US" smtClean="0"/>
              <a:t>‹#›</a:t>
            </a:fld>
            <a:endParaRPr lang="en-US"/>
          </a:p>
        </p:txBody>
      </p:sp>
    </p:spTree>
    <p:extLst>
      <p:ext uri="{BB962C8B-B14F-4D97-AF65-F5344CB8AC3E}">
        <p14:creationId xmlns:p14="http://schemas.microsoft.com/office/powerpoint/2010/main" val="11702111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7CEED3-4998-4423-92F7-3ABFF8E8C5DB}" type="datetimeFigureOut">
              <a:rPr lang="en-US" smtClean="0"/>
              <a:t>11/8/2017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B64336-3B60-4EAB-BE39-F7EC50EB650D}" type="slidenum">
              <a:rPr lang="en-US" smtClean="0"/>
              <a:t>‹#›</a:t>
            </a:fld>
            <a:endParaRPr lang="en-US"/>
          </a:p>
        </p:txBody>
      </p:sp>
    </p:spTree>
    <p:extLst>
      <p:ext uri="{BB962C8B-B14F-4D97-AF65-F5344CB8AC3E}">
        <p14:creationId xmlns:p14="http://schemas.microsoft.com/office/powerpoint/2010/main" val="17661935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7CEED3-4998-4423-92F7-3ABFF8E8C5DB}" type="datetimeFigureOut">
              <a:rPr lang="en-US" smtClean="0"/>
              <a:t>11/8/2017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B64336-3B60-4EAB-BE39-F7EC50EB650D}" type="slidenum">
              <a:rPr lang="en-US" smtClean="0"/>
              <a:t>‹#›</a:t>
            </a:fld>
            <a:endParaRPr lang="en-US"/>
          </a:p>
        </p:txBody>
      </p:sp>
    </p:spTree>
    <p:extLst>
      <p:ext uri="{BB962C8B-B14F-4D97-AF65-F5344CB8AC3E}">
        <p14:creationId xmlns:p14="http://schemas.microsoft.com/office/powerpoint/2010/main" val="33627711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7CEED3-4998-4423-92F7-3ABFF8E8C5DB}" type="datetimeFigureOut">
              <a:rPr lang="en-US" smtClean="0"/>
              <a:t>11/8/2017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B64336-3B60-4EAB-BE39-F7EC50EB650D}" type="slidenum">
              <a:rPr lang="en-US" smtClean="0"/>
              <a:t>‹#›</a:t>
            </a:fld>
            <a:endParaRPr lang="en-US"/>
          </a:p>
        </p:txBody>
      </p:sp>
    </p:spTree>
    <p:extLst>
      <p:ext uri="{BB962C8B-B14F-4D97-AF65-F5344CB8AC3E}">
        <p14:creationId xmlns:p14="http://schemas.microsoft.com/office/powerpoint/2010/main" val="31693245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97CEED3-4998-4423-92F7-3ABFF8E8C5DB}" type="datetimeFigureOut">
              <a:rPr lang="en-US" smtClean="0"/>
              <a:t>11/8/2017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B64336-3B60-4EAB-BE39-F7EC50EB650D}" type="slidenum">
              <a:rPr lang="en-US" smtClean="0"/>
              <a:t>‹#›</a:t>
            </a:fld>
            <a:endParaRPr lang="en-US"/>
          </a:p>
        </p:txBody>
      </p:sp>
    </p:spTree>
    <p:extLst>
      <p:ext uri="{BB962C8B-B14F-4D97-AF65-F5344CB8AC3E}">
        <p14:creationId xmlns:p14="http://schemas.microsoft.com/office/powerpoint/2010/main" val="32441753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97CEED3-4998-4423-92F7-3ABFF8E8C5DB}" type="datetimeFigureOut">
              <a:rPr lang="en-US" smtClean="0"/>
              <a:t>11/8/2017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B64336-3B60-4EAB-BE39-F7EC50EB650D}" type="slidenum">
              <a:rPr lang="en-US" smtClean="0"/>
              <a:t>‹#›</a:t>
            </a:fld>
            <a:endParaRPr lang="en-US"/>
          </a:p>
        </p:txBody>
      </p:sp>
    </p:spTree>
    <p:extLst>
      <p:ext uri="{BB962C8B-B14F-4D97-AF65-F5344CB8AC3E}">
        <p14:creationId xmlns:p14="http://schemas.microsoft.com/office/powerpoint/2010/main" val="23675212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97CEED3-4998-4423-92F7-3ABFF8E8C5DB}" type="datetimeFigureOut">
              <a:rPr lang="en-US" smtClean="0"/>
              <a:t>11/8/2017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EB64336-3B60-4EAB-BE39-F7EC50EB650D}" type="slidenum">
              <a:rPr lang="en-US" smtClean="0"/>
              <a:t>‹#›</a:t>
            </a:fld>
            <a:endParaRPr lang="en-US"/>
          </a:p>
        </p:txBody>
      </p:sp>
    </p:spTree>
    <p:extLst>
      <p:ext uri="{BB962C8B-B14F-4D97-AF65-F5344CB8AC3E}">
        <p14:creationId xmlns:p14="http://schemas.microsoft.com/office/powerpoint/2010/main" val="17112134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97CEED3-4998-4423-92F7-3ABFF8E8C5DB}" type="datetimeFigureOut">
              <a:rPr lang="en-US" smtClean="0"/>
              <a:t>11/8/2017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EB64336-3B60-4EAB-BE39-F7EC50EB650D}" type="slidenum">
              <a:rPr lang="en-US" smtClean="0"/>
              <a:t>‹#›</a:t>
            </a:fld>
            <a:endParaRPr lang="en-US"/>
          </a:p>
        </p:txBody>
      </p:sp>
    </p:spTree>
    <p:extLst>
      <p:ext uri="{BB962C8B-B14F-4D97-AF65-F5344CB8AC3E}">
        <p14:creationId xmlns:p14="http://schemas.microsoft.com/office/powerpoint/2010/main" val="12590616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7CEED3-4998-4423-92F7-3ABFF8E8C5DB}" type="datetimeFigureOut">
              <a:rPr lang="en-US" smtClean="0"/>
              <a:t>11/8/2017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EB64336-3B60-4EAB-BE39-F7EC50EB650D}" type="slidenum">
              <a:rPr lang="en-US" smtClean="0"/>
              <a:t>‹#›</a:t>
            </a:fld>
            <a:endParaRPr lang="en-US"/>
          </a:p>
        </p:txBody>
      </p:sp>
    </p:spTree>
    <p:extLst>
      <p:ext uri="{BB962C8B-B14F-4D97-AF65-F5344CB8AC3E}">
        <p14:creationId xmlns:p14="http://schemas.microsoft.com/office/powerpoint/2010/main" val="18119971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7CEED3-4998-4423-92F7-3ABFF8E8C5DB}" type="datetimeFigureOut">
              <a:rPr lang="en-US" smtClean="0"/>
              <a:t>11/8/2017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B64336-3B60-4EAB-BE39-F7EC50EB650D}" type="slidenum">
              <a:rPr lang="en-US" smtClean="0"/>
              <a:t>‹#›</a:t>
            </a:fld>
            <a:endParaRPr lang="en-US"/>
          </a:p>
        </p:txBody>
      </p:sp>
    </p:spTree>
    <p:extLst>
      <p:ext uri="{BB962C8B-B14F-4D97-AF65-F5344CB8AC3E}">
        <p14:creationId xmlns:p14="http://schemas.microsoft.com/office/powerpoint/2010/main" val="14451027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7CEED3-4998-4423-92F7-3ABFF8E8C5DB}" type="datetimeFigureOut">
              <a:rPr lang="en-US" smtClean="0"/>
              <a:t>11/8/2017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B64336-3B60-4EAB-BE39-F7EC50EB650D}" type="slidenum">
              <a:rPr lang="en-US" smtClean="0"/>
              <a:t>‹#›</a:t>
            </a:fld>
            <a:endParaRPr lang="en-US"/>
          </a:p>
        </p:txBody>
      </p:sp>
    </p:spTree>
    <p:extLst>
      <p:ext uri="{BB962C8B-B14F-4D97-AF65-F5344CB8AC3E}">
        <p14:creationId xmlns:p14="http://schemas.microsoft.com/office/powerpoint/2010/main" val="32208545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7CEED3-4998-4423-92F7-3ABFF8E8C5DB}" type="datetimeFigureOut">
              <a:rPr lang="en-US" smtClean="0"/>
              <a:t>11/8/2017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B64336-3B60-4EAB-BE39-F7EC50EB650D}" type="slidenum">
              <a:rPr lang="en-US" smtClean="0"/>
              <a:t>‹#›</a:t>
            </a:fld>
            <a:endParaRPr lang="en-US"/>
          </a:p>
        </p:txBody>
      </p:sp>
    </p:spTree>
    <p:extLst>
      <p:ext uri="{BB962C8B-B14F-4D97-AF65-F5344CB8AC3E}">
        <p14:creationId xmlns:p14="http://schemas.microsoft.com/office/powerpoint/2010/main" val="18833256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evergreen.edu/mpa/costs" TargetMode="External"/><Relationship Id="rId2" Type="http://schemas.openxmlformats.org/officeDocument/2006/relationships/hyperlink" Target="https://www.evergreen.edu/financialservices/tuition"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hyperlink" Target="mailto:haysj@evergreen.edu" TargetMode="External"/><Relationship Id="rId5" Type="http://schemas.openxmlformats.org/officeDocument/2006/relationships/hyperlink" Target="mailto:rhoadsa@evergreen.edu" TargetMode="Externa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Image may contain: 5 people"/>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95136" y="-804517"/>
            <a:ext cx="12439536" cy="830598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45066" y="2385844"/>
            <a:ext cx="10295468" cy="2308324"/>
          </a:xfrm>
          <a:prstGeom prst="rect">
            <a:avLst/>
          </a:prstGeom>
          <a:noFill/>
        </p:spPr>
        <p:txBody>
          <a:bodyPr wrap="square" rtlCol="0">
            <a:spAutoFit/>
          </a:bodyPr>
          <a:lstStyle/>
          <a:p>
            <a:pPr algn="ctr"/>
            <a:r>
              <a:rPr lang="en-US" sz="4800" b="1" dirty="0" smtClean="0"/>
              <a:t>Master of Public Administration (MPA) graduate program at The Evergreen State College</a:t>
            </a:r>
          </a:p>
        </p:txBody>
      </p:sp>
    </p:spTree>
    <p:extLst>
      <p:ext uri="{BB962C8B-B14F-4D97-AF65-F5344CB8AC3E}">
        <p14:creationId xmlns:p14="http://schemas.microsoft.com/office/powerpoint/2010/main" val="9750286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6">
                    <a:lumMod val="75000"/>
                  </a:schemeClr>
                </a:solidFill>
                <a:latin typeface="+mn-lt"/>
              </a:rPr>
              <a:t>Prepare your application </a:t>
            </a:r>
            <a:endParaRPr lang="en-US" b="1" dirty="0">
              <a:solidFill>
                <a:schemeClr val="accent6">
                  <a:lumMod val="75000"/>
                </a:schemeClr>
              </a:solidFill>
              <a:latin typeface="+mn-lt"/>
            </a:endParaRPr>
          </a:p>
        </p:txBody>
      </p:sp>
      <p:sp>
        <p:nvSpPr>
          <p:cNvPr id="3" name="Content Placeholder 2"/>
          <p:cNvSpPr>
            <a:spLocks noGrp="1"/>
          </p:cNvSpPr>
          <p:nvPr>
            <p:ph idx="1"/>
          </p:nvPr>
        </p:nvSpPr>
        <p:spPr>
          <a:xfrm>
            <a:off x="538942" y="1850563"/>
            <a:ext cx="10515600" cy="3502833"/>
          </a:xfrm>
        </p:spPr>
        <p:txBody>
          <a:bodyPr>
            <a:normAutofit/>
          </a:bodyPr>
          <a:lstStyle/>
          <a:p>
            <a:pPr marL="514350" indent="-514350">
              <a:buAutoNum type="arabicPeriod"/>
            </a:pPr>
            <a:r>
              <a:rPr lang="en-US" sz="3200" dirty="0" smtClean="0"/>
              <a:t>Select and contact two recommenders</a:t>
            </a:r>
          </a:p>
          <a:p>
            <a:pPr marL="514350" indent="-514350">
              <a:buAutoNum type="arabicPeriod"/>
            </a:pPr>
            <a:r>
              <a:rPr lang="en-US" sz="3200" dirty="0" smtClean="0"/>
              <a:t>Format your resume </a:t>
            </a:r>
          </a:p>
          <a:p>
            <a:pPr marL="514350" indent="-514350">
              <a:buAutoNum type="arabicPeriod"/>
            </a:pPr>
            <a:r>
              <a:rPr lang="en-US" sz="3200" dirty="0" smtClean="0"/>
              <a:t>Write a statement of purpose</a:t>
            </a:r>
          </a:p>
          <a:p>
            <a:pPr marL="514350" indent="-514350">
              <a:buAutoNum type="arabicPeriod"/>
            </a:pPr>
            <a:r>
              <a:rPr lang="en-US" sz="3200" dirty="0" smtClean="0"/>
              <a:t>Write a public policy essay </a:t>
            </a:r>
          </a:p>
          <a:p>
            <a:pPr marL="514350" indent="-514350">
              <a:buAutoNum type="arabicPeriod"/>
            </a:pPr>
            <a:r>
              <a:rPr lang="en-US" sz="3200" dirty="0" smtClean="0"/>
              <a:t>Request official transcripts </a:t>
            </a:r>
          </a:p>
          <a:p>
            <a:pPr marL="514350" indent="-514350">
              <a:buAutoNum type="arabicPeriod"/>
            </a:pPr>
            <a:r>
              <a:rPr lang="en-US" sz="3200" dirty="0" smtClean="0"/>
              <a:t>Apply online </a:t>
            </a:r>
            <a:endParaRPr lang="en-US" sz="3200" dirty="0"/>
          </a:p>
        </p:txBody>
      </p:sp>
      <p:sp>
        <p:nvSpPr>
          <p:cNvPr id="4" name="TextBox 3"/>
          <p:cNvSpPr txBox="1"/>
          <p:nvPr/>
        </p:nvSpPr>
        <p:spPr>
          <a:xfrm>
            <a:off x="0" y="6057698"/>
            <a:ext cx="12192000" cy="584775"/>
          </a:xfrm>
          <a:prstGeom prst="rect">
            <a:avLst/>
          </a:prstGeom>
          <a:noFill/>
        </p:spPr>
        <p:txBody>
          <a:bodyPr wrap="square" rtlCol="0">
            <a:spAutoFit/>
          </a:bodyPr>
          <a:lstStyle/>
          <a:p>
            <a:pPr algn="ctr"/>
            <a:r>
              <a:rPr lang="en-US" sz="3200" b="1" dirty="0" smtClean="0"/>
              <a:t>Priority deadline is February 1, 2018! </a:t>
            </a:r>
            <a:endParaRPr lang="en-US" sz="3200" b="1" dirty="0"/>
          </a:p>
        </p:txBody>
      </p:sp>
      <p:pic>
        <p:nvPicPr>
          <p:cNvPr id="4098" name="Picture 2" descr="https://see.evergreen.edu/evergreen_pictures/api/v1/asset/364288/preview"/>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07578" y="2335875"/>
            <a:ext cx="4386797" cy="2923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19151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6">
                    <a:lumMod val="75000"/>
                  </a:schemeClr>
                </a:solidFill>
                <a:latin typeface="+mn-lt"/>
              </a:rPr>
              <a:t>Costs and Financial Aid </a:t>
            </a:r>
            <a:endParaRPr lang="en-US" b="1" dirty="0">
              <a:solidFill>
                <a:schemeClr val="accent6">
                  <a:lumMod val="75000"/>
                </a:schemeClr>
              </a:solidFill>
              <a:latin typeface="+mn-lt"/>
            </a:endParaRPr>
          </a:p>
        </p:txBody>
      </p:sp>
      <p:sp>
        <p:nvSpPr>
          <p:cNvPr id="3" name="Content Placeholder 2"/>
          <p:cNvSpPr>
            <a:spLocks noGrp="1"/>
          </p:cNvSpPr>
          <p:nvPr>
            <p:ph idx="1"/>
          </p:nvPr>
        </p:nvSpPr>
        <p:spPr/>
        <p:txBody>
          <a:bodyPr/>
          <a:lstStyle/>
          <a:p>
            <a:r>
              <a:rPr lang="en-US" dirty="0" smtClean="0"/>
              <a:t>One of the most affordable MPA programs in the country at under $10,000 a year for in-state resident, full-time study</a:t>
            </a:r>
          </a:p>
          <a:p>
            <a:r>
              <a:rPr lang="en-US" dirty="0" smtClean="0">
                <a:hlinkClick r:id="rId2"/>
              </a:rPr>
              <a:t>Tuition calculator</a:t>
            </a:r>
            <a:endParaRPr lang="en-US" dirty="0" smtClean="0"/>
          </a:p>
          <a:p>
            <a:r>
              <a:rPr lang="en-US" dirty="0" smtClean="0"/>
              <a:t>MPA offers federal student aid and </a:t>
            </a:r>
            <a:r>
              <a:rPr lang="en-US" dirty="0" smtClean="0">
                <a:hlinkClick r:id="rId3"/>
              </a:rPr>
              <a:t>scholarship opportunities </a:t>
            </a:r>
            <a:endParaRPr lang="en-US" dirty="0" smtClean="0"/>
          </a:p>
          <a:p>
            <a:r>
              <a:rPr lang="en-US" dirty="0" smtClean="0"/>
              <a:t>To be eligible for federal student aid, you must take at least 4 credits per quarter </a:t>
            </a:r>
            <a:r>
              <a:rPr lang="en-US" i="1" dirty="0" smtClean="0">
                <a:solidFill>
                  <a:srgbClr val="C00000"/>
                </a:solidFill>
              </a:rPr>
              <a:t>(4 credits to be considered ‘Part-time’ student status and 8 credits per quarter to be considered ‘Full-time’ graduate student status)</a:t>
            </a:r>
            <a:endParaRPr lang="en-US" i="1" dirty="0">
              <a:solidFill>
                <a:srgbClr val="C00000"/>
              </a:solidFill>
            </a:endParaRPr>
          </a:p>
        </p:txBody>
      </p:sp>
    </p:spTree>
    <p:extLst>
      <p:ext uri="{BB962C8B-B14F-4D97-AF65-F5344CB8AC3E}">
        <p14:creationId xmlns:p14="http://schemas.microsoft.com/office/powerpoint/2010/main" val="24404604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6087" y="511466"/>
            <a:ext cx="10261600" cy="769441"/>
          </a:xfrm>
          <a:prstGeom prst="rect">
            <a:avLst/>
          </a:prstGeom>
          <a:noFill/>
        </p:spPr>
        <p:txBody>
          <a:bodyPr wrap="square" rtlCol="0">
            <a:spAutoFit/>
          </a:bodyPr>
          <a:lstStyle/>
          <a:p>
            <a:r>
              <a:rPr lang="en-US" sz="4400" b="1" dirty="0" smtClean="0">
                <a:solidFill>
                  <a:schemeClr val="accent6">
                    <a:lumMod val="75000"/>
                  </a:schemeClr>
                </a:solidFill>
              </a:rPr>
              <a:t>Stay connected</a:t>
            </a:r>
            <a:endParaRPr lang="en-US" sz="4400" b="1" dirty="0">
              <a:solidFill>
                <a:schemeClr val="accent6">
                  <a:lumMod val="75000"/>
                </a:schemeClr>
              </a:solidFill>
            </a:endParaRPr>
          </a:p>
        </p:txBody>
      </p:sp>
      <p:pic>
        <p:nvPicPr>
          <p:cNvPr id="1026" name="Picture 2" descr="Image result for Facebook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6887" y="2375719"/>
            <a:ext cx="2438400" cy="24384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Linkedin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69475" y="3241325"/>
            <a:ext cx="2995798" cy="157279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5670014" y="4964668"/>
            <a:ext cx="2364072" cy="369332"/>
          </a:xfrm>
          <a:prstGeom prst="rect">
            <a:avLst/>
          </a:prstGeom>
          <a:noFill/>
        </p:spPr>
        <p:txBody>
          <a:bodyPr wrap="square" rtlCol="0">
            <a:spAutoFit/>
          </a:bodyPr>
          <a:lstStyle/>
          <a:p>
            <a:r>
              <a:rPr lang="en-US" dirty="0" smtClean="0"/>
              <a:t>@</a:t>
            </a:r>
            <a:r>
              <a:rPr lang="en-US" dirty="0" err="1" smtClean="0"/>
              <a:t>EvergreenMPA</a:t>
            </a:r>
            <a:endParaRPr lang="en-US" dirty="0"/>
          </a:p>
        </p:txBody>
      </p:sp>
      <p:sp>
        <p:nvSpPr>
          <p:cNvPr id="10" name="TextBox 9"/>
          <p:cNvSpPr txBox="1"/>
          <p:nvPr/>
        </p:nvSpPr>
        <p:spPr>
          <a:xfrm>
            <a:off x="9827928" y="4964668"/>
            <a:ext cx="2364072" cy="369332"/>
          </a:xfrm>
          <a:prstGeom prst="rect">
            <a:avLst/>
          </a:prstGeom>
          <a:noFill/>
        </p:spPr>
        <p:txBody>
          <a:bodyPr wrap="square" rtlCol="0">
            <a:spAutoFit/>
          </a:bodyPr>
          <a:lstStyle/>
          <a:p>
            <a:r>
              <a:rPr lang="en-US" dirty="0" smtClean="0"/>
              <a:t>@</a:t>
            </a:r>
            <a:r>
              <a:rPr lang="en-US" dirty="0" err="1" smtClean="0"/>
              <a:t>MPAEvergreen</a:t>
            </a:r>
            <a:endParaRPr lang="en-US" dirty="0"/>
          </a:p>
        </p:txBody>
      </p:sp>
      <p:sp>
        <p:nvSpPr>
          <p:cNvPr id="8" name="TextBox 7"/>
          <p:cNvSpPr txBox="1"/>
          <p:nvPr/>
        </p:nvSpPr>
        <p:spPr>
          <a:xfrm>
            <a:off x="1402904" y="1194405"/>
            <a:ext cx="2108336" cy="3770263"/>
          </a:xfrm>
          <a:prstGeom prst="rect">
            <a:avLst/>
          </a:prstGeom>
          <a:noFill/>
        </p:spPr>
        <p:txBody>
          <a:bodyPr wrap="square" rtlCol="0">
            <a:spAutoFit/>
          </a:bodyPr>
          <a:lstStyle/>
          <a:p>
            <a:r>
              <a:rPr lang="en-US" sz="23900" b="1" dirty="0" smtClean="0">
                <a:solidFill>
                  <a:schemeClr val="accent6">
                    <a:lumMod val="75000"/>
                  </a:schemeClr>
                </a:solidFill>
              </a:rPr>
              <a:t>?</a:t>
            </a:r>
            <a:endParaRPr lang="en-US" sz="23900" b="1" dirty="0">
              <a:solidFill>
                <a:schemeClr val="accent6">
                  <a:lumMod val="75000"/>
                </a:schemeClr>
              </a:solidFill>
            </a:endParaRPr>
          </a:p>
        </p:txBody>
      </p:sp>
      <p:sp>
        <p:nvSpPr>
          <p:cNvPr id="9" name="TextBox 8"/>
          <p:cNvSpPr txBox="1"/>
          <p:nvPr/>
        </p:nvSpPr>
        <p:spPr>
          <a:xfrm>
            <a:off x="0" y="4179838"/>
            <a:ext cx="5518484" cy="2585323"/>
          </a:xfrm>
          <a:prstGeom prst="rect">
            <a:avLst/>
          </a:prstGeom>
          <a:noFill/>
        </p:spPr>
        <p:txBody>
          <a:bodyPr wrap="square" rtlCol="0">
            <a:spAutoFit/>
          </a:bodyPr>
          <a:lstStyle/>
          <a:p>
            <a:r>
              <a:rPr lang="en-US" b="1" dirty="0" smtClean="0"/>
              <a:t>Puanani Nihoa, Assistant Director – Tribal Governance </a:t>
            </a:r>
            <a:r>
              <a:rPr lang="en-US" dirty="0" smtClean="0"/>
              <a:t>360-867-6202  nihoap@evergreen.edu</a:t>
            </a:r>
          </a:p>
          <a:p>
            <a:endParaRPr lang="en-US" b="1" dirty="0" smtClean="0"/>
          </a:p>
          <a:p>
            <a:r>
              <a:rPr lang="en-US" b="1" dirty="0" smtClean="0"/>
              <a:t>Anna Rhoads, Assistant Director – Public &amp; Nonprofit Administration and Public Policy</a:t>
            </a:r>
          </a:p>
          <a:p>
            <a:r>
              <a:rPr lang="en-US" dirty="0" smtClean="0"/>
              <a:t>360-867-6554  </a:t>
            </a:r>
            <a:r>
              <a:rPr lang="en-US" dirty="0" smtClean="0">
                <a:hlinkClick r:id="rId5"/>
              </a:rPr>
              <a:t>rhoadsa@evergreen.edu</a:t>
            </a:r>
            <a:endParaRPr lang="en-US" dirty="0" smtClean="0"/>
          </a:p>
          <a:p>
            <a:endParaRPr lang="en-US" dirty="0"/>
          </a:p>
          <a:p>
            <a:r>
              <a:rPr lang="en-US" b="1" dirty="0" smtClean="0"/>
              <a:t>Jan Hays, Program Assistant </a:t>
            </a:r>
          </a:p>
          <a:p>
            <a:r>
              <a:rPr lang="en-US" dirty="0" smtClean="0"/>
              <a:t>360-867-5939 </a:t>
            </a:r>
            <a:r>
              <a:rPr lang="en-US" dirty="0" smtClean="0">
                <a:hlinkClick r:id="rId6"/>
              </a:rPr>
              <a:t>haysj@evergreen.edu</a:t>
            </a:r>
            <a:r>
              <a:rPr lang="en-US" dirty="0" smtClean="0"/>
              <a:t> </a:t>
            </a:r>
            <a:endParaRPr lang="en-US" dirty="0"/>
          </a:p>
        </p:txBody>
      </p:sp>
    </p:spTree>
    <p:extLst>
      <p:ext uri="{BB962C8B-B14F-4D97-AF65-F5344CB8AC3E}">
        <p14:creationId xmlns:p14="http://schemas.microsoft.com/office/powerpoint/2010/main" val="14101005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94347" y="1187116"/>
            <a:ext cx="10515600" cy="5181600"/>
          </a:xfrm>
        </p:spPr>
        <p:txBody>
          <a:bodyPr>
            <a:normAutofit/>
          </a:bodyPr>
          <a:lstStyle/>
          <a:p>
            <a:r>
              <a:rPr lang="en-US" sz="3600" dirty="0" smtClean="0"/>
              <a:t>Why MPA at Evergreen? </a:t>
            </a:r>
          </a:p>
          <a:p>
            <a:r>
              <a:rPr lang="en-US" sz="3600" dirty="0" smtClean="0"/>
              <a:t>Schedule </a:t>
            </a:r>
          </a:p>
          <a:p>
            <a:r>
              <a:rPr lang="en-US" sz="3600" dirty="0" smtClean="0"/>
              <a:t>MPA Curriculum </a:t>
            </a:r>
          </a:p>
          <a:p>
            <a:r>
              <a:rPr lang="en-US" sz="3600" dirty="0" smtClean="0"/>
              <a:t>Concentrations</a:t>
            </a:r>
          </a:p>
          <a:p>
            <a:r>
              <a:rPr lang="en-US" sz="3600" dirty="0" smtClean="0"/>
              <a:t>How to Apply </a:t>
            </a:r>
          </a:p>
          <a:p>
            <a:r>
              <a:rPr lang="en-US" sz="3600" dirty="0" smtClean="0"/>
              <a:t>Costs and Financial Aid</a:t>
            </a:r>
          </a:p>
          <a:p>
            <a:r>
              <a:rPr lang="en-US" sz="3600" dirty="0" smtClean="0"/>
              <a:t>Questions </a:t>
            </a:r>
            <a:endParaRPr lang="en-US" sz="3600" dirty="0"/>
          </a:p>
        </p:txBody>
      </p:sp>
      <p:sp>
        <p:nvSpPr>
          <p:cNvPr id="4" name="TextBox 3"/>
          <p:cNvSpPr txBox="1"/>
          <p:nvPr/>
        </p:nvSpPr>
        <p:spPr>
          <a:xfrm>
            <a:off x="0" y="353506"/>
            <a:ext cx="11678653" cy="769441"/>
          </a:xfrm>
          <a:prstGeom prst="rect">
            <a:avLst/>
          </a:prstGeom>
          <a:noFill/>
        </p:spPr>
        <p:txBody>
          <a:bodyPr wrap="square" rtlCol="0">
            <a:spAutoFit/>
          </a:bodyPr>
          <a:lstStyle/>
          <a:p>
            <a:pPr algn="ctr"/>
            <a:r>
              <a:rPr lang="en-US" sz="4400" b="1" dirty="0" smtClean="0">
                <a:solidFill>
                  <a:schemeClr val="accent6">
                    <a:lumMod val="75000"/>
                  </a:schemeClr>
                </a:solidFill>
              </a:rPr>
              <a:t>Road Map</a:t>
            </a:r>
            <a:endParaRPr lang="en-US" sz="4400" b="1" dirty="0">
              <a:solidFill>
                <a:schemeClr val="accent6">
                  <a:lumMod val="75000"/>
                </a:schemeClr>
              </a:solidFill>
            </a:endParaRPr>
          </a:p>
        </p:txBody>
      </p:sp>
      <p:pic>
        <p:nvPicPr>
          <p:cNvPr id="1026" name="Picture 1"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57506" y="1177588"/>
            <a:ext cx="4208666" cy="5200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02119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No automatic alt text availab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7259" y="1825624"/>
            <a:ext cx="3304888" cy="4406518"/>
          </a:xfrm>
          <a:prstGeom prst="rect">
            <a:avLst/>
          </a:prstGeom>
          <a:noFill/>
          <a:effectLst>
            <a:glow rad="127000">
              <a:schemeClr val="accent1">
                <a:alpha val="0"/>
              </a:schemeClr>
            </a:glow>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b="1" dirty="0" smtClean="0">
                <a:solidFill>
                  <a:schemeClr val="accent6">
                    <a:lumMod val="75000"/>
                  </a:schemeClr>
                </a:solidFill>
                <a:latin typeface="+mn-lt"/>
              </a:rPr>
              <a:t>Why pursue your MPA degree? </a:t>
            </a:r>
            <a:endParaRPr lang="en-US" b="1" dirty="0">
              <a:solidFill>
                <a:schemeClr val="accent6">
                  <a:lumMod val="75000"/>
                </a:schemeClr>
              </a:solidFill>
              <a:latin typeface="+mn-lt"/>
            </a:endParaRPr>
          </a:p>
        </p:txBody>
      </p:sp>
      <p:sp>
        <p:nvSpPr>
          <p:cNvPr id="3" name="Content Placeholder 2"/>
          <p:cNvSpPr>
            <a:spLocks noGrp="1"/>
          </p:cNvSpPr>
          <p:nvPr>
            <p:ph idx="1"/>
          </p:nvPr>
        </p:nvSpPr>
        <p:spPr>
          <a:xfrm>
            <a:off x="838200" y="1825624"/>
            <a:ext cx="4905895" cy="4458797"/>
          </a:xfrm>
        </p:spPr>
        <p:txBody>
          <a:bodyPr>
            <a:normAutofit/>
          </a:bodyPr>
          <a:lstStyle/>
          <a:p>
            <a:r>
              <a:rPr lang="en-US" dirty="0" smtClean="0"/>
              <a:t>Study governance, management and policy in an interdisciplinary context </a:t>
            </a:r>
          </a:p>
          <a:p>
            <a:r>
              <a:rPr lang="en-US" dirty="0" smtClean="0"/>
              <a:t>Aspire for a career working in the non-profit or public sector</a:t>
            </a:r>
          </a:p>
          <a:p>
            <a:pPr marL="0" indent="0">
              <a:buNone/>
            </a:pPr>
            <a:endParaRPr lang="en-US" dirty="0"/>
          </a:p>
        </p:txBody>
      </p:sp>
      <p:pic>
        <p:nvPicPr>
          <p:cNvPr id="5122" name="Picture 2" descr="Image result for public administra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8412" y="3940232"/>
            <a:ext cx="428625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86638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520825"/>
            <a:ext cx="10515600" cy="2433554"/>
          </a:xfrm>
        </p:spPr>
        <p:txBody>
          <a:bodyPr/>
          <a:lstStyle/>
          <a:p>
            <a:r>
              <a:rPr lang="en-US" dirty="0" smtClean="0"/>
              <a:t>Classes are convenient – keep your day job and earn your graduate degree </a:t>
            </a:r>
          </a:p>
          <a:p>
            <a:r>
              <a:rPr lang="en-US" dirty="0" smtClean="0"/>
              <a:t>Based in state capitol – Gain valuable exposure to government and supporting organizations </a:t>
            </a:r>
          </a:p>
          <a:p>
            <a:r>
              <a:rPr lang="en-US" dirty="0" smtClean="0"/>
              <a:t>One of the most affordable MPA programs in the region</a:t>
            </a:r>
          </a:p>
          <a:p>
            <a:pPr marL="0" indent="0">
              <a:buNone/>
            </a:pPr>
            <a:endParaRPr lang="en-US" dirty="0"/>
          </a:p>
        </p:txBody>
      </p:sp>
      <p:sp>
        <p:nvSpPr>
          <p:cNvPr id="4" name="Title 1"/>
          <p:cNvSpPr>
            <a:spLocks noGrp="1"/>
          </p:cNvSpPr>
          <p:nvPr>
            <p:ph type="title"/>
          </p:nvPr>
        </p:nvSpPr>
        <p:spPr/>
        <p:txBody>
          <a:bodyPr/>
          <a:lstStyle/>
          <a:p>
            <a:r>
              <a:rPr lang="en-US" b="1" dirty="0" smtClean="0">
                <a:solidFill>
                  <a:schemeClr val="accent6">
                    <a:lumMod val="75000"/>
                  </a:schemeClr>
                </a:solidFill>
                <a:latin typeface="+mn-lt"/>
              </a:rPr>
              <a:t>Why Evergreen? </a:t>
            </a:r>
            <a:endParaRPr lang="en-US" b="1" dirty="0">
              <a:solidFill>
                <a:schemeClr val="accent6">
                  <a:lumMod val="75000"/>
                </a:schemeClr>
              </a:solidFill>
              <a:latin typeface="+mn-lt"/>
            </a:endParaRPr>
          </a:p>
        </p:txBody>
      </p:sp>
      <p:sp>
        <p:nvSpPr>
          <p:cNvPr id="5" name="Title 1"/>
          <p:cNvSpPr txBox="1">
            <a:spLocks/>
          </p:cNvSpPr>
          <p:nvPr/>
        </p:nvSpPr>
        <p:spPr>
          <a:xfrm>
            <a:off x="838200" y="378451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smtClean="0">
                <a:solidFill>
                  <a:schemeClr val="accent6">
                    <a:lumMod val="75000"/>
                  </a:schemeClr>
                </a:solidFill>
                <a:latin typeface="+mn-lt"/>
              </a:rPr>
              <a:t>Where do MPA Evergreen graduates work? </a:t>
            </a:r>
            <a:endParaRPr lang="en-US" sz="3200" b="1" dirty="0">
              <a:solidFill>
                <a:schemeClr val="accent6">
                  <a:lumMod val="75000"/>
                </a:schemeClr>
              </a:solidFill>
              <a:latin typeface="+mn-lt"/>
            </a:endParaRPr>
          </a:p>
        </p:txBody>
      </p:sp>
      <p:sp>
        <p:nvSpPr>
          <p:cNvPr id="6" name="Content Placeholder 2"/>
          <p:cNvSpPr txBox="1">
            <a:spLocks/>
          </p:cNvSpPr>
          <p:nvPr/>
        </p:nvSpPr>
        <p:spPr>
          <a:xfrm>
            <a:off x="661737" y="5001293"/>
            <a:ext cx="10515600" cy="243355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a:p>
        </p:txBody>
      </p:sp>
      <p:sp>
        <p:nvSpPr>
          <p:cNvPr id="7" name="Content Placeholder 2"/>
          <p:cNvSpPr txBox="1">
            <a:spLocks/>
          </p:cNvSpPr>
          <p:nvPr/>
        </p:nvSpPr>
        <p:spPr>
          <a:xfrm>
            <a:off x="1014663" y="5001292"/>
            <a:ext cx="4271211" cy="179253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smtClean="0"/>
              <a:t>Federal, tribal, state and local government </a:t>
            </a:r>
          </a:p>
          <a:p>
            <a:r>
              <a:rPr lang="en-US" sz="1800" dirty="0" smtClean="0"/>
              <a:t>Nonprofit organizations</a:t>
            </a:r>
          </a:p>
          <a:p>
            <a:r>
              <a:rPr lang="en-US" sz="1800" dirty="0" smtClean="0"/>
              <a:t>Washington State Legislature </a:t>
            </a:r>
          </a:p>
        </p:txBody>
      </p:sp>
      <p:sp>
        <p:nvSpPr>
          <p:cNvPr id="8" name="Content Placeholder 2"/>
          <p:cNvSpPr txBox="1">
            <a:spLocks/>
          </p:cNvSpPr>
          <p:nvPr/>
        </p:nvSpPr>
        <p:spPr>
          <a:xfrm>
            <a:off x="5763126" y="5001293"/>
            <a:ext cx="4271211" cy="185670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smtClean="0"/>
              <a:t>Higher Education</a:t>
            </a:r>
          </a:p>
          <a:p>
            <a:r>
              <a:rPr lang="en-US" sz="1800" dirty="0" smtClean="0"/>
              <a:t>Organizations working on Native/Indigenous issues</a:t>
            </a:r>
          </a:p>
          <a:p>
            <a:r>
              <a:rPr lang="en-US" sz="1800" dirty="0" smtClean="0"/>
              <a:t>Private industry and consulting </a:t>
            </a:r>
            <a:endParaRPr lang="en-US" sz="1800" dirty="0"/>
          </a:p>
        </p:txBody>
      </p:sp>
    </p:spTree>
    <p:extLst>
      <p:ext uri="{BB962C8B-B14F-4D97-AF65-F5344CB8AC3E}">
        <p14:creationId xmlns:p14="http://schemas.microsoft.com/office/powerpoint/2010/main" val="9287211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6">
                    <a:lumMod val="75000"/>
                  </a:schemeClr>
                </a:solidFill>
                <a:latin typeface="+mn-lt"/>
              </a:rPr>
              <a:t>Schedule</a:t>
            </a:r>
            <a:r>
              <a:rPr lang="en-US" dirty="0" smtClean="0">
                <a:latin typeface="+mn-lt"/>
              </a:rPr>
              <a:t> </a:t>
            </a:r>
            <a:endParaRPr lang="en-US" dirty="0">
              <a:latin typeface="+mn-lt"/>
            </a:endParaRPr>
          </a:p>
        </p:txBody>
      </p:sp>
      <p:sp>
        <p:nvSpPr>
          <p:cNvPr id="3" name="Content Placeholder 2"/>
          <p:cNvSpPr>
            <a:spLocks noGrp="1"/>
          </p:cNvSpPr>
          <p:nvPr>
            <p:ph idx="1"/>
          </p:nvPr>
        </p:nvSpPr>
        <p:spPr>
          <a:xfrm>
            <a:off x="838200" y="1622425"/>
            <a:ext cx="10515600" cy="4351338"/>
          </a:xfrm>
        </p:spPr>
        <p:txBody>
          <a:bodyPr/>
          <a:lstStyle/>
          <a:p>
            <a:r>
              <a:rPr lang="en-US" dirty="0" smtClean="0"/>
              <a:t>You can complete your degree in two years attending full-time or as little as three years attending part-time</a:t>
            </a:r>
          </a:p>
          <a:p>
            <a:r>
              <a:rPr lang="en-US" dirty="0" smtClean="0"/>
              <a:t>Core classes = 6 credits and meet on Thursdays 6 – 10 pm</a:t>
            </a:r>
          </a:p>
          <a:p>
            <a:r>
              <a:rPr lang="en-US" dirty="0" smtClean="0"/>
              <a:t>Concentration and elective courses are offered on evenings and weekends</a:t>
            </a:r>
          </a:p>
          <a:p>
            <a:r>
              <a:rPr lang="en-US" dirty="0" smtClean="0"/>
              <a:t>Tribal Governance concentration meet five sessions each quarter. Each session is 20 hours long and meets Fridays, Saturdays, and Sundays</a:t>
            </a:r>
          </a:p>
          <a:p>
            <a:pPr marL="0" indent="0">
              <a:buNone/>
            </a:pPr>
            <a:r>
              <a:rPr lang="en-US" dirty="0" smtClean="0"/>
              <a:t> </a:t>
            </a:r>
            <a:endParaRPr lang="en-US" dirty="0"/>
          </a:p>
        </p:txBody>
      </p:sp>
    </p:spTree>
    <p:extLst>
      <p:ext uri="{BB962C8B-B14F-4D97-AF65-F5344CB8AC3E}">
        <p14:creationId xmlns:p14="http://schemas.microsoft.com/office/powerpoint/2010/main" val="17341721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6">
                    <a:lumMod val="75000"/>
                  </a:schemeClr>
                </a:solidFill>
                <a:latin typeface="+mn-lt"/>
              </a:rPr>
              <a:t>MPA Curriculum</a:t>
            </a:r>
            <a:endParaRPr lang="en-US" b="1" dirty="0">
              <a:solidFill>
                <a:schemeClr val="accent6">
                  <a:lumMod val="75000"/>
                </a:schemeClr>
              </a:solidFill>
              <a:latin typeface="+mn-lt"/>
            </a:endParaRPr>
          </a:p>
        </p:txBody>
      </p:sp>
      <p:sp>
        <p:nvSpPr>
          <p:cNvPr id="3" name="Content Placeholder 2"/>
          <p:cNvSpPr>
            <a:spLocks noGrp="1"/>
          </p:cNvSpPr>
          <p:nvPr>
            <p:ph idx="1"/>
          </p:nvPr>
        </p:nvSpPr>
        <p:spPr>
          <a:xfrm>
            <a:off x="838200" y="1825625"/>
            <a:ext cx="4249189" cy="1589698"/>
          </a:xfrm>
        </p:spPr>
        <p:txBody>
          <a:bodyPr/>
          <a:lstStyle/>
          <a:p>
            <a:r>
              <a:rPr lang="en-US" dirty="0" smtClean="0"/>
              <a:t>Core courses </a:t>
            </a:r>
          </a:p>
          <a:p>
            <a:pPr lvl="1"/>
            <a:r>
              <a:rPr lang="en-US" dirty="0" smtClean="0"/>
              <a:t>First-Year Core</a:t>
            </a:r>
          </a:p>
          <a:p>
            <a:pPr lvl="1"/>
            <a:r>
              <a:rPr lang="en-US" dirty="0" smtClean="0"/>
              <a:t>Second-Year Core</a:t>
            </a:r>
          </a:p>
          <a:p>
            <a:pPr lvl="1"/>
            <a:endParaRPr lang="en-US" dirty="0"/>
          </a:p>
          <a:p>
            <a:pPr lvl="1"/>
            <a:endParaRPr lang="en-US" dirty="0" smtClean="0"/>
          </a:p>
          <a:p>
            <a:pPr marL="457200" lvl="1" indent="0">
              <a:buNone/>
            </a:pPr>
            <a:endParaRPr lang="en-US" dirty="0"/>
          </a:p>
          <a:p>
            <a:pPr marL="457200" lvl="1" indent="0">
              <a:buNone/>
            </a:pPr>
            <a:endParaRPr lang="en-US" dirty="0"/>
          </a:p>
        </p:txBody>
      </p:sp>
      <p:sp>
        <p:nvSpPr>
          <p:cNvPr id="4" name="Content Placeholder 2"/>
          <p:cNvSpPr txBox="1">
            <a:spLocks/>
          </p:cNvSpPr>
          <p:nvPr/>
        </p:nvSpPr>
        <p:spPr>
          <a:xfrm>
            <a:off x="838200" y="3550260"/>
            <a:ext cx="10515600" cy="52937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Elective Coursework</a:t>
            </a:r>
          </a:p>
          <a:p>
            <a:pPr lvl="1"/>
            <a:endParaRPr lang="en-US" dirty="0" smtClean="0"/>
          </a:p>
          <a:p>
            <a:pPr marL="457200" lvl="1" indent="0">
              <a:buFont typeface="Arial" panose="020B0604020202020204" pitchFamily="34" charset="0"/>
              <a:buNone/>
            </a:pPr>
            <a:endParaRPr lang="en-US" dirty="0" smtClean="0"/>
          </a:p>
          <a:p>
            <a:pPr marL="457200" lvl="1" indent="0">
              <a:buFont typeface="Arial" panose="020B0604020202020204" pitchFamily="34" charset="0"/>
              <a:buNone/>
            </a:pPr>
            <a:endParaRPr lang="en-US" dirty="0"/>
          </a:p>
        </p:txBody>
      </p:sp>
      <p:sp>
        <p:nvSpPr>
          <p:cNvPr id="5" name="Content Placeholder 2"/>
          <p:cNvSpPr txBox="1">
            <a:spLocks/>
          </p:cNvSpPr>
          <p:nvPr/>
        </p:nvSpPr>
        <p:spPr>
          <a:xfrm>
            <a:off x="783492" y="4611072"/>
            <a:ext cx="4976446" cy="237770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smtClean="0"/>
              <a:t>Doing the Public’s Business </a:t>
            </a:r>
          </a:p>
          <a:p>
            <a:r>
              <a:rPr lang="en-US" sz="2000" dirty="0" smtClean="0"/>
              <a:t>Homeland Security is Local </a:t>
            </a:r>
          </a:p>
          <a:p>
            <a:r>
              <a:rPr lang="en-US" sz="2000" dirty="0" smtClean="0"/>
              <a:t>International NGOs</a:t>
            </a:r>
          </a:p>
          <a:p>
            <a:r>
              <a:rPr lang="en-US" sz="2000" dirty="0" smtClean="0"/>
              <a:t>Science Policy into Action </a:t>
            </a:r>
          </a:p>
          <a:p>
            <a:r>
              <a:rPr lang="en-US" sz="2000" dirty="0" smtClean="0"/>
              <a:t>Grant </a:t>
            </a:r>
            <a:r>
              <a:rPr lang="en-US" sz="2000" dirty="0" smtClean="0"/>
              <a:t>Writing</a:t>
            </a:r>
            <a:endParaRPr lang="en-US" sz="2000" dirty="0" smtClean="0"/>
          </a:p>
          <a:p>
            <a:endParaRPr lang="en-US" dirty="0" smtClean="0"/>
          </a:p>
          <a:p>
            <a:pPr lvl="1"/>
            <a:endParaRPr lang="en-US" dirty="0" smtClean="0"/>
          </a:p>
          <a:p>
            <a:pPr marL="457200" lvl="1" indent="0">
              <a:buFont typeface="Arial" panose="020B0604020202020204" pitchFamily="34" charset="0"/>
              <a:buNone/>
            </a:pPr>
            <a:endParaRPr lang="en-US" dirty="0" smtClean="0"/>
          </a:p>
          <a:p>
            <a:pPr marL="457200" lvl="1" indent="0">
              <a:buFont typeface="Arial" panose="020B0604020202020204" pitchFamily="34" charset="0"/>
              <a:buNone/>
            </a:pPr>
            <a:endParaRPr lang="en-US" dirty="0"/>
          </a:p>
        </p:txBody>
      </p:sp>
      <p:sp>
        <p:nvSpPr>
          <p:cNvPr id="6" name="Content Placeholder 2"/>
          <p:cNvSpPr txBox="1">
            <a:spLocks/>
          </p:cNvSpPr>
          <p:nvPr/>
        </p:nvSpPr>
        <p:spPr>
          <a:xfrm>
            <a:off x="5759938" y="4611073"/>
            <a:ext cx="4976446" cy="237770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smtClean="0"/>
              <a:t>Lean in the Public Sector</a:t>
            </a:r>
          </a:p>
          <a:p>
            <a:r>
              <a:rPr lang="en-US" sz="2000" dirty="0" smtClean="0"/>
              <a:t>International Drug Policy</a:t>
            </a:r>
          </a:p>
          <a:p>
            <a:r>
              <a:rPr lang="en-US" sz="2000" dirty="0" smtClean="0"/>
              <a:t>Public Budgeting for the 21</a:t>
            </a:r>
            <a:r>
              <a:rPr lang="en-US" sz="2000" baseline="30000" dirty="0" smtClean="0"/>
              <a:t>st</a:t>
            </a:r>
            <a:r>
              <a:rPr lang="en-US" sz="2000" dirty="0" smtClean="0"/>
              <a:t> Century</a:t>
            </a:r>
          </a:p>
          <a:p>
            <a:r>
              <a:rPr lang="en-US" sz="2000" dirty="0" smtClean="0"/>
              <a:t>Negotiation Through a Feminist Lens</a:t>
            </a:r>
          </a:p>
          <a:p>
            <a:r>
              <a:rPr lang="en-US" sz="2000" dirty="0" smtClean="0"/>
              <a:t>Public </a:t>
            </a:r>
            <a:r>
              <a:rPr lang="en-US" sz="2000" dirty="0" smtClean="0"/>
              <a:t>Speaking</a:t>
            </a:r>
            <a:endParaRPr lang="en-US" sz="2000" dirty="0" smtClean="0"/>
          </a:p>
          <a:p>
            <a:pPr lvl="1"/>
            <a:endParaRPr lang="en-US" dirty="0" smtClean="0"/>
          </a:p>
          <a:p>
            <a:pPr marL="457200" lvl="1" indent="0">
              <a:buFont typeface="Arial" panose="020B0604020202020204" pitchFamily="34" charset="0"/>
              <a:buNone/>
            </a:pPr>
            <a:endParaRPr lang="en-US" dirty="0" smtClean="0"/>
          </a:p>
          <a:p>
            <a:pPr marL="457200" lvl="1" indent="0">
              <a:buFont typeface="Arial" panose="020B0604020202020204" pitchFamily="34" charset="0"/>
              <a:buNone/>
            </a:pPr>
            <a:endParaRPr lang="en-US" dirty="0"/>
          </a:p>
        </p:txBody>
      </p:sp>
      <p:sp>
        <p:nvSpPr>
          <p:cNvPr id="7" name="TextBox 6"/>
          <p:cNvSpPr txBox="1"/>
          <p:nvPr/>
        </p:nvSpPr>
        <p:spPr>
          <a:xfrm>
            <a:off x="3587262" y="4071810"/>
            <a:ext cx="3360615" cy="461665"/>
          </a:xfrm>
          <a:prstGeom prst="rect">
            <a:avLst/>
          </a:prstGeom>
          <a:noFill/>
        </p:spPr>
        <p:txBody>
          <a:bodyPr wrap="square" rtlCol="0">
            <a:spAutoFit/>
          </a:bodyPr>
          <a:lstStyle/>
          <a:p>
            <a:r>
              <a:rPr lang="en-US" sz="2400" i="1" dirty="0" smtClean="0">
                <a:solidFill>
                  <a:schemeClr val="accent6">
                    <a:lumMod val="75000"/>
                  </a:schemeClr>
                </a:solidFill>
              </a:rPr>
              <a:t>Example elective courses </a:t>
            </a:r>
            <a:endParaRPr lang="en-US" sz="2400" i="1" dirty="0">
              <a:solidFill>
                <a:schemeClr val="accent6">
                  <a:lumMod val="75000"/>
                </a:schemeClr>
              </a:solidFill>
            </a:endParaRPr>
          </a:p>
        </p:txBody>
      </p:sp>
      <p:pic>
        <p:nvPicPr>
          <p:cNvPr id="2050" name="Picture 2" descr="https://see.evergreen.edu/evergreen_pictures/api/v1/asset/350640/preview"/>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6224837" y="655326"/>
            <a:ext cx="4336980" cy="2894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15944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2618" y="1749167"/>
            <a:ext cx="9545382" cy="3705742"/>
          </a:xfrm>
          <a:prstGeom prst="rect">
            <a:avLst/>
          </a:prstGeom>
        </p:spPr>
      </p:pic>
      <p:sp>
        <p:nvSpPr>
          <p:cNvPr id="5" name="Rectangle 4"/>
          <p:cNvSpPr/>
          <p:nvPr/>
        </p:nvSpPr>
        <p:spPr>
          <a:xfrm>
            <a:off x="1299557" y="979726"/>
            <a:ext cx="5830442" cy="769441"/>
          </a:xfrm>
          <a:prstGeom prst="rect">
            <a:avLst/>
          </a:prstGeom>
        </p:spPr>
        <p:txBody>
          <a:bodyPr wrap="none">
            <a:spAutoFit/>
          </a:bodyPr>
          <a:lstStyle/>
          <a:p>
            <a:r>
              <a:rPr lang="en-US" sz="4400" b="1" dirty="0" smtClean="0">
                <a:solidFill>
                  <a:schemeClr val="accent6">
                    <a:lumMod val="75000"/>
                  </a:schemeClr>
                </a:solidFill>
              </a:rPr>
              <a:t>Sample</a:t>
            </a:r>
            <a:r>
              <a:rPr lang="en-US" sz="3600" b="1" dirty="0" smtClean="0">
                <a:solidFill>
                  <a:schemeClr val="accent6">
                    <a:lumMod val="75000"/>
                  </a:schemeClr>
                </a:solidFill>
              </a:rPr>
              <a:t> schedule – Full time</a:t>
            </a:r>
            <a:endParaRPr lang="en-US" sz="3600" dirty="0"/>
          </a:p>
        </p:txBody>
      </p:sp>
    </p:spTree>
    <p:extLst>
      <p:ext uri="{BB962C8B-B14F-4D97-AF65-F5344CB8AC3E}">
        <p14:creationId xmlns:p14="http://schemas.microsoft.com/office/powerpoint/2010/main" val="15056765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3810"/>
            <a:ext cx="10515600" cy="1006474"/>
          </a:xfrm>
        </p:spPr>
        <p:txBody>
          <a:bodyPr/>
          <a:lstStyle/>
          <a:p>
            <a:r>
              <a:rPr lang="en-US" b="1" dirty="0" smtClean="0">
                <a:solidFill>
                  <a:schemeClr val="accent6">
                    <a:lumMod val="75000"/>
                  </a:schemeClr>
                </a:solidFill>
                <a:latin typeface="+mn-lt"/>
              </a:rPr>
              <a:t>Concentrations</a:t>
            </a:r>
            <a:endParaRPr lang="en-US" b="1" dirty="0">
              <a:solidFill>
                <a:schemeClr val="accent6">
                  <a:lumMod val="75000"/>
                </a:schemeClr>
              </a:solidFill>
              <a:latin typeface="+mn-l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62920908"/>
              </p:ext>
            </p:extLst>
          </p:nvPr>
        </p:nvGraphicFramePr>
        <p:xfrm>
          <a:off x="838200" y="1326861"/>
          <a:ext cx="10515600" cy="5301154"/>
        </p:xfrm>
        <a:graphic>
          <a:graphicData uri="http://schemas.openxmlformats.org/drawingml/2006/table">
            <a:tbl>
              <a:tblPr firstRow="1" bandRow="1">
                <a:tableStyleId>{93296810-A885-4BE3-A3E7-6D5BEEA58F35}</a:tableStyleId>
              </a:tblPr>
              <a:tblGrid>
                <a:gridCol w="3505200"/>
                <a:gridCol w="3505200"/>
                <a:gridCol w="3505200"/>
              </a:tblGrid>
              <a:tr h="380750">
                <a:tc>
                  <a:txBody>
                    <a:bodyPr/>
                    <a:lstStyle/>
                    <a:p>
                      <a:r>
                        <a:rPr lang="en-US" dirty="0" smtClean="0"/>
                        <a:t>Tribal Governance </a:t>
                      </a:r>
                      <a:endParaRPr lang="en-US" dirty="0"/>
                    </a:p>
                  </a:txBody>
                  <a:tcPr/>
                </a:tc>
                <a:tc>
                  <a:txBody>
                    <a:bodyPr/>
                    <a:lstStyle/>
                    <a:p>
                      <a:r>
                        <a:rPr lang="en-US" dirty="0" smtClean="0"/>
                        <a:t>Public &amp; Nonprofit Administration </a:t>
                      </a:r>
                      <a:endParaRPr lang="en-US" dirty="0"/>
                    </a:p>
                  </a:txBody>
                  <a:tcPr/>
                </a:tc>
                <a:tc>
                  <a:txBody>
                    <a:bodyPr/>
                    <a:lstStyle/>
                    <a:p>
                      <a:r>
                        <a:rPr lang="en-US" dirty="0" smtClean="0"/>
                        <a:t>Public Policy </a:t>
                      </a:r>
                      <a:endParaRPr lang="en-US" dirty="0"/>
                    </a:p>
                  </a:txBody>
                  <a:tcPr/>
                </a:tc>
              </a:tr>
              <a:tr h="2390564">
                <a:tc>
                  <a:txBody>
                    <a:bodyPr/>
                    <a:lstStyle/>
                    <a:p>
                      <a:pPr marL="285750" indent="-285750">
                        <a:buFont typeface="Arial" panose="020B0604020202020204" pitchFamily="34" charset="0"/>
                        <a:buChar char="•"/>
                      </a:pPr>
                      <a:r>
                        <a:rPr lang="en-US" sz="1600" dirty="0" smtClean="0"/>
                        <a:t>Gain</a:t>
                      </a:r>
                      <a:r>
                        <a:rPr lang="en-US" sz="1600" baseline="0" dirty="0" smtClean="0"/>
                        <a:t> an in-depth education in the field of indigenous government administration </a:t>
                      </a:r>
                    </a:p>
                    <a:p>
                      <a:pPr marL="285750" indent="-285750">
                        <a:buFont typeface="Arial" panose="020B0604020202020204" pitchFamily="34" charset="0"/>
                        <a:buChar char="•"/>
                      </a:pPr>
                      <a:r>
                        <a:rPr lang="en-US" sz="1600" baseline="0" dirty="0" smtClean="0"/>
                        <a:t>Learn about sovereignty issues, intergovernmental relations, regulatory policy, and economic development</a:t>
                      </a:r>
                    </a:p>
                    <a:p>
                      <a:pPr marL="285750" indent="-285750">
                        <a:buFont typeface="Arial" panose="020B0604020202020204" pitchFamily="34" charset="0"/>
                        <a:buChar char="•"/>
                      </a:pPr>
                      <a:r>
                        <a:rPr lang="en-US" sz="1600" baseline="0" dirty="0" smtClean="0"/>
                        <a:t>Only program of its kind in the USA</a:t>
                      </a:r>
                      <a:endParaRPr lang="en-US" sz="1600" dirty="0" smtClean="0"/>
                    </a:p>
                    <a:p>
                      <a:endParaRPr lang="en-US" dirty="0"/>
                    </a:p>
                  </a:txBody>
                  <a:tcPr/>
                </a:tc>
                <a:tc>
                  <a:txBody>
                    <a:bodyPr/>
                    <a:lstStyle/>
                    <a:p>
                      <a:pPr marL="285750" indent="-285750">
                        <a:buFont typeface="Arial" panose="020B0604020202020204" pitchFamily="34" charset="0"/>
                        <a:buChar char="•"/>
                      </a:pPr>
                      <a:r>
                        <a:rPr lang="en-US" sz="1600" dirty="0" smtClean="0"/>
                        <a:t>Prepare for careers</a:t>
                      </a:r>
                      <a:r>
                        <a:rPr lang="en-US" sz="1600" baseline="0" dirty="0" smtClean="0"/>
                        <a:t> as administrators in public or nonprofit organizations</a:t>
                      </a:r>
                    </a:p>
                    <a:p>
                      <a:pPr marL="285750" indent="-285750">
                        <a:buFont typeface="Arial" panose="020B0604020202020204" pitchFamily="34" charset="0"/>
                        <a:buChar char="•"/>
                      </a:pPr>
                      <a:r>
                        <a:rPr lang="en-US" sz="1600" baseline="0" dirty="0" smtClean="0"/>
                        <a:t>Coursework includes budgeting, strategic planning, human resources and information systems, public law, leadership and ethics, and multicultural competencies</a:t>
                      </a:r>
                      <a:endParaRPr lang="en-US" sz="1600" dirty="0"/>
                    </a:p>
                  </a:txBody>
                  <a:tcPr/>
                </a:tc>
                <a:tc>
                  <a:txBody>
                    <a:bodyPr/>
                    <a:lstStyle/>
                    <a:p>
                      <a:pPr marL="285750" indent="-285750">
                        <a:buFont typeface="Arial" panose="020B0604020202020204" pitchFamily="34" charset="0"/>
                        <a:buChar char="•"/>
                      </a:pPr>
                      <a:r>
                        <a:rPr lang="en-US" sz="1600" dirty="0" smtClean="0"/>
                        <a:t>Prepare</a:t>
                      </a:r>
                      <a:r>
                        <a:rPr lang="en-US" sz="1600" baseline="0" dirty="0" smtClean="0"/>
                        <a:t> for careers in positions such as policy analyst, budget analyst, or evaluator. </a:t>
                      </a:r>
                    </a:p>
                    <a:p>
                      <a:pPr marL="285750" indent="-285750">
                        <a:buFont typeface="Arial" panose="020B0604020202020204" pitchFamily="34" charset="0"/>
                        <a:buChar char="•"/>
                      </a:pPr>
                      <a:r>
                        <a:rPr lang="en-US" sz="1600" baseline="0" dirty="0" smtClean="0"/>
                        <a:t>Coursework includes understanding of various models of public policy, how to analyze current and proposed policies, and how to engage in policy development and advocacy. </a:t>
                      </a:r>
                      <a:endParaRPr lang="en-US" sz="1600" dirty="0"/>
                    </a:p>
                  </a:txBody>
                  <a:tcPr/>
                </a:tc>
              </a:tr>
              <a:tr h="2065436">
                <a:tc>
                  <a:txBody>
                    <a:bodyPr/>
                    <a:lstStyle/>
                    <a:p>
                      <a:r>
                        <a:rPr lang="en-US" dirty="0" smtClean="0"/>
                        <a:t>Degree Requirements</a:t>
                      </a:r>
                    </a:p>
                    <a:p>
                      <a:r>
                        <a:rPr lang="en-US" sz="1400" dirty="0" smtClean="0"/>
                        <a:t>Core courses + Capstone                    36 credits</a:t>
                      </a:r>
                      <a:r>
                        <a:rPr lang="en-US" sz="1400" baseline="0" dirty="0" smtClean="0"/>
                        <a:t> </a:t>
                      </a:r>
                    </a:p>
                    <a:p>
                      <a:endParaRPr lang="en-US" sz="1400" baseline="0" dirty="0" smtClean="0"/>
                    </a:p>
                    <a:p>
                      <a:r>
                        <a:rPr lang="en-US" sz="1400" baseline="0" dirty="0" smtClean="0"/>
                        <a:t>Tribal concentration series                20 credits</a:t>
                      </a:r>
                    </a:p>
                    <a:p>
                      <a:endParaRPr lang="en-US" sz="1400" baseline="0" dirty="0" smtClean="0"/>
                    </a:p>
                    <a:p>
                      <a:r>
                        <a:rPr lang="en-US" sz="1400" baseline="0" dirty="0" smtClean="0"/>
                        <a:t>Electives                                                  4 credits</a:t>
                      </a:r>
                    </a:p>
                    <a:p>
                      <a:endParaRPr lang="en-US" sz="1400" dirty="0" smtClean="0"/>
                    </a:p>
                    <a:p>
                      <a:endParaRPr lang="en-US" sz="1100" dirty="0" smtClean="0"/>
                    </a:p>
                    <a:p>
                      <a:endParaRPr lang="en-US" sz="1100" dirty="0" smtClean="0"/>
                    </a:p>
                    <a:p>
                      <a:endParaRPr lang="en-US" dirty="0" smtClean="0"/>
                    </a:p>
                    <a:p>
                      <a:r>
                        <a:rPr lang="en-US" dirty="0" smtClean="0"/>
                        <a:t>Total                                  60 credits</a:t>
                      </a:r>
                    </a:p>
                  </a:txBody>
                  <a:tcPr/>
                </a:tc>
                <a:tc>
                  <a:txBody>
                    <a:bodyPr/>
                    <a:lstStyle/>
                    <a:p>
                      <a:r>
                        <a:rPr lang="en-US" dirty="0" smtClean="0"/>
                        <a:t>Degree Requirements</a:t>
                      </a:r>
                    </a:p>
                    <a:p>
                      <a:r>
                        <a:rPr lang="en-US" sz="1400" dirty="0" smtClean="0"/>
                        <a:t>Core courses + Capstone                  36 credits</a:t>
                      </a:r>
                    </a:p>
                    <a:p>
                      <a:endParaRPr lang="en-US" sz="1400" dirty="0" smtClean="0"/>
                    </a:p>
                    <a:p>
                      <a:r>
                        <a:rPr lang="en-US" sz="1400" dirty="0" smtClean="0"/>
                        <a:t>Electives</a:t>
                      </a:r>
                      <a:r>
                        <a:rPr lang="en-US" sz="1400" baseline="0" dirty="0" smtClean="0"/>
                        <a:t>                                               24 credits</a:t>
                      </a:r>
                    </a:p>
                    <a:p>
                      <a:endParaRPr lang="en-US" sz="1600" baseline="0" dirty="0" smtClean="0"/>
                    </a:p>
                    <a:p>
                      <a:endParaRPr lang="en-US" sz="1400" baseline="0" dirty="0" smtClean="0"/>
                    </a:p>
                    <a:p>
                      <a:endParaRPr lang="en-US" sz="1400" baseline="0" dirty="0" smtClean="0"/>
                    </a:p>
                    <a:p>
                      <a:endParaRPr lang="en-US" sz="1600" baseline="0" dirty="0" smtClean="0"/>
                    </a:p>
                    <a:p>
                      <a:endParaRPr lang="en-US" dirty="0" smtClean="0"/>
                    </a:p>
                    <a:p>
                      <a:r>
                        <a:rPr lang="en-US" dirty="0" smtClean="0"/>
                        <a:t>Total                                   60</a:t>
                      </a:r>
                      <a:r>
                        <a:rPr lang="en-US" baseline="0" dirty="0" smtClean="0"/>
                        <a:t> credits</a:t>
                      </a:r>
                      <a:endParaRPr lang="en-US" dirty="0"/>
                    </a:p>
                  </a:txBody>
                  <a:tcPr/>
                </a:tc>
                <a:tc>
                  <a:txBody>
                    <a:bodyPr/>
                    <a:lstStyle/>
                    <a:p>
                      <a:r>
                        <a:rPr lang="en-US" dirty="0" smtClean="0"/>
                        <a:t>Degree</a:t>
                      </a:r>
                      <a:r>
                        <a:rPr lang="en-US" baseline="0" dirty="0" smtClean="0"/>
                        <a:t> Requirements </a:t>
                      </a:r>
                    </a:p>
                    <a:p>
                      <a:r>
                        <a:rPr lang="en-US" sz="1400" baseline="0" dirty="0" smtClean="0"/>
                        <a:t>Core courses + Capstone                    36 credits</a:t>
                      </a:r>
                    </a:p>
                    <a:p>
                      <a:r>
                        <a:rPr lang="en-US" sz="1400" baseline="0" dirty="0" smtClean="0"/>
                        <a:t/>
                      </a:r>
                      <a:br>
                        <a:rPr lang="en-US" sz="1400" baseline="0" dirty="0" smtClean="0"/>
                      </a:br>
                      <a:r>
                        <a:rPr lang="en-US" sz="1400" baseline="0" dirty="0" smtClean="0"/>
                        <a:t>Foundations of Public Policy               4 credits</a:t>
                      </a:r>
                    </a:p>
                    <a:p>
                      <a:endParaRPr lang="en-US" sz="1400" baseline="0" dirty="0" smtClean="0"/>
                    </a:p>
                    <a:p>
                      <a:r>
                        <a:rPr lang="en-US" sz="1400" baseline="0" dirty="0" smtClean="0"/>
                        <a:t>Advanced Research Methods             4 credits</a:t>
                      </a:r>
                    </a:p>
                    <a:p>
                      <a:endParaRPr lang="en-US" sz="1400" baseline="0" dirty="0" smtClean="0"/>
                    </a:p>
                    <a:p>
                      <a:r>
                        <a:rPr lang="en-US" sz="1400" baseline="0" dirty="0" smtClean="0"/>
                        <a:t>Electives                                                 16 credits</a:t>
                      </a:r>
                    </a:p>
                    <a:p>
                      <a:endParaRPr lang="en-US" sz="1100" baseline="0" dirty="0" smtClean="0"/>
                    </a:p>
                    <a:p>
                      <a:endParaRPr lang="en-US" sz="1100" baseline="0" dirty="0" smtClean="0"/>
                    </a:p>
                    <a:p>
                      <a:r>
                        <a:rPr lang="en-US" sz="1800" baseline="0" dirty="0" smtClean="0"/>
                        <a:t>Total                                  60 credits</a:t>
                      </a:r>
                    </a:p>
                  </a:txBody>
                  <a:tcPr/>
                </a:tc>
              </a:tr>
            </a:tbl>
          </a:graphicData>
        </a:graphic>
      </p:graphicFrame>
    </p:spTree>
    <p:extLst>
      <p:ext uri="{BB962C8B-B14F-4D97-AF65-F5344CB8AC3E}">
        <p14:creationId xmlns:p14="http://schemas.microsoft.com/office/powerpoint/2010/main" val="166710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247" y="469986"/>
            <a:ext cx="10515600" cy="1325563"/>
          </a:xfrm>
        </p:spPr>
        <p:txBody>
          <a:bodyPr/>
          <a:lstStyle/>
          <a:p>
            <a:r>
              <a:rPr lang="en-US" b="1" dirty="0" smtClean="0">
                <a:solidFill>
                  <a:schemeClr val="accent6">
                    <a:lumMod val="75000"/>
                  </a:schemeClr>
                </a:solidFill>
                <a:latin typeface="+mn-lt"/>
              </a:rPr>
              <a:t>Admission requirements</a:t>
            </a:r>
            <a:endParaRPr lang="en-US" b="1" dirty="0">
              <a:solidFill>
                <a:schemeClr val="accent6">
                  <a:lumMod val="75000"/>
                </a:schemeClr>
              </a:solidFill>
              <a:latin typeface="+mn-lt"/>
            </a:endParaRPr>
          </a:p>
        </p:txBody>
      </p:sp>
      <p:sp>
        <p:nvSpPr>
          <p:cNvPr id="3" name="Content Placeholder 2"/>
          <p:cNvSpPr>
            <a:spLocks noGrp="1"/>
          </p:cNvSpPr>
          <p:nvPr>
            <p:ph idx="1"/>
          </p:nvPr>
        </p:nvSpPr>
        <p:spPr>
          <a:xfrm>
            <a:off x="281247" y="1795549"/>
            <a:ext cx="7765473" cy="4547668"/>
          </a:xfrm>
        </p:spPr>
        <p:txBody>
          <a:bodyPr/>
          <a:lstStyle/>
          <a:p>
            <a:r>
              <a:rPr lang="en-US" sz="3200" dirty="0" smtClean="0"/>
              <a:t>Bachelor’s degree</a:t>
            </a:r>
          </a:p>
          <a:p>
            <a:r>
              <a:rPr lang="en-US" sz="3200" dirty="0" smtClean="0"/>
              <a:t>Minimum GPA of 3.0</a:t>
            </a:r>
          </a:p>
          <a:p>
            <a:r>
              <a:rPr lang="en-US" sz="3200" dirty="0" smtClean="0"/>
              <a:t>Statistics pre-requisite-</a:t>
            </a:r>
            <a:r>
              <a:rPr lang="en-US" sz="3200" dirty="0" smtClean="0">
                <a:solidFill>
                  <a:srgbClr val="C00000"/>
                </a:solidFill>
              </a:rPr>
              <a:t>REQUIRED</a:t>
            </a:r>
          </a:p>
          <a:p>
            <a:r>
              <a:rPr lang="en-US" sz="3200" dirty="0" smtClean="0"/>
              <a:t>Evidence of your ability to do high quality graduate-level work </a:t>
            </a:r>
          </a:p>
          <a:p>
            <a:r>
              <a:rPr lang="en-US" sz="3200" dirty="0" smtClean="0"/>
              <a:t>May require 1-credit internship</a:t>
            </a:r>
          </a:p>
          <a:p>
            <a:endParaRPr lang="en-US" dirty="0"/>
          </a:p>
          <a:p>
            <a:pPr marL="0" indent="0">
              <a:buNone/>
            </a:pPr>
            <a:r>
              <a:rPr lang="en-US" sz="3200" b="1" dirty="0" smtClean="0"/>
              <a:t>We do not require the GRE </a:t>
            </a:r>
            <a:endParaRPr lang="en-US" sz="3200" b="1" dirty="0"/>
          </a:p>
        </p:txBody>
      </p:sp>
      <p:pic>
        <p:nvPicPr>
          <p:cNvPr id="3074" name="Picture 2" descr="https://see.evergreen.edu/evergreen_pictures/api/v1/asset/324025/preview"/>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93759" y="2236123"/>
            <a:ext cx="4062977" cy="27120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069090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364</TotalTime>
  <Words>1346</Words>
  <Application>Microsoft Office PowerPoint</Application>
  <PresentationFormat>Widescreen</PresentationFormat>
  <Paragraphs>160</Paragraphs>
  <Slides>12</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PowerPoint Presentation</vt:lpstr>
      <vt:lpstr>PowerPoint Presentation</vt:lpstr>
      <vt:lpstr>Why pursue your MPA degree? </vt:lpstr>
      <vt:lpstr>Why Evergreen? </vt:lpstr>
      <vt:lpstr>Schedule </vt:lpstr>
      <vt:lpstr>MPA Curriculum</vt:lpstr>
      <vt:lpstr>PowerPoint Presentation</vt:lpstr>
      <vt:lpstr>Concentrations</vt:lpstr>
      <vt:lpstr>Admission requirements</vt:lpstr>
      <vt:lpstr>Prepare your application </vt:lpstr>
      <vt:lpstr>Costs and Financial Aid </vt:lpstr>
      <vt:lpstr>PowerPoint Presentation</vt:lpstr>
    </vt:vector>
  </TitlesOfParts>
  <Company>The Evergreen State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Rhoads, Anna (Staff)</dc:creator>
  <cp:lastModifiedBy>Rhoads, Anna (Staff)</cp:lastModifiedBy>
  <cp:revision>31</cp:revision>
  <dcterms:created xsi:type="dcterms:W3CDTF">2017-11-06T18:03:04Z</dcterms:created>
  <dcterms:modified xsi:type="dcterms:W3CDTF">2017-11-09T00:43:59Z</dcterms:modified>
</cp:coreProperties>
</file>