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notesMasterIdLst>
    <p:notesMasterId r:id="rId38"/>
  </p:notesMasterIdLst>
  <p:sldIdLst>
    <p:sldId id="260" r:id="rId3"/>
    <p:sldId id="257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89" r:id="rId13"/>
    <p:sldId id="273" r:id="rId14"/>
    <p:sldId id="268" r:id="rId15"/>
    <p:sldId id="288" r:id="rId16"/>
    <p:sldId id="297" r:id="rId17"/>
    <p:sldId id="294" r:id="rId18"/>
    <p:sldId id="270" r:id="rId19"/>
    <p:sldId id="295" r:id="rId20"/>
    <p:sldId id="271" r:id="rId21"/>
    <p:sldId id="296" r:id="rId22"/>
    <p:sldId id="272" r:id="rId23"/>
    <p:sldId id="290" r:id="rId24"/>
    <p:sldId id="276" r:id="rId25"/>
    <p:sldId id="275" r:id="rId26"/>
    <p:sldId id="292" r:id="rId27"/>
    <p:sldId id="278" r:id="rId28"/>
    <p:sldId id="281" r:id="rId29"/>
    <p:sldId id="280" r:id="rId30"/>
    <p:sldId id="277" r:id="rId31"/>
    <p:sldId id="291" r:id="rId32"/>
    <p:sldId id="284" r:id="rId33"/>
    <p:sldId id="283" r:id="rId34"/>
    <p:sldId id="282" r:id="rId35"/>
    <p:sldId id="285" r:id="rId36"/>
    <p:sldId id="286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78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9AF6E-3260-48FD-8465-8933017AB77C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5A140-DA1A-4016-94F9-DA55DF9B3E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009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Graphic for move up</a:t>
            </a:r>
          </a:p>
          <a:p>
            <a:r>
              <a:rPr lang="en-US" dirty="0" smtClean="0"/>
              <a:t>Graphic for move 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83160-2CA2-4572-80C9-E5DA6C529C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864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 make each bullet into its</a:t>
            </a:r>
            <a:r>
              <a:rPr lang="en-US" baseline="0" dirty="0" smtClean="0"/>
              <a:t> own slide, then each point for each bullet into its own slide; graphics – no symbol with I5 or traffic with no symbol across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83160-2CA2-4572-80C9-E5DA6C529C5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44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Magnifying</a:t>
            </a:r>
            <a:r>
              <a:rPr lang="en-US" baseline="0" dirty="0" smtClean="0"/>
              <a:t> glass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83160-2CA2-4572-80C9-E5DA6C529C5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0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33CFCA-889E-40CD-B01E-9BB1BF5C6847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Core is interdisciplinary; electives are single subject 1 x week; can take MPA, other school courses, or do internship/ILC</a:t>
            </a:r>
          </a:p>
        </p:txBody>
      </p:sp>
    </p:spTree>
    <p:extLst>
      <p:ext uri="{BB962C8B-B14F-4D97-AF65-F5344CB8AC3E}">
        <p14:creationId xmlns:p14="http://schemas.microsoft.com/office/powerpoint/2010/main" val="137950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67DE-E96F-4AFD-B407-B0DA496F98F0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991D-52A6-4657-90C0-22FF9C8EE55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67DE-E96F-4AFD-B407-B0DA496F98F0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991D-52A6-4657-90C0-22FF9C8EE5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67DE-E96F-4AFD-B407-B0DA496F98F0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991D-52A6-4657-90C0-22FF9C8EE5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9392-869B-457C-AC4F-5EC2C2B11016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9EE6-5A9E-4947-911C-9E3108E0081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238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9392-869B-457C-AC4F-5EC2C2B11016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9EE6-5A9E-4947-911C-9E3108E008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52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9392-869B-457C-AC4F-5EC2C2B11016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9EE6-5A9E-4947-911C-9E3108E0081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228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9392-869B-457C-AC4F-5EC2C2B11016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9EE6-5A9E-4947-911C-9E3108E008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437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9392-869B-457C-AC4F-5EC2C2B11016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9EE6-5A9E-4947-911C-9E3108E0081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562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9392-869B-457C-AC4F-5EC2C2B11016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9EE6-5A9E-4947-911C-9E3108E008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612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9392-869B-457C-AC4F-5EC2C2B11016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9EE6-5A9E-4947-911C-9E3108E008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54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9392-869B-457C-AC4F-5EC2C2B11016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9EE6-5A9E-4947-911C-9E3108E0081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99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67DE-E96F-4AFD-B407-B0DA496F98F0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991D-52A6-4657-90C0-22FF9C8EE5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9392-869B-457C-AC4F-5EC2C2B11016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9EE6-5A9E-4947-911C-9E3108E008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373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9392-869B-457C-AC4F-5EC2C2B11016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9EE6-5A9E-4947-911C-9E3108E008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7726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9392-869B-457C-AC4F-5EC2C2B11016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E9EE6-5A9E-4947-911C-9E3108E008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91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CD56A-7E53-48AC-9556-64491BB98B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25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67DE-E96F-4AFD-B407-B0DA496F98F0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991D-52A6-4657-90C0-22FF9C8EE55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67DE-E96F-4AFD-B407-B0DA496F98F0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991D-52A6-4657-90C0-22FF9C8EE5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67DE-E96F-4AFD-B407-B0DA496F98F0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991D-52A6-4657-90C0-22FF9C8EE5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67DE-E96F-4AFD-B407-B0DA496F98F0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991D-52A6-4657-90C0-22FF9C8EE5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67DE-E96F-4AFD-B407-B0DA496F98F0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991D-52A6-4657-90C0-22FF9C8EE5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67DE-E96F-4AFD-B407-B0DA496F98F0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9991D-52A6-4657-90C0-22FF9C8EE55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967DE-E96F-4AFD-B407-B0DA496F98F0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D9991D-52A6-4657-90C0-22FF9C8EE55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3967DE-E96F-4AFD-B407-B0DA496F98F0}" type="datetimeFigureOut">
              <a:rPr lang="en-US" smtClean="0"/>
              <a:t>7/5/2017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D9991D-52A6-4657-90C0-22FF9C8EE558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B509392-869B-457C-AC4F-5EC2C2B11016}" type="datetimeFigureOut">
              <a:rPr lang="en-US" smtClean="0"/>
              <a:pPr/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39E9EE6-5A9E-4947-911C-9E3108E008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72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gibbonsr@evergreen.edu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5314" y="5715000"/>
            <a:ext cx="8229600" cy="838200"/>
          </a:xfrm>
        </p:spPr>
        <p:txBody>
          <a:bodyPr/>
          <a:lstStyle/>
          <a:p>
            <a:pPr algn="ctr"/>
            <a:r>
              <a:rPr lang="en-US" spc="0" dirty="0">
                <a:ln w="9525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M</a:t>
            </a:r>
            <a:r>
              <a:rPr lang="en-US" spc="0" dirty="0" smtClean="0">
                <a:ln w="9525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</a:rPr>
              <a:t>aster of Public Administration</a:t>
            </a:r>
            <a:endParaRPr lang="en-US" spc="0" dirty="0">
              <a:ln w="9525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4" name="Picture 4" descr="evergreen-sign"/>
          <p:cNvPicPr>
            <a:picLocks noChangeAspect="1" noChangeArrowheads="1"/>
          </p:cNvPicPr>
          <p:nvPr/>
        </p:nvPicPr>
        <p:blipFill>
          <a:blip r:embed="rId2" cstate="print"/>
          <a:srcRect t="21265"/>
          <a:stretch>
            <a:fillRect/>
          </a:stretch>
        </p:blipFill>
        <p:spPr bwMode="auto">
          <a:xfrm>
            <a:off x="-470510" y="-304800"/>
            <a:ext cx="10361248" cy="571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228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big picture: 2-3 year plan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40" y="1935163"/>
            <a:ext cx="7455519" cy="4389437"/>
          </a:xfrm>
        </p:spPr>
      </p:pic>
    </p:spTree>
    <p:extLst>
      <p:ext uri="{BB962C8B-B14F-4D97-AF65-F5344CB8AC3E}">
        <p14:creationId xmlns:p14="http://schemas.microsoft.com/office/powerpoint/2010/main" val="167425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Curriculum: the basics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u="sng" dirty="0" smtClean="0"/>
              <a:t>60 credits</a:t>
            </a:r>
            <a:r>
              <a:rPr lang="en-US" dirty="0" smtClean="0"/>
              <a:t> = 36 “Required” + 24 “Other”</a:t>
            </a:r>
            <a:endParaRPr lang="en-US" u="sng" dirty="0" smtClean="0"/>
          </a:p>
          <a:p>
            <a:pPr eaLnBrk="1" hangingPunct="1"/>
            <a:r>
              <a:rPr lang="en-US" dirty="0" smtClean="0"/>
              <a:t>Required Core Classes (Thurs 6-10)</a:t>
            </a:r>
          </a:p>
          <a:p>
            <a:pPr eaLnBrk="1" hangingPunct="1"/>
            <a:r>
              <a:rPr lang="en-US" dirty="0" smtClean="0"/>
              <a:t>Other </a:t>
            </a:r>
          </a:p>
          <a:p>
            <a:pPr lvl="1"/>
            <a:r>
              <a:rPr lang="en-US" dirty="0" smtClean="0"/>
              <a:t>Concentration courses (Public Policy, Tribal Gov.)</a:t>
            </a:r>
          </a:p>
          <a:p>
            <a:pPr lvl="1"/>
            <a:r>
              <a:rPr lang="en-US" dirty="0" smtClean="0"/>
              <a:t>Electives (weekends, other evenings) </a:t>
            </a:r>
          </a:p>
          <a:p>
            <a:r>
              <a:rPr lang="en-US" dirty="0" smtClean="0"/>
              <a:t>Required Capstone (Thurs 6-10)</a:t>
            </a:r>
          </a:p>
        </p:txBody>
      </p:sp>
    </p:spTree>
    <p:extLst>
      <p:ext uri="{BB962C8B-B14F-4D97-AF65-F5344CB8AC3E}">
        <p14:creationId xmlns:p14="http://schemas.microsoft.com/office/powerpoint/2010/main" val="420550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F/T &amp; P/T options…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Full-time </a:t>
            </a:r>
            <a:r>
              <a:rPr lang="en-US" dirty="0"/>
              <a:t>(2 years)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art-time (3 years min.)</a:t>
            </a:r>
          </a:p>
          <a:p>
            <a:endParaRPr lang="en-US" dirty="0" smtClean="0"/>
          </a:p>
          <a:p>
            <a:r>
              <a:rPr lang="en-US" dirty="0" smtClean="0"/>
              <a:t>Can take up </a:t>
            </a:r>
            <a:r>
              <a:rPr lang="en-US" dirty="0"/>
              <a:t>to 6 </a:t>
            </a:r>
            <a:r>
              <a:rPr lang="en-US" dirty="0" smtClean="0"/>
              <a:t>years</a:t>
            </a:r>
          </a:p>
          <a:p>
            <a:pPr lvl="1"/>
            <a:r>
              <a:rPr lang="en-US" dirty="0" smtClean="0"/>
              <a:t>Accommodate big job, family responsibilities</a:t>
            </a:r>
          </a:p>
          <a:p>
            <a:pPr lvl="1"/>
            <a:r>
              <a:rPr lang="en-US" dirty="0" smtClean="0"/>
              <a:t>Unexpected life events</a:t>
            </a:r>
          </a:p>
        </p:txBody>
      </p:sp>
    </p:spTree>
    <p:extLst>
      <p:ext uri="{BB962C8B-B14F-4D97-AF65-F5344CB8AC3E}">
        <p14:creationId xmlns:p14="http://schemas.microsoft.com/office/powerpoint/2010/main" val="37227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Required: Core + Capstone = 36 cr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8249795"/>
              </p:ext>
            </p:extLst>
          </p:nvPr>
        </p:nvGraphicFramePr>
        <p:xfrm>
          <a:off x="914400" y="2514600"/>
          <a:ext cx="70866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793"/>
                <a:gridCol w="1637607"/>
                <a:gridCol w="18288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marL="112222" marR="1122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</a:t>
                      </a:r>
                      <a:endParaRPr lang="en-US" dirty="0"/>
                    </a:p>
                  </a:txBody>
                  <a:tcPr marL="112222" marR="1122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Winter</a:t>
                      </a:r>
                      <a:endParaRPr lang="en-US" dirty="0"/>
                    </a:p>
                  </a:txBody>
                  <a:tcPr marL="112222" marR="1122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</a:t>
                      </a:r>
                      <a:endParaRPr lang="en-US" dirty="0"/>
                    </a:p>
                  </a:txBody>
                  <a:tcPr marL="112222" marR="1122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 1</a:t>
                      </a:r>
                      <a:endParaRPr lang="en-US" dirty="0"/>
                    </a:p>
                  </a:txBody>
                  <a:tcPr marL="112222" marR="112222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Year Core </a:t>
                      </a:r>
                    </a:p>
                    <a:p>
                      <a:r>
                        <a:rPr lang="en-US" dirty="0" smtClean="0"/>
                        <a:t>(6 cr)</a:t>
                      </a:r>
                      <a:endParaRPr lang="en-US" dirty="0"/>
                    </a:p>
                  </a:txBody>
                  <a:tcPr marL="112222" marR="1122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Year Core </a:t>
                      </a:r>
                    </a:p>
                    <a:p>
                      <a:r>
                        <a:rPr lang="en-US" dirty="0" smtClean="0"/>
                        <a:t>(6 cr)</a:t>
                      </a:r>
                      <a:endParaRPr lang="en-US" dirty="0"/>
                    </a:p>
                  </a:txBody>
                  <a:tcPr marL="112222" marR="1122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Year Core </a:t>
                      </a:r>
                    </a:p>
                    <a:p>
                      <a:r>
                        <a:rPr lang="en-US" dirty="0" smtClean="0"/>
                        <a:t>(6 cr)</a:t>
                      </a:r>
                      <a:endParaRPr lang="en-US" dirty="0"/>
                    </a:p>
                  </a:txBody>
                  <a:tcPr marL="112222" marR="1122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 2</a:t>
                      </a:r>
                      <a:endParaRPr lang="en-US" dirty="0"/>
                    </a:p>
                  </a:txBody>
                  <a:tcPr marL="112222" marR="1122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Year Core</a:t>
                      </a:r>
                    </a:p>
                    <a:p>
                      <a:r>
                        <a:rPr lang="en-US" dirty="0" smtClean="0"/>
                        <a:t>(6 cr)</a:t>
                      </a:r>
                      <a:endParaRPr lang="en-US" dirty="0"/>
                    </a:p>
                  </a:txBody>
                  <a:tcPr marL="112222" marR="11222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Year Core</a:t>
                      </a:r>
                    </a:p>
                    <a:p>
                      <a:r>
                        <a:rPr lang="en-US" dirty="0" smtClean="0"/>
                        <a:t>(6 cr)</a:t>
                      </a:r>
                      <a:endParaRPr lang="en-US" dirty="0"/>
                    </a:p>
                  </a:txBody>
                  <a:tcPr marL="112222" marR="112222"/>
                </a:tc>
                <a:tc>
                  <a:txBody>
                    <a:bodyPr/>
                    <a:lstStyle/>
                    <a:p>
                      <a:r>
                        <a:rPr lang="en-US" i="0" dirty="0" smtClean="0"/>
                        <a:t>Capstone</a:t>
                      </a:r>
                      <a:r>
                        <a:rPr lang="en-US" i="0" baseline="0" dirty="0" smtClean="0"/>
                        <a:t> (6 cr)</a:t>
                      </a:r>
                    </a:p>
                    <a:p>
                      <a:r>
                        <a:rPr lang="en-US" i="0" baseline="0" dirty="0" smtClean="0"/>
                        <a:t>(if full-time)</a:t>
                      </a:r>
                      <a:endParaRPr lang="en-US" i="0" dirty="0"/>
                    </a:p>
                  </a:txBody>
                  <a:tcPr marL="112222" marR="112222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Year 3 </a:t>
                      </a:r>
                    </a:p>
                    <a:p>
                      <a:r>
                        <a:rPr lang="en-US" i="1" dirty="0" smtClean="0"/>
                        <a:t>(if part</a:t>
                      </a:r>
                      <a:r>
                        <a:rPr lang="en-US" i="1" baseline="0" dirty="0" smtClean="0"/>
                        <a:t>-time)</a:t>
                      </a:r>
                      <a:endParaRPr lang="en-US" i="1" dirty="0"/>
                    </a:p>
                  </a:txBody>
                  <a:tcPr marL="112222" marR="1122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12222" marR="11222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12222" marR="112222"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Capstone</a:t>
                      </a:r>
                    </a:p>
                    <a:p>
                      <a:r>
                        <a:rPr lang="en-US" i="1" dirty="0" smtClean="0"/>
                        <a:t>(if</a:t>
                      </a:r>
                      <a:r>
                        <a:rPr lang="en-US" i="1" baseline="0" dirty="0" smtClean="0"/>
                        <a:t> part-time)</a:t>
                      </a:r>
                    </a:p>
                    <a:p>
                      <a:endParaRPr lang="en-US" i="1" dirty="0"/>
                    </a:p>
                  </a:txBody>
                  <a:tcPr marL="112222" marR="112222"/>
                </a:tc>
              </a:tr>
            </a:tbl>
          </a:graphicData>
        </a:graphic>
      </p:graphicFrame>
      <p:sp>
        <p:nvSpPr>
          <p:cNvPr id="3" name="Curved Left Arrow 2"/>
          <p:cNvSpPr/>
          <p:nvPr/>
        </p:nvSpPr>
        <p:spPr>
          <a:xfrm>
            <a:off x="7696200" y="3770671"/>
            <a:ext cx="685800" cy="990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Electives: lots of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Electives = 2 </a:t>
            </a:r>
            <a:r>
              <a:rPr lang="en-US" dirty="0"/>
              <a:t>or 4 credit courses</a:t>
            </a:r>
          </a:p>
          <a:p>
            <a:pPr lvl="1"/>
            <a:r>
              <a:rPr lang="en-US" dirty="0"/>
              <a:t>2 credits = 1 weekend per quarter (</a:t>
            </a:r>
            <a:r>
              <a:rPr lang="en-US" dirty="0" smtClean="0"/>
              <a:t>F 5-9, S/S 9-5)</a:t>
            </a:r>
            <a:endParaRPr lang="en-US" dirty="0"/>
          </a:p>
          <a:p>
            <a:pPr lvl="1"/>
            <a:r>
              <a:rPr lang="en-US" dirty="0"/>
              <a:t>4 credits = </a:t>
            </a:r>
            <a:r>
              <a:rPr lang="en-US" dirty="0" smtClean="0"/>
              <a:t>evenings, </a:t>
            </a:r>
            <a:r>
              <a:rPr lang="en-US" dirty="0"/>
              <a:t>weekends </a:t>
            </a:r>
            <a:r>
              <a:rPr lang="en-US" dirty="0" smtClean="0"/>
              <a:t>or combo</a:t>
            </a:r>
          </a:p>
          <a:p>
            <a:pPr lvl="2"/>
            <a:r>
              <a:rPr lang="en-US" dirty="0" smtClean="0"/>
              <a:t>Typically 2 weekends per quarter</a:t>
            </a:r>
          </a:p>
          <a:p>
            <a:pPr lvl="2"/>
            <a:r>
              <a:rPr lang="en-US" dirty="0" smtClean="0"/>
              <a:t>40 hours of classroom time</a:t>
            </a:r>
          </a:p>
          <a:p>
            <a:r>
              <a:rPr lang="en-US" dirty="0" smtClean="0"/>
              <a:t>4 “flavors” </a:t>
            </a:r>
            <a:r>
              <a:rPr lang="en-US" dirty="0" smtClean="0">
                <a:sym typeface="Wingdings" panose="05000000000000000000" pitchFamily="2" charset="2"/>
              </a:rPr>
              <a:t> can take any, regardless of conc.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Individual study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Internships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MES electives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60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Putting it all together…</a:t>
            </a:r>
            <a:endParaRPr lang="en-US" dirty="0"/>
          </a:p>
        </p:txBody>
      </p:sp>
      <p:pic>
        <p:nvPicPr>
          <p:cNvPr id="5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713290"/>
            <a:ext cx="1680002" cy="2633477"/>
          </a:xfrm>
        </p:spPr>
      </p:pic>
      <p:sp>
        <p:nvSpPr>
          <p:cNvPr id="6" name="Right Arrow 5"/>
          <p:cNvSpPr/>
          <p:nvPr/>
        </p:nvSpPr>
        <p:spPr>
          <a:xfrm>
            <a:off x="3276600" y="379009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90800"/>
            <a:ext cx="3848019" cy="275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3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300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4300" dirty="0" smtClean="0">
                <a:solidFill>
                  <a:schemeClr val="tx2">
                    <a:lumMod val="50000"/>
                  </a:schemeClr>
                </a:solidFill>
              </a:rPr>
              <a:t>dd a 2 cr elective = 8 cr (= F/T min)</a:t>
            </a:r>
            <a:endParaRPr lang="en-US" sz="43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914259"/>
              </p:ext>
            </p:extLst>
          </p:nvPr>
        </p:nvGraphicFramePr>
        <p:xfrm>
          <a:off x="457200" y="1905000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533400"/>
                <a:gridCol w="609600"/>
                <a:gridCol w="685800"/>
                <a:gridCol w="1447800"/>
                <a:gridCol w="1371600"/>
                <a:gridCol w="12954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Local Gov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5-9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Local Gov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9-5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Local Gov 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9-5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9-5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0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F/T: 2 years w/summers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(avg 8 cr/qtr = F/T min)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414044"/>
              </p:ext>
            </p:extLst>
          </p:nvPr>
        </p:nvGraphicFramePr>
        <p:xfrm>
          <a:off x="457200" y="2362200"/>
          <a:ext cx="8229600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2209800"/>
                <a:gridCol w="2209800"/>
                <a:gridCol w="19050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Year Core </a:t>
                      </a:r>
                    </a:p>
                    <a:p>
                      <a:r>
                        <a:rPr lang="en-US" dirty="0" smtClean="0"/>
                        <a:t>(6 cr) +</a:t>
                      </a:r>
                    </a:p>
                    <a:p>
                      <a:r>
                        <a:rPr lang="en-US" u="none" dirty="0" smtClean="0">
                          <a:solidFill>
                            <a:srgbClr val="FF0000"/>
                          </a:solidFill>
                          <a:effectLst/>
                        </a:rPr>
                        <a:t>Elective</a:t>
                      </a:r>
                      <a:r>
                        <a:rPr lang="en-US" u="none" baseline="0" dirty="0" smtClean="0">
                          <a:solidFill>
                            <a:srgbClr val="FF0000"/>
                          </a:solidFill>
                          <a:effectLst/>
                        </a:rPr>
                        <a:t> (2 cr)</a:t>
                      </a:r>
                      <a:endParaRPr lang="en-US" u="non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Year Core </a:t>
                      </a:r>
                    </a:p>
                    <a:p>
                      <a:r>
                        <a:rPr lang="en-US" dirty="0" smtClean="0"/>
                        <a:t>(6 cr) +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Elective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(2 cr)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Year Core </a:t>
                      </a:r>
                    </a:p>
                    <a:p>
                      <a:r>
                        <a:rPr lang="en-US" dirty="0" smtClean="0"/>
                        <a:t>(6 cr) +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Elective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(2 cr)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Electives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(8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cr)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2nd Year Core </a:t>
                      </a:r>
                    </a:p>
                    <a:p>
                      <a:r>
                        <a:rPr lang="en-US" dirty="0" smtClean="0"/>
                        <a:t>(6 cr) +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Elective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(2 cr)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2nd Year Core </a:t>
                      </a:r>
                    </a:p>
                    <a:p>
                      <a:r>
                        <a:rPr lang="en-US" dirty="0" smtClean="0"/>
                        <a:t>(6 cr) +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Elective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(2 cr)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Capstone (6 cr) +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Elective (2 cr)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Electives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(4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cr)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73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…or add a 4 cr course = 10 cr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417976"/>
              </p:ext>
            </p:extLst>
          </p:nvPr>
        </p:nvGraphicFramePr>
        <p:xfrm>
          <a:off x="457200" y="20574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457200"/>
                <a:gridCol w="2209800"/>
                <a:gridCol w="457200"/>
                <a:gridCol w="1295400"/>
                <a:gridCol w="533400"/>
                <a:gridCol w="1752600"/>
                <a:gridCol w="68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Design Thinkg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6-10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Design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Th 9-5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Design Thinkg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6-10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Design Thinkg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6-10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Design Thinkg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6-10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Design Th 9-5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Design Thinkg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6-10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9-5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12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F/T schedule: 2 years, no summers 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(6 qtrs @ 10 credits/quarter)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829428"/>
              </p:ext>
            </p:extLst>
          </p:nvPr>
        </p:nvGraphicFramePr>
        <p:xfrm>
          <a:off x="457200" y="2438400"/>
          <a:ext cx="8229600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2209800"/>
                <a:gridCol w="2209800"/>
                <a:gridCol w="2209800"/>
                <a:gridCol w="1143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Yr </a:t>
                      </a:r>
                    </a:p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Year Core </a:t>
                      </a:r>
                    </a:p>
                    <a:p>
                      <a:r>
                        <a:rPr lang="en-US" dirty="0" smtClean="0"/>
                        <a:t>(6 cr) +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Elective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or Concentration (4 cr)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Year Core </a:t>
                      </a:r>
                    </a:p>
                    <a:p>
                      <a:r>
                        <a:rPr lang="en-US" dirty="0" smtClean="0"/>
                        <a:t>(6 cr) +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Elective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or Concentration (4 cr)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Year Core </a:t>
                      </a:r>
                    </a:p>
                    <a:p>
                      <a:r>
                        <a:rPr lang="en-US" dirty="0" smtClean="0"/>
                        <a:t>(6 cr) +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Elective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or Concentration (4 cr)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Yr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2nd Year Core </a:t>
                      </a:r>
                    </a:p>
                    <a:p>
                      <a:r>
                        <a:rPr lang="en-US" dirty="0" smtClean="0"/>
                        <a:t>(6 cr) +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Elective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or Concentration (4 cr)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2nd Year Core </a:t>
                      </a:r>
                    </a:p>
                    <a:p>
                      <a:r>
                        <a:rPr lang="en-US" dirty="0" smtClean="0"/>
                        <a:t>(6 cr) +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Elective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or Concentration (4 cr)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Capstone (6 cr) +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Elective (4 cr)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What’s an “MPA”?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Master’s degree</a:t>
            </a:r>
          </a:p>
          <a:p>
            <a:r>
              <a:rPr lang="en-US" dirty="0" smtClean="0"/>
              <a:t>Public Administration = </a:t>
            </a:r>
          </a:p>
          <a:p>
            <a:pPr lvl="1"/>
            <a:r>
              <a:rPr lang="en-US" dirty="0" smtClean="0"/>
              <a:t>work in govt. -- all levels </a:t>
            </a:r>
          </a:p>
          <a:p>
            <a:pPr lvl="1"/>
            <a:r>
              <a:rPr lang="en-US" dirty="0" smtClean="0"/>
              <a:t>nonprofit sector</a:t>
            </a:r>
          </a:p>
          <a:p>
            <a:pPr lvl="1"/>
            <a:r>
              <a:rPr lang="en-US" dirty="0" smtClean="0"/>
              <a:t>public/private partnerships</a:t>
            </a:r>
          </a:p>
          <a:p>
            <a:r>
              <a:rPr lang="en-US" dirty="0" smtClean="0"/>
              <a:t>Professional degree: crossroads of theory + practice</a:t>
            </a:r>
          </a:p>
          <a:p>
            <a:r>
              <a:rPr lang="en-US" dirty="0" smtClean="0"/>
              <a:t>“An MBA for public/nonprofit sector”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91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tart w/Core (= 6 cr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= P/T)…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107863"/>
              </p:ext>
            </p:extLst>
          </p:nvPr>
        </p:nvGraphicFramePr>
        <p:xfrm>
          <a:off x="457200" y="22098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533400"/>
                <a:gridCol w="609600"/>
                <a:gridCol w="685800"/>
                <a:gridCol w="1447800"/>
                <a:gridCol w="1371600"/>
                <a:gridCol w="12954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9-5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5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P/T schedule: 3 years </a:t>
            </a:r>
            <a:br>
              <a:rPr lang="en-US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(10 qtrs @ 6 credits/quarter ) 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451792"/>
              </p:ext>
            </p:extLst>
          </p:nvPr>
        </p:nvGraphicFramePr>
        <p:xfrm>
          <a:off x="533400" y="2590800"/>
          <a:ext cx="8229600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2209800"/>
                <a:gridCol w="2209800"/>
                <a:gridCol w="19050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Year Core </a:t>
                      </a:r>
                    </a:p>
                    <a:p>
                      <a:r>
                        <a:rPr lang="en-US" dirty="0" smtClean="0"/>
                        <a:t>(6 cr)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Year Core </a:t>
                      </a:r>
                    </a:p>
                    <a:p>
                      <a:r>
                        <a:rPr lang="en-US" dirty="0" smtClean="0"/>
                        <a:t>(6 cr)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dirty="0" smtClean="0"/>
                        <a:t> Year Core </a:t>
                      </a:r>
                    </a:p>
                    <a:p>
                      <a:r>
                        <a:rPr lang="en-US" dirty="0" smtClean="0"/>
                        <a:t>(6 cr)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31240">
                <a:tc>
                  <a:txBody>
                    <a:bodyPr/>
                    <a:lstStyle/>
                    <a:p>
                      <a:r>
                        <a:rPr lang="en-US" dirty="0" smtClean="0"/>
                        <a:t>Year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2nd Year Core </a:t>
                      </a:r>
                    </a:p>
                    <a:p>
                      <a:r>
                        <a:rPr lang="en-US" dirty="0" smtClean="0"/>
                        <a:t>(6 cr)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2nd Year Core </a:t>
                      </a:r>
                    </a:p>
                    <a:p>
                      <a:r>
                        <a:rPr lang="en-US" dirty="0" smtClean="0"/>
                        <a:t>(6 cr)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Electives (6 cr)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Electives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(6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cr)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31240">
                <a:tc>
                  <a:txBody>
                    <a:bodyPr/>
                    <a:lstStyle/>
                    <a:p>
                      <a:r>
                        <a:rPr lang="en-US" dirty="0" smtClean="0"/>
                        <a:t>Year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Electives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*or*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Elective + Concentration (6 cr)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Electives 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*or*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Elective + Concentration (6 cr)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Capstone</a:t>
                      </a:r>
                      <a:r>
                        <a:rPr lang="en-US" baseline="0" dirty="0" smtClean="0"/>
                        <a:t> (6 cr)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3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Avoid the I-5 commute hassle…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809750"/>
            <a:ext cx="6223000" cy="4667250"/>
          </a:xfrm>
        </p:spPr>
      </p:pic>
    </p:spTree>
    <p:extLst>
      <p:ext uri="{BB962C8B-B14F-4D97-AF65-F5344CB8AC3E}">
        <p14:creationId xmlns:p14="http://schemas.microsoft.com/office/powerpoint/2010/main" val="778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2.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Affordable.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 smtClean="0"/>
              <a:t>½</a:t>
            </a:r>
            <a:r>
              <a:rPr lang="en-US" sz="4000" b="1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tuition &amp; fees of other WA </a:t>
            </a:r>
            <a:r>
              <a:rPr lang="en-US" dirty="0"/>
              <a:t>MPA programs</a:t>
            </a:r>
          </a:p>
          <a:p>
            <a:pPr lvl="1"/>
            <a:r>
              <a:rPr lang="en-US" sz="3600" b="1" dirty="0" smtClean="0"/>
              <a:t>$305 </a:t>
            </a:r>
            <a:r>
              <a:rPr lang="en-US" b="1" dirty="0" smtClean="0"/>
              <a:t>per credit</a:t>
            </a:r>
          </a:p>
          <a:p>
            <a:r>
              <a:rPr lang="en-US" sz="4000" dirty="0" smtClean="0"/>
              <a:t>$18,000 </a:t>
            </a:r>
            <a:r>
              <a:rPr lang="en-US" dirty="0" smtClean="0"/>
              <a:t>tuition &amp; fees </a:t>
            </a:r>
            <a:r>
              <a:rPr lang="en-US" sz="4000" dirty="0" smtClean="0"/>
              <a:t>total</a:t>
            </a:r>
          </a:p>
          <a:p>
            <a:r>
              <a:rPr lang="en-US" dirty="0" smtClean="0"/>
              <a:t>Funding sources: </a:t>
            </a:r>
            <a:r>
              <a:rPr lang="en-US" sz="2800" dirty="0"/>
              <a:t>Scholarships, Tuition Waivers, Loans, Fellowships, Grants, Internships, </a:t>
            </a:r>
            <a:r>
              <a:rPr lang="en-US" sz="2800" dirty="0" smtClean="0"/>
              <a:t>Jobs</a:t>
            </a:r>
          </a:p>
          <a:p>
            <a:pPr lvl="1"/>
            <a:r>
              <a:rPr lang="en-US" dirty="0" smtClean="0"/>
              <a:t>Ability to work while attending school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17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3.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Well connected.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Olympia = state capital = hub 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onnection </a:t>
            </a:r>
            <a:r>
              <a:rPr lang="en-US" dirty="0"/>
              <a:t>to Leg, agencies, nonprofits </a:t>
            </a:r>
            <a:endParaRPr lang="en-US" dirty="0" smtClean="0"/>
          </a:p>
          <a:p>
            <a:pPr lvl="1"/>
            <a:r>
              <a:rPr lang="en-US" dirty="0"/>
              <a:t>J</a:t>
            </a:r>
            <a:r>
              <a:rPr lang="en-US" dirty="0" smtClean="0"/>
              <a:t>obs</a:t>
            </a:r>
            <a:r>
              <a:rPr lang="en-US" dirty="0"/>
              <a:t>, internships, faculty </a:t>
            </a:r>
            <a:endParaRPr lang="en-US" dirty="0" smtClean="0"/>
          </a:p>
          <a:p>
            <a:r>
              <a:rPr lang="en-US" dirty="0" smtClean="0"/>
              <a:t>Cohort model = form strong bonds</a:t>
            </a:r>
            <a:endParaRPr lang="en-US" dirty="0"/>
          </a:p>
          <a:p>
            <a:r>
              <a:rPr lang="en-US" dirty="0"/>
              <a:t>Network: </a:t>
            </a:r>
            <a:r>
              <a:rPr lang="en-US" dirty="0" smtClean="0"/>
              <a:t>100’s </a:t>
            </a:r>
            <a:r>
              <a:rPr lang="en-US" dirty="0"/>
              <a:t>of alums in the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8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Location, location, location…</a:t>
            </a:r>
            <a:endParaRPr lang="en-US" dirty="0"/>
          </a:p>
        </p:txBody>
      </p:sp>
      <p:pic>
        <p:nvPicPr>
          <p:cNvPr id="4" name="Picture 2" descr="http://www.thurstontalk.com/wp-content/uploads/2011/01/Capitol-with-La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258982" cy="469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70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Alums working in policy…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7" y="2486819"/>
            <a:ext cx="3286125" cy="3286125"/>
          </a:xfrm>
        </p:spPr>
      </p:pic>
    </p:spTree>
    <p:extLst>
      <p:ext uri="{BB962C8B-B14F-4D97-AF65-F5344CB8AC3E}">
        <p14:creationId xmlns:p14="http://schemas.microsoft.com/office/powerpoint/2010/main" val="8672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…state agencies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25" y="1935163"/>
            <a:ext cx="2929949" cy="4389437"/>
          </a:xfrm>
        </p:spPr>
      </p:pic>
    </p:spTree>
    <p:extLst>
      <p:ext uri="{BB962C8B-B14F-4D97-AF65-F5344CB8AC3E}">
        <p14:creationId xmlns:p14="http://schemas.microsoft.com/office/powerpoint/2010/main" val="55658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51685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…nonprofits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48694"/>
            <a:ext cx="7620000" cy="3762375"/>
          </a:xfrm>
        </p:spPr>
      </p:pic>
    </p:spTree>
    <p:extLst>
      <p:ext uri="{BB962C8B-B14F-4D97-AF65-F5344CB8AC3E}">
        <p14:creationId xmlns:p14="http://schemas.microsoft.com/office/powerpoint/2010/main" val="133439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an MPA?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 your career: </a:t>
            </a:r>
            <a:r>
              <a:rPr lang="en-US" b="1" dirty="0" smtClean="0"/>
              <a:t>move up </a:t>
            </a:r>
            <a:r>
              <a:rPr lang="en-US" dirty="0" smtClean="0"/>
              <a:t>into </a:t>
            </a:r>
          </a:p>
          <a:p>
            <a:pPr lvl="1"/>
            <a:r>
              <a:rPr lang="en-US" dirty="0" smtClean="0"/>
              <a:t>management </a:t>
            </a:r>
          </a:p>
          <a:p>
            <a:pPr lvl="1"/>
            <a:r>
              <a:rPr lang="en-US" dirty="0" smtClean="0"/>
              <a:t>policy</a:t>
            </a:r>
          </a:p>
          <a:p>
            <a:r>
              <a:rPr lang="en-US" dirty="0" smtClean="0"/>
              <a:t>Flexibility: </a:t>
            </a:r>
            <a:r>
              <a:rPr lang="en-US" b="1" dirty="0" smtClean="0"/>
              <a:t>move out </a:t>
            </a:r>
            <a:r>
              <a:rPr lang="en-US" b="1" dirty="0" smtClean="0">
                <a:sym typeface="Wingdings" panose="05000000000000000000" pitchFamily="2" charset="2"/>
              </a:rPr>
              <a:t></a:t>
            </a:r>
            <a:r>
              <a:rPr lang="en-US" b="1" dirty="0" smtClean="0"/>
              <a:t> </a:t>
            </a:r>
            <a:r>
              <a:rPr lang="en-US" dirty="0" smtClean="0"/>
              <a:t>toward other jobs, orgs</a:t>
            </a:r>
          </a:p>
          <a:p>
            <a:r>
              <a:rPr lang="en-US" dirty="0" smtClean="0"/>
              <a:t>Go deep, with colleagues: </a:t>
            </a:r>
            <a:r>
              <a:rPr lang="en-US" b="1" dirty="0" smtClean="0"/>
              <a:t>move beyond </a:t>
            </a:r>
            <a:r>
              <a:rPr lang="en-US" dirty="0" smtClean="0"/>
              <a:t>the day-to-day</a:t>
            </a:r>
          </a:p>
        </p:txBody>
      </p:sp>
    </p:spTree>
    <p:extLst>
      <p:ext uri="{BB962C8B-B14F-4D97-AF65-F5344CB8AC3E}">
        <p14:creationId xmlns:p14="http://schemas.microsoft.com/office/powerpoint/2010/main" val="40021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937" y="2486819"/>
            <a:ext cx="3286125" cy="3286125"/>
          </a:xfrm>
        </p:spPr>
      </p:pic>
    </p:spTree>
    <p:extLst>
      <p:ext uri="{BB962C8B-B14F-4D97-AF65-F5344CB8AC3E}">
        <p14:creationId xmlns:p14="http://schemas.microsoft.com/office/powerpoint/2010/main" val="42938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Consider joining us.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36" y="1935163"/>
            <a:ext cx="6576128" cy="4389437"/>
          </a:xfrm>
        </p:spPr>
      </p:pic>
    </p:spTree>
    <p:extLst>
      <p:ext uri="{BB962C8B-B14F-4D97-AF65-F5344CB8AC3E}">
        <p14:creationId xmlns:p14="http://schemas.microsoft.com/office/powerpoint/2010/main" val="35247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for Fall 2017 by 2/1/17.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936" y="1935163"/>
            <a:ext cx="6576128" cy="4389437"/>
          </a:xfrm>
        </p:spPr>
      </p:pic>
    </p:spTree>
    <p:extLst>
      <p:ext uri="{BB962C8B-B14F-4D97-AF65-F5344CB8AC3E}">
        <p14:creationId xmlns:p14="http://schemas.microsoft.com/office/powerpoint/2010/main" val="22467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This could be you, in June 2019.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6575935" cy="4389437"/>
          </a:xfrm>
        </p:spPr>
      </p:pic>
    </p:spTree>
    <p:extLst>
      <p:ext uri="{BB962C8B-B14F-4D97-AF65-F5344CB8AC3E}">
        <p14:creationId xmlns:p14="http://schemas.microsoft.com/office/powerpoint/2010/main" val="89353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 find out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Randee Gibbons:</a:t>
            </a:r>
          </a:p>
          <a:p>
            <a:pPr lvl="1"/>
            <a:r>
              <a:rPr lang="en-US" dirty="0" smtClean="0">
                <a:hlinkClick r:id="rId2"/>
              </a:rPr>
              <a:t>gibbonsr@evergreen.edu</a:t>
            </a:r>
            <a:endParaRPr lang="en-US" dirty="0" smtClean="0"/>
          </a:p>
          <a:p>
            <a:r>
              <a:rPr lang="en-US" dirty="0" smtClean="0"/>
              <a:t>See your packet for more info</a:t>
            </a:r>
          </a:p>
          <a:p>
            <a:pPr lvl="1"/>
            <a:r>
              <a:rPr lang="en-US" dirty="0" smtClean="0"/>
              <a:t>Electives, syllabus, Capstones</a:t>
            </a:r>
          </a:p>
          <a:p>
            <a:pPr lvl="1"/>
            <a:r>
              <a:rPr lang="en-US" dirty="0" smtClean="0"/>
              <a:t>Application info</a:t>
            </a:r>
          </a:p>
          <a:p>
            <a:pPr lvl="1"/>
            <a:r>
              <a:rPr lang="en-US" dirty="0" smtClean="0"/>
              <a:t>Info sessions</a:t>
            </a:r>
          </a:p>
          <a:p>
            <a:pPr lvl="1"/>
            <a:r>
              <a:rPr lang="en-US" dirty="0" smtClean="0"/>
              <a:t>Visit class</a:t>
            </a:r>
          </a:p>
          <a:p>
            <a:pPr lvl="1"/>
            <a:r>
              <a:rPr lang="en-US" dirty="0" smtClean="0"/>
              <a:t>Make an appointment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Why an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Evergreen</a:t>
            </a:r>
            <a:r>
              <a:rPr lang="en-US" dirty="0" smtClean="0"/>
              <a:t> MPA?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Doable for working adults:</a:t>
            </a:r>
          </a:p>
          <a:p>
            <a:pPr lvl="1"/>
            <a:r>
              <a:rPr lang="en-US" dirty="0" smtClean="0"/>
              <a:t>evenings &amp; weekends</a:t>
            </a:r>
          </a:p>
          <a:p>
            <a:pPr lvl="1"/>
            <a:r>
              <a:rPr lang="en-US" dirty="0" smtClean="0"/>
              <a:t>Minimum: 2 years (f/t); 3 years (p/t) </a:t>
            </a:r>
          </a:p>
          <a:p>
            <a:pPr lvl="1"/>
            <a:r>
              <a:rPr lang="en-US" dirty="0" smtClean="0"/>
              <a:t>no I-5 </a:t>
            </a:r>
            <a:r>
              <a:rPr lang="en-US" dirty="0"/>
              <a:t>commute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Affordable: ½ the cost of other WA MPA programs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Well connected</a:t>
            </a:r>
          </a:p>
          <a:p>
            <a:pPr lvl="1"/>
            <a:r>
              <a:rPr lang="en-US" dirty="0" smtClean="0"/>
              <a:t>In state capital: faculty, jobs, internships</a:t>
            </a:r>
          </a:p>
          <a:p>
            <a:pPr lvl="1"/>
            <a:r>
              <a:rPr lang="en-US" dirty="0" smtClean="0"/>
              <a:t>Cohort model</a:t>
            </a:r>
          </a:p>
          <a:p>
            <a:pPr lvl="1"/>
            <a:r>
              <a:rPr lang="en-US" dirty="0" smtClean="0"/>
              <a:t>100s of alums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1.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Doable.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 </a:t>
            </a:r>
            <a:r>
              <a:rPr lang="en-US" dirty="0"/>
              <a:t>working adults </a:t>
            </a:r>
            <a:r>
              <a:rPr lang="en-US" dirty="0" smtClean="0"/>
              <a:t>– keep your day job</a:t>
            </a:r>
          </a:p>
          <a:p>
            <a:endParaRPr lang="en-US" dirty="0" smtClean="0"/>
          </a:p>
          <a:p>
            <a:r>
              <a:rPr lang="en-US" dirty="0" smtClean="0"/>
              <a:t>Evening </a:t>
            </a:r>
            <a:r>
              <a:rPr lang="en-US" dirty="0"/>
              <a:t>and weekend program: </a:t>
            </a:r>
            <a:endParaRPr lang="en-US" dirty="0" smtClean="0"/>
          </a:p>
          <a:p>
            <a:pPr lvl="1"/>
            <a:r>
              <a:rPr lang="en-US" dirty="0" smtClean="0"/>
              <a:t>Core </a:t>
            </a:r>
            <a:r>
              <a:rPr lang="en-US" dirty="0"/>
              <a:t>courses </a:t>
            </a:r>
            <a:r>
              <a:rPr lang="en-US" dirty="0" smtClean="0"/>
              <a:t>= just 1 evening/week: </a:t>
            </a:r>
            <a:r>
              <a:rPr lang="en-US" dirty="0"/>
              <a:t>Thursday nights from 6-10pm </a:t>
            </a:r>
          </a:p>
          <a:p>
            <a:pPr lvl="1"/>
            <a:r>
              <a:rPr lang="en-US" dirty="0" smtClean="0"/>
              <a:t>Electives </a:t>
            </a:r>
            <a:r>
              <a:rPr lang="en-US" dirty="0"/>
              <a:t>= </a:t>
            </a:r>
            <a:r>
              <a:rPr lang="en-US" dirty="0" smtClean="0"/>
              <a:t>2 or 4 credits, mostly on weekends</a:t>
            </a:r>
          </a:p>
          <a:p>
            <a:pPr lvl="1"/>
            <a:r>
              <a:rPr lang="en-US" dirty="0" smtClean="0"/>
              <a:t>Typically just </a:t>
            </a:r>
            <a:r>
              <a:rPr lang="en-US" dirty="0"/>
              <a:t>1 “crazy long day” per </a:t>
            </a:r>
            <a:r>
              <a:rPr lang="en-US" dirty="0" smtClean="0"/>
              <a:t>week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/>
              <a:t>Typical full time schedule: Thursdays from 6-10pm + 1 or 2 </a:t>
            </a:r>
            <a:r>
              <a:rPr lang="en-US" dirty="0" smtClean="0"/>
              <a:t>weekends </a:t>
            </a:r>
            <a:r>
              <a:rPr lang="en-US" dirty="0"/>
              <a:t>each </a:t>
            </a:r>
            <a:r>
              <a:rPr lang="en-US" dirty="0" smtClean="0"/>
              <a:t>quarter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Go </a:t>
            </a:r>
            <a:r>
              <a:rPr lang="en-US" dirty="0"/>
              <a:t>part-time or full-time and get your MPA in as little as 2 years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Close up: schedule for 1 quarter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209800"/>
            <a:ext cx="2770832" cy="4389437"/>
          </a:xfrm>
        </p:spPr>
      </p:pic>
    </p:spTree>
    <p:extLst>
      <p:ext uri="{BB962C8B-B14F-4D97-AF65-F5344CB8AC3E}">
        <p14:creationId xmlns:p14="http://schemas.microsoft.com/office/powerpoint/2010/main" val="19590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tart w/Core (= 6 cr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= P/T)…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861121"/>
              </p:ext>
            </p:extLst>
          </p:nvPr>
        </p:nvGraphicFramePr>
        <p:xfrm>
          <a:off x="457200" y="22098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533400"/>
                <a:gridCol w="609600"/>
                <a:gridCol w="685800"/>
                <a:gridCol w="1447800"/>
                <a:gridCol w="1371600"/>
                <a:gridCol w="12954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9-5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61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300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4300" dirty="0" smtClean="0">
                <a:solidFill>
                  <a:schemeClr val="tx2">
                    <a:lumMod val="50000"/>
                  </a:schemeClr>
                </a:solidFill>
              </a:rPr>
              <a:t>dd a 2 cr elective = 8 cr (= F/T min)</a:t>
            </a:r>
            <a:endParaRPr lang="en-US" sz="4300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608689"/>
              </p:ext>
            </p:extLst>
          </p:nvPr>
        </p:nvGraphicFramePr>
        <p:xfrm>
          <a:off x="457200" y="1905000"/>
          <a:ext cx="8229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533400"/>
                <a:gridCol w="609600"/>
                <a:gridCol w="685800"/>
                <a:gridCol w="1447800"/>
                <a:gridCol w="1371600"/>
                <a:gridCol w="12954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Local Gov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5-9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Local Gov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9-5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Local Gov 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9-5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9-5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181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…or add a 4 cr course = 10 cr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026393"/>
              </p:ext>
            </p:extLst>
          </p:nvPr>
        </p:nvGraphicFramePr>
        <p:xfrm>
          <a:off x="457200" y="20574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457200"/>
                <a:gridCol w="2209800"/>
                <a:gridCol w="457200"/>
                <a:gridCol w="1295400"/>
                <a:gridCol w="533400"/>
                <a:gridCol w="1752600"/>
                <a:gridCol w="68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Week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Design Thinkg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6-10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Design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Th 9-5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Design Thinkg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6-10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Design Thinkg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6-10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Design Thinkg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6-10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Design Th 9-5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Design Thinkg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6-10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6-10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Core 9-5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8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ustom 4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281</TotalTime>
  <Words>1311</Words>
  <Application>Microsoft Office PowerPoint</Application>
  <PresentationFormat>On-screen Show (4:3)</PresentationFormat>
  <Paragraphs>409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Rounded MT Bold</vt:lpstr>
      <vt:lpstr>Calibri</vt:lpstr>
      <vt:lpstr>Constantia</vt:lpstr>
      <vt:lpstr>Wingdings</vt:lpstr>
      <vt:lpstr>Wingdings 2</vt:lpstr>
      <vt:lpstr>Flow</vt:lpstr>
      <vt:lpstr>Clarity</vt:lpstr>
      <vt:lpstr>Master of Public Administration</vt:lpstr>
      <vt:lpstr>What’s an “MPA”?</vt:lpstr>
      <vt:lpstr>Why an MPA?</vt:lpstr>
      <vt:lpstr>Why an Evergreen MPA? </vt:lpstr>
      <vt:lpstr>1. Doable.</vt:lpstr>
      <vt:lpstr>Close up: schedule for 1 quarter</vt:lpstr>
      <vt:lpstr>Start w/Core (= 6 cr = P/T)…</vt:lpstr>
      <vt:lpstr>Add a 2 cr elective = 8 cr (= F/T min)</vt:lpstr>
      <vt:lpstr>…or add a 4 cr course = 10 cr</vt:lpstr>
      <vt:lpstr>The big picture: 2-3 year plan</vt:lpstr>
      <vt:lpstr>Curriculum: the basics</vt:lpstr>
      <vt:lpstr>F/T &amp; P/T options…</vt:lpstr>
      <vt:lpstr>Required: Core + Capstone = 36 cr</vt:lpstr>
      <vt:lpstr>Electives: lots of options</vt:lpstr>
      <vt:lpstr>Putting it all together…</vt:lpstr>
      <vt:lpstr>Add a 2 cr elective = 8 cr (= F/T min)</vt:lpstr>
      <vt:lpstr>F/T: 2 years w/summers  (avg 8 cr/qtr = F/T min)</vt:lpstr>
      <vt:lpstr>…or add a 4 cr course = 10 cr</vt:lpstr>
      <vt:lpstr>F/T schedule: 2 years, no summers  (6 qtrs @ 10 credits/quarter)</vt:lpstr>
      <vt:lpstr>Start w/Core (= 6 cr = P/T)…</vt:lpstr>
      <vt:lpstr>P/T schedule: 3 years  (10 qtrs @ 6 credits/quarter ) </vt:lpstr>
      <vt:lpstr>Avoid the I-5 commute hassle…</vt:lpstr>
      <vt:lpstr>2. Affordable.</vt:lpstr>
      <vt:lpstr>3. Well connected.</vt:lpstr>
      <vt:lpstr>Location, location, location…</vt:lpstr>
      <vt:lpstr>Alums working in policy…</vt:lpstr>
      <vt:lpstr>…state agencies</vt:lpstr>
      <vt:lpstr>PowerPoint Presentation</vt:lpstr>
      <vt:lpstr>…nonprofits</vt:lpstr>
      <vt:lpstr>PowerPoint Presentation</vt:lpstr>
      <vt:lpstr>Consider joining us.</vt:lpstr>
      <vt:lpstr>Apply for Fall 2017 by 2/1/17.</vt:lpstr>
      <vt:lpstr>This could be you, in June 2019.</vt:lpstr>
      <vt:lpstr>To find out more…</vt:lpstr>
      <vt:lpstr>Questions?</vt:lpstr>
    </vt:vector>
  </TitlesOfParts>
  <Company>The Evergreen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Gibbons, Randee</dc:creator>
  <cp:lastModifiedBy>Gibbons, Randee</cp:lastModifiedBy>
  <cp:revision>57</cp:revision>
  <dcterms:created xsi:type="dcterms:W3CDTF">2015-12-22T00:45:30Z</dcterms:created>
  <dcterms:modified xsi:type="dcterms:W3CDTF">2017-07-06T00:05:03Z</dcterms:modified>
</cp:coreProperties>
</file>