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31"/>
  </p:notesMasterIdLst>
  <p:sldIdLst>
    <p:sldId id="256" r:id="rId3"/>
    <p:sldId id="261" r:id="rId4"/>
    <p:sldId id="289" r:id="rId5"/>
    <p:sldId id="290" r:id="rId6"/>
    <p:sldId id="291" r:id="rId7"/>
    <p:sldId id="292" r:id="rId8"/>
    <p:sldId id="293" r:id="rId9"/>
    <p:sldId id="285" r:id="rId10"/>
    <p:sldId id="265" r:id="rId11"/>
    <p:sldId id="276" r:id="rId12"/>
    <p:sldId id="287" r:id="rId13"/>
    <p:sldId id="288" r:id="rId14"/>
    <p:sldId id="303" r:id="rId15"/>
    <p:sldId id="262" r:id="rId16"/>
    <p:sldId id="264" r:id="rId17"/>
    <p:sldId id="294" r:id="rId18"/>
    <p:sldId id="295" r:id="rId19"/>
    <p:sldId id="300" r:id="rId20"/>
    <p:sldId id="301" r:id="rId21"/>
    <p:sldId id="297" r:id="rId22"/>
    <p:sldId id="304" r:id="rId23"/>
    <p:sldId id="305" r:id="rId24"/>
    <p:sldId id="306" r:id="rId25"/>
    <p:sldId id="278" r:id="rId26"/>
    <p:sldId id="279" r:id="rId27"/>
    <p:sldId id="281" r:id="rId28"/>
    <p:sldId id="275" r:id="rId29"/>
    <p:sldId id="27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A87"/>
    <a:srgbClr val="7DC13F"/>
    <a:srgbClr val="BBD7AD"/>
    <a:srgbClr val="009900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40" autoAdjust="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Fall</a:t>
            </a:r>
            <a:r>
              <a:rPr lang="en-US" baseline="0"/>
              <a:t> 2015 Cohort Undergrad Majors</a:t>
            </a:r>
            <a:endParaRPr lang="en-US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Majors!$D$2:$D$11</c:f>
              <c:strCache>
                <c:ptCount val="10"/>
                <c:pt idx="0">
                  <c:v>Biology</c:v>
                </c:pt>
                <c:pt idx="1">
                  <c:v>Environmental Policy/Management</c:v>
                </c:pt>
                <c:pt idx="2">
                  <c:v>Environmental Studies</c:v>
                </c:pt>
                <c:pt idx="3">
                  <c:v>Environmental Science</c:v>
                </c:pt>
                <c:pt idx="4">
                  <c:v>Other Natural Sciences</c:v>
                </c:pt>
                <c:pt idx="5">
                  <c:v>Mathematics/Physics</c:v>
                </c:pt>
                <c:pt idx="6">
                  <c:v>Liberal Arts/Humanities</c:v>
                </c:pt>
                <c:pt idx="7">
                  <c:v>Social Sciences</c:v>
                </c:pt>
                <c:pt idx="8">
                  <c:v>Communications</c:v>
                </c:pt>
                <c:pt idx="9">
                  <c:v>Other</c:v>
                </c:pt>
              </c:strCache>
            </c:strRef>
          </c:cat>
          <c:val>
            <c:numRef>
              <c:f>Majors!$E$2:$E$11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Majors!$D$2:$D$11</c:f>
              <c:strCache>
                <c:ptCount val="10"/>
                <c:pt idx="0">
                  <c:v>Biology</c:v>
                </c:pt>
                <c:pt idx="1">
                  <c:v>Environmental Policy/Management</c:v>
                </c:pt>
                <c:pt idx="2">
                  <c:v>Environmental Studies</c:v>
                </c:pt>
                <c:pt idx="3">
                  <c:v>Environmental Science</c:v>
                </c:pt>
                <c:pt idx="4">
                  <c:v>Other Natural Sciences</c:v>
                </c:pt>
                <c:pt idx="5">
                  <c:v>Mathematics/Physics</c:v>
                </c:pt>
                <c:pt idx="6">
                  <c:v>Liberal Arts/Humanities</c:v>
                </c:pt>
                <c:pt idx="7">
                  <c:v>Social Sciences</c:v>
                </c:pt>
                <c:pt idx="8">
                  <c:v>Communications</c:v>
                </c:pt>
                <c:pt idx="9">
                  <c:v>Other</c:v>
                </c:pt>
              </c:strCache>
            </c:strRef>
          </c:cat>
          <c:val>
            <c:numRef>
              <c:f>Majors!$F$2:$F$11</c:f>
              <c:numCache>
                <c:formatCode>0%</c:formatCode>
                <c:ptCount val="10"/>
                <c:pt idx="0">
                  <c:v>0.10638297872340426</c:v>
                </c:pt>
                <c:pt idx="1">
                  <c:v>8.5106382978723402E-2</c:v>
                </c:pt>
                <c:pt idx="2">
                  <c:v>0.10638297872340426</c:v>
                </c:pt>
                <c:pt idx="3">
                  <c:v>8.5106382978723402E-2</c:v>
                </c:pt>
                <c:pt idx="4">
                  <c:v>0.14893617021276595</c:v>
                </c:pt>
                <c:pt idx="5">
                  <c:v>6.3829787234042548E-2</c:v>
                </c:pt>
                <c:pt idx="6">
                  <c:v>8.5106382978723402E-2</c:v>
                </c:pt>
                <c:pt idx="7">
                  <c:v>0.1276595744680851</c:v>
                </c:pt>
                <c:pt idx="8">
                  <c:v>6.3829787234042548E-2</c:v>
                </c:pt>
                <c:pt idx="9">
                  <c:v>0.1276595744680851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3EC836-29EA-4C3D-94EB-CD98B9C53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D8B1-C21D-4BBD-802B-31BEBE9C4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Thesis Presentation: Robert Coleman “Establishing a Baseline: A Community Greenhouse Gas Emissions Inventory for Thurston</a:t>
            </a:r>
            <a:r>
              <a:rPr lang="en-US" baseline="0" dirty="0" smtClean="0"/>
              <a:t> County, WA”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D8B1-C21D-4BBD-802B-31BEBE9C4B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0F821-6746-4C0F-A177-BF5CDFCFAD8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city, county, state, federal govt, WA state tribes, NOAA; all over the states, even Australia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30076-8F09-409C-902E-C384E93404F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Application, $50 app fee, official transcripts, statement of purpose, 3 letters of recommendation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55039-73D7-480D-8AC0-B62A58DEC1C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gCore</a:t>
            </a:r>
            <a:r>
              <a:rPr lang="en-US" baseline="0" dirty="0" smtClean="0"/>
              <a:t> field trip at UW center for sustainable </a:t>
            </a:r>
            <a:r>
              <a:rPr lang="en-US" baseline="0" dirty="0" err="1" smtClean="0"/>
              <a:t>foresty</a:t>
            </a:r>
            <a:r>
              <a:rPr lang="en-US" baseline="0" dirty="0" smtClean="0"/>
              <a:t> at Pack Forest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D8B1-C21D-4BBD-802B-31BEBE9C4B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9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gCore</a:t>
            </a:r>
            <a:r>
              <a:rPr lang="en-US" dirty="0" smtClean="0"/>
              <a:t> field</a:t>
            </a:r>
            <a:r>
              <a:rPr lang="en-US" baseline="0" dirty="0" smtClean="0"/>
              <a:t> trip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D8B1-C21D-4BBD-802B-31BEBE9C4B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</a:t>
            </a:r>
            <a:r>
              <a:rPr lang="en-US" baseline="0" dirty="0" smtClean="0"/>
              <a:t> trip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D8B1-C21D-4BBD-802B-31BEBE9C4B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Olympia</a:t>
            </a:r>
            <a:r>
              <a:rPr lang="en-US" baseline="0" dirty="0" smtClean="0"/>
              <a:t> capitol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D8B1-C21D-4BBD-802B-31BEBE9C4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3CFCA-889E-40CD-B01E-9BB1BF5C684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Core is interdisciplinary; electives are single subject 1 x week; can take MPA, other school courses, or do internship/ILC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C44B6-5D8C-4CAC-A9B4-CEFBCBDC753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b="1" dirty="0" smtClean="0"/>
              <a:t>WSDOT Wetland Monitoring</a:t>
            </a:r>
            <a:r>
              <a:rPr lang="en-US" dirty="0" smtClean="0"/>
              <a:t> (3)</a:t>
            </a:r>
          </a:p>
          <a:p>
            <a:pPr lvl="1" eaLnBrk="1" hangingPunct="1"/>
            <a:r>
              <a:rPr lang="en-US" b="1" dirty="0" smtClean="0"/>
              <a:t>Department of Ecology</a:t>
            </a:r>
            <a:r>
              <a:rPr lang="en-US" dirty="0" smtClean="0"/>
              <a:t> (Climate Change Policy Adaptation for Washington State)</a:t>
            </a:r>
          </a:p>
          <a:p>
            <a:pPr lvl="1" eaLnBrk="1" hangingPunct="1"/>
            <a:r>
              <a:rPr lang="en-US" b="1" dirty="0" smtClean="0"/>
              <a:t>Glacier Bay Natl Park</a:t>
            </a:r>
            <a:r>
              <a:rPr lang="en-US" dirty="0" smtClean="0"/>
              <a:t> (A Field Study of Grizzly/Black Bear Behavior and Management Practice in Glacier Bay National Park)</a:t>
            </a:r>
          </a:p>
          <a:p>
            <a:pPr lvl="1" eaLnBrk="1" hangingPunct="1"/>
            <a:r>
              <a:rPr lang="en-US" b="1" dirty="0" smtClean="0"/>
              <a:t>Washington </a:t>
            </a:r>
            <a:r>
              <a:rPr lang="en-US" b="1" dirty="0" err="1" smtClean="0"/>
              <a:t>Dept</a:t>
            </a:r>
            <a:r>
              <a:rPr lang="en-US" b="1" dirty="0" smtClean="0"/>
              <a:t> of Health Marine </a:t>
            </a:r>
            <a:r>
              <a:rPr lang="en-US" b="1" dirty="0" err="1" smtClean="0"/>
              <a:t>Biotoxin</a:t>
            </a:r>
            <a:r>
              <a:rPr lang="en-US" dirty="0" smtClean="0"/>
              <a:t> Program (Occurrence of </a:t>
            </a:r>
            <a:r>
              <a:rPr lang="en-US" dirty="0" err="1" smtClean="0"/>
              <a:t>Dinophysis</a:t>
            </a:r>
            <a:r>
              <a:rPr lang="en-US" dirty="0" smtClean="0"/>
              <a:t> and </a:t>
            </a:r>
            <a:r>
              <a:rPr lang="en-US" dirty="0" err="1" smtClean="0"/>
              <a:t>Diarrhetic</a:t>
            </a:r>
            <a:r>
              <a:rPr lang="en-US" dirty="0" smtClean="0"/>
              <a:t> Shellfish Poisons in Washington State Waters and Shellfish Internship)</a:t>
            </a:r>
          </a:p>
          <a:p>
            <a:pPr lvl="1" eaLnBrk="1" hangingPunct="1"/>
            <a:r>
              <a:rPr lang="en-US" b="1" dirty="0" smtClean="0"/>
              <a:t>Bear: </a:t>
            </a:r>
            <a:r>
              <a:rPr lang="en-US" sz="1400" dirty="0" smtClean="0">
                <a:latin typeface="Helvetica" pitchFamily="34" charset="0"/>
              </a:rPr>
              <a:t>, Glacier National Park</a:t>
            </a:r>
          </a:p>
          <a:p>
            <a:pPr lvl="1" eaLnBrk="1" hangingPunct="1"/>
            <a:r>
              <a:rPr lang="en-US" b="1" dirty="0" smtClean="0"/>
              <a:t>Institute of Human Ecology/Forest Service</a:t>
            </a:r>
            <a:r>
              <a:rPr lang="en-US" dirty="0" smtClean="0"/>
              <a:t> (Mapping Human interactions on places on the Olympic Peninsula)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Thesis Projects: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Traci Sanderson - Diving for algae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D8B1-C21D-4BBD-802B-31BEBE9C4B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Thesis Project: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interviews orchard volunteer Stephanie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Butow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Picardo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 Patch in Seattle. Rambo is doing in-depth interviews with volunteers of the City Fruit program and writing his thesis on the factors that motivate them to volunteer. Photo by Shauna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Bittle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D8B1-C21D-4BBD-802B-31BEBE9C4B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5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38F67-7FD2-47D0-8042-2200654B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1C4A-B19E-4834-928C-07C45EA6C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7C4E-5172-4E5D-A43D-382E22A24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CD56A-7E53-48AC-9556-64491BB98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3DECD-5826-4014-A7D7-F3E58598B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4F3B-A392-4881-A176-B71B86846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EC3A7-A76D-44AB-9883-E6D50837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04C8C-A09E-41FA-924D-23FE8FB6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6CA0-FE5B-4E2B-B9C6-D689A4AC1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72C9F-AB57-4694-9EDE-FF672DF6A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4673-FA4D-40B0-918B-6C8A3705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AA5C-6411-43CC-8C57-B1B93FFCD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DE05-C4D8-46C5-B0C5-720D89525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F4BC2-B45B-4F8A-8DC9-176BAAC65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BF4C-5FDB-4AF5-AC5D-6442EA910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B7F3-EA0A-420C-913B-F0C02614C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943F-0BBA-4824-A9D9-BA88BEA4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430FC-435F-47E1-808F-890B21884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4DBEE-39E9-40C3-9848-DEA073757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C8674-D4B9-464B-AF79-93B43C114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7299-1409-4AAC-BFEB-322F86A2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9CFCA-FB1C-4E8C-B923-D3290F279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22A8-4693-41CD-867D-CCDB0BB22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7208438-8E3C-4DD6-BFE3-4280E342A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DC058EB-073F-4516-982A-26B13001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evergreen.edu/mesweekl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vergreen-sign"/>
          <p:cNvPicPr>
            <a:picLocks noChangeAspect="1" noChangeArrowheads="1"/>
          </p:cNvPicPr>
          <p:nvPr/>
        </p:nvPicPr>
        <p:blipFill>
          <a:blip r:embed="rId2" cstate="print"/>
          <a:srcRect t="21265"/>
          <a:stretch>
            <a:fillRect/>
          </a:stretch>
        </p:blipFill>
        <p:spPr bwMode="auto">
          <a:xfrm>
            <a:off x="-304800" y="-4763"/>
            <a:ext cx="9753600" cy="52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07038"/>
            <a:ext cx="8839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Sample 2-Year Plan</a:t>
            </a:r>
          </a:p>
        </p:txBody>
      </p:sp>
      <p:graphicFrame>
        <p:nvGraphicFramePr>
          <p:cNvPr id="37967" name="Group 79"/>
          <p:cNvGraphicFramePr>
            <a:graphicFrameLocks noGrp="1"/>
          </p:cNvGraphicFramePr>
          <p:nvPr>
            <p:ph idx="1"/>
          </p:nvPr>
        </p:nvGraphicFramePr>
        <p:xfrm>
          <a:off x="304800" y="2514600"/>
          <a:ext cx="8229600" cy="2439353"/>
        </p:xfrm>
        <a:graphic>
          <a:graphicData uri="http://schemas.openxmlformats.org/drawingml/2006/table">
            <a:tbl>
              <a:tblPr/>
              <a:tblGrid>
                <a:gridCol w="1295400"/>
                <a:gridCol w="1524000"/>
                <a:gridCol w="1676400"/>
                <a:gridCol w="1752600"/>
                <a:gridCol w="1981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&amp; 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&amp; 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&amp; 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Internship or 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&amp; 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Thesis &amp; 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Thesis &amp; 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Graduate!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5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12 credits for 6 quarters or 3 nights/week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1</a:t>
            </a:r>
            <a:r>
              <a:rPr lang="en-US" sz="4900" b="1" baseline="30000" dirty="0"/>
              <a:t>st</a:t>
            </a:r>
            <a:r>
              <a:rPr lang="en-US" sz="4900" b="1" dirty="0"/>
              <a:t> Year Core Sequence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FALL</a:t>
            </a:r>
            <a:r>
              <a:rPr lang="en-US" dirty="0"/>
              <a:t>: Conceptualizing our Regional Environment</a:t>
            </a:r>
          </a:p>
          <a:p>
            <a:pPr marL="0" indent="0">
              <a:buNone/>
            </a:pPr>
            <a:r>
              <a:rPr lang="en-US" dirty="0"/>
              <a:t>	~ Interdisciplinary Group Project</a:t>
            </a:r>
          </a:p>
          <a:p>
            <a:pPr marL="0" indent="0">
              <a:buNone/>
            </a:pPr>
            <a:r>
              <a:rPr lang="en-US" dirty="0"/>
              <a:t>WINTER: Ecological and Social Sustainability</a:t>
            </a:r>
          </a:p>
          <a:p>
            <a:pPr marL="0" indent="0">
              <a:buNone/>
            </a:pPr>
            <a:r>
              <a:rPr lang="en-US" dirty="0"/>
              <a:t>	~ Candidacy Paper</a:t>
            </a:r>
          </a:p>
          <a:p>
            <a:pPr marL="0" indent="0">
              <a:buNone/>
            </a:pPr>
            <a:r>
              <a:rPr lang="en-US" dirty="0"/>
              <a:t>SPRING: Research Design /</a:t>
            </a:r>
            <a:r>
              <a:rPr lang="en-US" dirty="0" smtClean="0"/>
              <a:t> </a:t>
            </a:r>
            <a:r>
              <a:rPr lang="en-US" dirty="0"/>
              <a:t>Quantitative </a:t>
            </a:r>
            <a:r>
              <a:rPr lang="en-US" dirty="0" smtClean="0"/>
              <a:t>Methods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~ Group Experiment and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+ Electives and/or Internships!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Year Core Sequence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FALL: Case Studies </a:t>
            </a:r>
          </a:p>
          <a:p>
            <a:pPr marL="0" indent="0">
              <a:buNone/>
            </a:pPr>
            <a:r>
              <a:rPr lang="en-US" dirty="0" smtClean="0"/>
              <a:t>	~ Thesis Prospectus</a:t>
            </a:r>
          </a:p>
          <a:p>
            <a:pPr marL="0" indent="0">
              <a:buNone/>
            </a:pPr>
            <a:r>
              <a:rPr lang="en-US" dirty="0" smtClean="0"/>
              <a:t>WINTER and SPRING: Thesis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~ Original Research Project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~ Presentation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+ Electives and/or Internships!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Helvetica" pitchFamily="34" charset="0"/>
              </a:rPr>
              <a:t>Sample Elective Topics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GIS</a:t>
            </a:r>
          </a:p>
          <a:p>
            <a:pPr eaLnBrk="1" hangingPunct="1"/>
            <a:r>
              <a:rPr lang="en-US" dirty="0" smtClean="0"/>
              <a:t>Sustainable Forestry</a:t>
            </a:r>
          </a:p>
          <a:p>
            <a:pPr eaLnBrk="1" hangingPunct="1"/>
            <a:r>
              <a:rPr lang="en-US" dirty="0" smtClean="0"/>
              <a:t>Water Management</a:t>
            </a:r>
          </a:p>
          <a:p>
            <a:pPr eaLnBrk="1" hangingPunct="1"/>
            <a:r>
              <a:rPr lang="en-US" dirty="0" smtClean="0"/>
              <a:t>Energy</a:t>
            </a:r>
          </a:p>
          <a:p>
            <a:pPr eaLnBrk="1" hangingPunct="1"/>
            <a:r>
              <a:rPr lang="en-US" dirty="0" smtClean="0"/>
              <a:t>Biodiversity</a:t>
            </a:r>
          </a:p>
          <a:p>
            <a:pPr eaLnBrk="1" hangingPunct="1"/>
            <a:r>
              <a:rPr lang="en-US" dirty="0" smtClean="0"/>
              <a:t>Restoration Ecology</a:t>
            </a:r>
          </a:p>
          <a:p>
            <a:pPr eaLnBrk="1" hangingPunct="1"/>
            <a:r>
              <a:rPr lang="en-US" dirty="0" smtClean="0"/>
              <a:t>Environmental Education</a:t>
            </a:r>
          </a:p>
          <a:p>
            <a:pPr eaLnBrk="1" hangingPunct="1"/>
            <a:r>
              <a:rPr lang="en-US" dirty="0" smtClean="0"/>
              <a:t>Wildlife Conservation</a:t>
            </a:r>
          </a:p>
        </p:txBody>
      </p:sp>
    </p:spTree>
    <p:extLst>
      <p:ext uri="{BB962C8B-B14F-4D97-AF65-F5344CB8AC3E}">
        <p14:creationId xmlns:p14="http://schemas.microsoft.com/office/powerpoint/2010/main" val="37197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MES Faculty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latin typeface="Helvetica" pitchFamily="34" charset="0"/>
              </a:rPr>
              <a:t>6 core faculty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Helvetica" pitchFamily="34" charset="0"/>
              </a:rPr>
              <a:t>Economics, Conservation Biology, Chemical Oceanography, History of Science, Climate Justice, Alternative Energy</a:t>
            </a:r>
          </a:p>
          <a:p>
            <a:pPr eaLnBrk="1" hangingPunct="1">
              <a:buFontTx/>
              <a:buNone/>
            </a:pPr>
            <a:r>
              <a:rPr lang="en-US" u="sng" dirty="0" smtClean="0">
                <a:latin typeface="Helvetica" pitchFamily="34" charset="0"/>
              </a:rPr>
              <a:t>7 adjunct faculty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Helvetica" pitchFamily="34" charset="0"/>
              </a:rPr>
              <a:t>Depts. of Ecology, Natural Resources, &amp; Fish &amp; Wildlife; Center for Natural Lands Management, </a:t>
            </a:r>
            <a:r>
              <a:rPr lang="en-US" dirty="0" err="1" smtClean="0">
                <a:latin typeface="Helvetica" pitchFamily="34" charset="0"/>
              </a:rPr>
              <a:t>Esri</a:t>
            </a:r>
            <a:r>
              <a:rPr lang="en-US" dirty="0" smtClean="0">
                <a:latin typeface="Helvetica" pitchFamily="34" charset="0"/>
              </a:rPr>
              <a:t>, </a:t>
            </a:r>
            <a:r>
              <a:rPr lang="en-US" dirty="0" smtClean="0"/>
              <a:t>WA </a:t>
            </a:r>
            <a:r>
              <a:rPr lang="en-US" dirty="0"/>
              <a:t>Center for Improving the Quality of Undergraduate Education</a:t>
            </a:r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Sample Internships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lvetica" pitchFamily="34" charset="0"/>
              </a:rPr>
              <a:t>Wetlands Monitoring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lvetica" pitchFamily="34" charset="0"/>
              </a:rPr>
              <a:t>Environmental Education/Event Planning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lvetica" pitchFamily="34" charset="0"/>
              </a:rPr>
              <a:t>Grant Writing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lvetica" pitchFamily="34" charset="0"/>
              </a:rPr>
              <a:t>Habitat Connectivity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lvetica" pitchFamily="34" charset="0"/>
              </a:rPr>
              <a:t>Mapping </a:t>
            </a:r>
            <a:r>
              <a:rPr lang="en-US" dirty="0" err="1" smtClean="0">
                <a:latin typeface="Helvetica" pitchFamily="34" charset="0"/>
              </a:rPr>
              <a:t>Stormwater</a:t>
            </a:r>
            <a:r>
              <a:rPr lang="en-US" dirty="0" smtClean="0">
                <a:latin typeface="Helvetica" pitchFamily="34" charset="0"/>
              </a:rPr>
              <a:t> Systems with GIS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lvetica" pitchFamily="34" charset="0"/>
              </a:rPr>
              <a:t>Sustainability in Prisons Project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lvetica" pitchFamily="34" charset="0"/>
              </a:rPr>
              <a:t>Restoration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lvetica" pitchFamily="34" charset="0"/>
              </a:rPr>
              <a:t>Fisheries Science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lvetica" pitchFamily="34" charset="0"/>
              </a:rPr>
              <a:t>Climate Justice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5870448"/>
          </a:xfrm>
        </p:spPr>
      </p:pic>
    </p:spTree>
    <p:extLst>
      <p:ext uri="{BB962C8B-B14F-4D97-AF65-F5344CB8AC3E}">
        <p14:creationId xmlns:p14="http://schemas.microsoft.com/office/powerpoint/2010/main" val="96185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fbcdn-sphotos-h-a.akamaihd.net/hphotos-ak-xpf1/t31.0-8/1888911_608631499216639_84627024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12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fbcdn-sphotos-f-a.akamaihd.net/hphotos-ak-xap1/t31.0-8/857738_426723264074131_191118189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5896"/>
            <a:ext cx="11811000" cy="78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bcdn-sphotos-g-a.akamaihd.net/hphotos-ak-xap1/v/t1.0-9/1487275_608678002545322_702018391_n.jpg?oh=431c8c373a16f27e5b9db7da8dd0646a&amp;oe=547E58C0&amp;__gda__=1417328707_bf2038b3cdfcafac9f16de5a5190d0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49" y="-76200"/>
            <a:ext cx="920630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4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Why Evergreen?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itchFamily="34" charset="0"/>
              </a:rPr>
              <a:t>Established program – 32</a:t>
            </a:r>
            <a:r>
              <a:rPr lang="en-US" baseline="30000" dirty="0" smtClean="0">
                <a:latin typeface="Helvetica" pitchFamily="34" charset="0"/>
              </a:rPr>
              <a:t>nd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year in 2015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Any major may apply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Interdisciplinary &amp; Flexible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Cohort Model; Team-taught courses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Evening Classes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Full- or Part-Time (2 or 3 years)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Thesis of your choice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Affordable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https://fbcdn-sphotos-b-a.akamaihd.net/hphotos-ak-xpf1/t31.0-8/980796_470626043017186_86264279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259036"/>
            <a:ext cx="10784587" cy="71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After MES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itchFamily="34" charset="0"/>
              </a:rPr>
              <a:t>Fisheries Biologist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Environmental Educator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Sustainability Director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Solid Waste Management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Environmental Planner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Natural Resources Director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Professor</a:t>
            </a:r>
          </a:p>
          <a:p>
            <a:pPr eaLnBrk="1" hangingPunct="1"/>
            <a:r>
              <a:rPr lang="en-US" dirty="0" smtClean="0">
                <a:latin typeface="Helvetica" pitchFamily="34" charset="0"/>
                <a:hlinkClick r:id="rId3"/>
              </a:rPr>
              <a:t>MES Weekly Blog</a:t>
            </a:r>
            <a:endParaRPr lang="en-US" dirty="0" smtClean="0">
              <a:latin typeface="Helvetica" pitchFamily="34" charset="0"/>
            </a:endParaRPr>
          </a:p>
          <a:p>
            <a:pPr eaLnBrk="1" hangingPunct="1"/>
            <a:endParaRPr lang="en-US" dirty="0" smtClean="0">
              <a:latin typeface="Helvetica" pitchFamily="34" charset="0"/>
            </a:endParaRPr>
          </a:p>
          <a:p>
            <a:pPr eaLnBrk="1" hangingPunct="1"/>
            <a:endParaRPr lang="en-US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68362"/>
          </a:xfrm>
        </p:spPr>
        <p:txBody>
          <a:bodyPr/>
          <a:lstStyle/>
          <a:p>
            <a:r>
              <a:rPr lang="en-US" b="1" dirty="0" smtClean="0"/>
              <a:t>MES Demographics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680046"/>
              </p:ext>
            </p:extLst>
          </p:nvPr>
        </p:nvGraphicFramePr>
        <p:xfrm>
          <a:off x="152404" y="1600200"/>
          <a:ext cx="8915395" cy="50292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83079"/>
                <a:gridCol w="1783079"/>
                <a:gridCol w="1783079"/>
                <a:gridCol w="1783079"/>
                <a:gridCol w="1783079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1300" dirty="0"/>
                        <a:t>Demographics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(as of Oct 2015)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Fall 2015 Cohort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Fall 2014 Cohort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Other Cohorts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Total Students</a:t>
                      </a:r>
                    </a:p>
                  </a:txBody>
                  <a:tcPr marL="68575" marR="68575" marT="34288" marB="34288"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300"/>
                        <a:t>Number of Students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44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40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99</a:t>
                      </a:r>
                    </a:p>
                  </a:txBody>
                  <a:tcPr marL="68575" marR="68575" marT="34288" marB="34288"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300"/>
                        <a:t>Average Age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28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31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30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29</a:t>
                      </a:r>
                    </a:p>
                  </a:txBody>
                  <a:tcPr marL="68575" marR="68575" marT="34288" marB="34288"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300"/>
                        <a:t>Age Range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21-49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19-56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23-46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19-56</a:t>
                      </a:r>
                    </a:p>
                  </a:txBody>
                  <a:tcPr marL="68575" marR="68575" marT="34288" marB="34288"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300" dirty="0"/>
                        <a:t>% </a:t>
                      </a:r>
                      <a:r>
                        <a:rPr lang="en-US" sz="1300" dirty="0" smtClean="0"/>
                        <a:t>Women</a:t>
                      </a:r>
                      <a:endParaRPr lang="en-US" sz="1300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73%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63%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100%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73%</a:t>
                      </a:r>
                    </a:p>
                  </a:txBody>
                  <a:tcPr marL="68575" marR="68575" marT="34288" marB="34288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dirty="0"/>
                        <a:t>% Students of </a:t>
                      </a:r>
                      <a:r>
                        <a:rPr lang="en-US" sz="1300" dirty="0" smtClean="0"/>
                        <a:t>Color</a:t>
                      </a:r>
                      <a:endParaRPr lang="en-US" sz="1300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18%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21%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17%</a:t>
                      </a:r>
                    </a:p>
                  </a:txBody>
                  <a:tcPr marL="68575" marR="68575" marT="34288" marB="34288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/>
                        <a:t>% Non WA Resident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27%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18%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19%</a:t>
                      </a:r>
                    </a:p>
                  </a:txBody>
                  <a:tcPr marL="68575" marR="68575" marT="34288" marB="34288"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300"/>
                        <a:t>% Veteran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7%</a:t>
                      </a:r>
                    </a:p>
                  </a:txBody>
                  <a:tcPr marL="68575" marR="68575" marT="34288" marB="34288" anchor="ctr"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300"/>
                        <a:t>% AmeriCorps Alums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25%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13%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7%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17%</a:t>
                      </a:r>
                    </a:p>
                  </a:txBody>
                  <a:tcPr marL="68575" marR="68575" marT="34288" marB="342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do MES students study before graduate school?</a:t>
            </a:r>
            <a:endParaRPr lang="en-US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672522"/>
              </p:ext>
            </p:extLst>
          </p:nvPr>
        </p:nvGraphicFramePr>
        <p:xfrm>
          <a:off x="-685800" y="1600200"/>
          <a:ext cx="10363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9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Admission Requirements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Bachelor’s Degree</a:t>
            </a:r>
          </a:p>
          <a:p>
            <a:pPr lvl="1" eaLnBrk="1" hangingPunct="1"/>
            <a:r>
              <a:rPr lang="en-US" dirty="0" smtClean="0"/>
              <a:t>3.0 GPA for last 90 quarter credits</a:t>
            </a:r>
          </a:p>
          <a:p>
            <a:pPr eaLnBrk="1" hangingPunct="1"/>
            <a:r>
              <a:rPr lang="en-US" dirty="0" smtClean="0"/>
              <a:t>Pre-requisites</a:t>
            </a:r>
          </a:p>
          <a:p>
            <a:pPr lvl="1" eaLnBrk="1" hangingPunct="1"/>
            <a:r>
              <a:rPr lang="en-US" dirty="0" smtClean="0"/>
              <a:t>Natural Science, Social Science, Statistics</a:t>
            </a:r>
          </a:p>
          <a:p>
            <a:pPr lvl="1" eaLnBrk="1" hangingPunct="1"/>
            <a:r>
              <a:rPr lang="en-US" dirty="0" smtClean="0"/>
              <a:t>15 credits social science &amp; natural science (recommended)</a:t>
            </a:r>
          </a:p>
          <a:p>
            <a:pPr eaLnBrk="1" hangingPunct="1"/>
            <a:r>
              <a:rPr lang="en-US" dirty="0" smtClean="0"/>
              <a:t>GRE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What We’re Looking For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34" charset="0"/>
              </a:rPr>
              <a:t>Educational &amp; Work Experience</a:t>
            </a:r>
          </a:p>
          <a:p>
            <a:pPr eaLnBrk="1" hangingPunct="1"/>
            <a:r>
              <a:rPr lang="en-US" smtClean="0">
                <a:latin typeface="Helvetica" pitchFamily="34" charset="0"/>
              </a:rPr>
              <a:t>Letters of Recommendation</a:t>
            </a:r>
          </a:p>
          <a:p>
            <a:pPr eaLnBrk="1" hangingPunct="1"/>
            <a:r>
              <a:rPr lang="en-US" smtClean="0">
                <a:latin typeface="Helvetica" pitchFamily="34" charset="0"/>
              </a:rPr>
              <a:t>Statement of Purpose</a:t>
            </a:r>
          </a:p>
          <a:p>
            <a:pPr lvl="1" eaLnBrk="1" hangingPunct="1"/>
            <a:r>
              <a:rPr lang="en-US" smtClean="0">
                <a:latin typeface="Helvetica" pitchFamily="34" charset="0"/>
              </a:rPr>
              <a:t>Writing abilities</a:t>
            </a:r>
          </a:p>
          <a:p>
            <a:pPr lvl="1" eaLnBrk="1" hangingPunct="1"/>
            <a:r>
              <a:rPr lang="en-US" smtClean="0">
                <a:latin typeface="Helvetica" pitchFamily="34" charset="0"/>
              </a:rPr>
              <a:t>Reason for applying</a:t>
            </a:r>
          </a:p>
          <a:p>
            <a:pPr eaLnBrk="1" hangingPunct="1"/>
            <a:r>
              <a:rPr lang="en-US" smtClean="0">
                <a:latin typeface="Helvetica" pitchFamily="34" charset="0"/>
              </a:rPr>
              <a:t>GRE Scores</a:t>
            </a:r>
          </a:p>
          <a:p>
            <a:pPr eaLnBrk="1" hangingPunct="1"/>
            <a:r>
              <a:rPr lang="en-US" smtClean="0">
                <a:latin typeface="Helvetica" pitchFamily="34" charset="0"/>
              </a:rPr>
              <a:t>Likelihood to 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Helvetica" pitchFamily="34" charset="0"/>
              </a:rPr>
              <a:t>Costs &amp; Financial Aid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678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u="sng" dirty="0" smtClean="0"/>
              <a:t>Funding Sources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Scholarships, Tuition Waivers, Loans, Fellowships, Grants, Internships, Jobs</a:t>
            </a:r>
          </a:p>
          <a:p>
            <a:pPr eaLnBrk="1" hangingPunct="1">
              <a:buFontTx/>
              <a:buNone/>
            </a:pPr>
            <a:r>
              <a:rPr lang="en-US" sz="3000" u="sng" dirty="0" smtClean="0"/>
              <a:t>Fall 2015 Cohort</a:t>
            </a:r>
          </a:p>
          <a:p>
            <a:pPr eaLnBrk="1" hangingPunct="1">
              <a:buFontTx/>
              <a:buNone/>
            </a:pPr>
            <a:r>
              <a:rPr lang="en-US" sz="3000" dirty="0" err="1" smtClean="0"/>
              <a:t>Avg</a:t>
            </a:r>
            <a:r>
              <a:rPr lang="en-US" sz="3000" dirty="0" smtClean="0"/>
              <a:t> resident award = $2,232 ($500 - $7,499)</a:t>
            </a:r>
          </a:p>
          <a:p>
            <a:pPr eaLnBrk="1" hangingPunct="1">
              <a:buFontTx/>
              <a:buNone/>
            </a:pPr>
            <a:r>
              <a:rPr lang="en-US" sz="3000" dirty="0" err="1" smtClean="0"/>
              <a:t>Avg</a:t>
            </a:r>
            <a:r>
              <a:rPr lang="en-US" sz="3000" dirty="0" smtClean="0"/>
              <a:t> nonresident award = </a:t>
            </a:r>
            <a:r>
              <a:rPr lang="en-US" sz="3000" smtClean="0"/>
              <a:t>$4,759 ($500 - $5,449)</a:t>
            </a:r>
            <a:endParaRPr lang="en-US" sz="3000" dirty="0" smtClean="0"/>
          </a:p>
          <a:p>
            <a:pPr eaLnBrk="1" hangingPunct="1">
              <a:buFontTx/>
              <a:buNone/>
            </a:pPr>
            <a:r>
              <a:rPr lang="en-US" sz="3000" dirty="0" smtClean="0"/>
              <a:t>79% of applicants received funding</a:t>
            </a:r>
          </a:p>
          <a:p>
            <a:pPr eaLnBrk="1" hangingPunct="1">
              <a:buFontTx/>
              <a:buNone/>
            </a:pPr>
            <a:r>
              <a:rPr lang="en-US" sz="3000" u="sng" dirty="0" smtClean="0"/>
              <a:t>15-16 tuition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Resident: $9,138; Nonresident: $21,501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Next Steps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34" charset="0"/>
              </a:rPr>
              <a:t>Find three recommenders 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Gather transcripts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Sign up for GRE by early January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Start online application and submit </a:t>
            </a:r>
            <a:r>
              <a:rPr lang="en-US" smtClean="0">
                <a:latin typeface="Helvetica" pitchFamily="34" charset="0"/>
              </a:rPr>
              <a:t>by 2/15</a:t>
            </a:r>
            <a:endParaRPr lang="en-US" dirty="0" smtClean="0">
              <a:latin typeface="Helvetica" pitchFamily="34" charset="0"/>
            </a:endParaRP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Be on lookout for reminders about FAFSA and financial aid application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Contact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Helvetica" pitchFamily="34" charset="0"/>
              </a:rPr>
              <a:t>Gail Wootan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Helvetica" pitchFamily="34" charset="0"/>
              </a:rPr>
              <a:t>Assistant Director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Helvetica" pitchFamily="34" charset="0"/>
              </a:rPr>
              <a:t>360-867-6225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Helvetica" pitchFamily="34" charset="0"/>
              </a:rPr>
              <a:t>wootang@evergreen.edu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Helvetica" pitchFamily="34" charset="0"/>
              </a:rPr>
              <a:t>www.evergreen.edu/mes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00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Evergreen’s Approach to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Collaboration across Disciplines</a:t>
            </a:r>
          </a:p>
          <a:p>
            <a:pPr marL="0" indent="0">
              <a:buNone/>
            </a:pPr>
            <a:r>
              <a:rPr lang="en-US" dirty="0" smtClean="0"/>
              <a:t>	~ Team-teaching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~ Interdisciplinary Group Project</a:t>
            </a:r>
          </a:p>
          <a:p>
            <a:pPr marL="0" indent="0">
              <a:buNone/>
            </a:pPr>
            <a:r>
              <a:rPr lang="en-US" dirty="0" smtClean="0"/>
              <a:t>Student-centered Learning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~ Seminar</a:t>
            </a:r>
          </a:p>
          <a:p>
            <a:pPr marL="0" indent="0">
              <a:buNone/>
            </a:pPr>
            <a:r>
              <a:rPr lang="en-US" dirty="0" smtClean="0"/>
              <a:t>Hands-on Learning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~ Field Trips</a:t>
            </a:r>
          </a:p>
          <a:p>
            <a:pPr marL="0" indent="0">
              <a:buNone/>
            </a:pPr>
            <a:r>
              <a:rPr lang="en-US" dirty="0" smtClean="0"/>
              <a:t>MESA (Student Association)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~Rachel Carson Forum</a:t>
            </a:r>
          </a:p>
          <a:p>
            <a:pPr marL="0" indent="0">
              <a:buNone/>
            </a:pPr>
            <a:r>
              <a:rPr lang="en-US" dirty="0" smtClean="0"/>
              <a:t>Original Research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~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s://fbcdn-sphotos-d-a.akamaihd.net/hphotos-ak-xap1/t31.0-8/1956936_606177522795370_78748037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8833"/>
            <a:ext cx="10288427" cy="68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fbcdn-sphotos-c-a.akamaihd.net/hphotos-ak-prn2/v/t1.0-9/935120_540327922713664_1881976760_n.jpg?oh=e11746144256471e6d3214cdf0fbc04b&amp;oe=547177B7&amp;__gda__=1416274913_84ce19fee7c0c8b344ddc0ea1d44a8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93" y="0"/>
            <a:ext cx="10160001" cy="68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9678" y="567908"/>
            <a:ext cx="56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Pack Experimental Forest </a:t>
            </a:r>
          </a:p>
        </p:txBody>
      </p:sp>
    </p:spTree>
    <p:extLst>
      <p:ext uri="{BB962C8B-B14F-4D97-AF65-F5344CB8AC3E}">
        <p14:creationId xmlns:p14="http://schemas.microsoft.com/office/powerpoint/2010/main" val="39114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s://scontent-a.xx.fbcdn.net/hphotos-xap1/t1.0-9/1381978_540328042713652_54398225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0"/>
            <a:ext cx="9423757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59" y="5791200"/>
            <a:ext cx="2955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Mount Rainier </a:t>
            </a:r>
          </a:p>
          <a:p>
            <a:r>
              <a:rPr lang="en-US" sz="3600" dirty="0" smtClean="0"/>
              <a:t>National Park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76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fbcdn-sphotos-g-a.akamaihd.net/hphotos-ak-xfp1/t31.0-8/891850_445667932179664_137420681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457200"/>
            <a:ext cx="11658600" cy="77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2438400"/>
            <a:ext cx="2612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Elwha River</a:t>
            </a:r>
          </a:p>
        </p:txBody>
      </p:sp>
    </p:spTree>
    <p:extLst>
      <p:ext uri="{BB962C8B-B14F-4D97-AF65-F5344CB8AC3E}">
        <p14:creationId xmlns:p14="http://schemas.microsoft.com/office/powerpoint/2010/main" val="41653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thurstontalk.com/wp-content/uploads/2011/01/Capitol-with-L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609600"/>
            <a:ext cx="11277600" cy="84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943600"/>
            <a:ext cx="701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Olympia – Washington’s State Capital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Curriculum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467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latin typeface="Helvetica" pitchFamily="34" charset="0"/>
              </a:rPr>
              <a:t>72 credits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Required Core Classes (Tue/Thu)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Electives (Mon or Wed)</a:t>
            </a:r>
          </a:p>
          <a:p>
            <a:pPr lvl="1" eaLnBrk="1" hangingPunct="1"/>
            <a:r>
              <a:rPr lang="en-US" dirty="0" smtClean="0">
                <a:latin typeface="Helvetica" pitchFamily="34" charset="0"/>
              </a:rPr>
              <a:t>Internships</a:t>
            </a:r>
          </a:p>
          <a:p>
            <a:pPr lvl="1" eaLnBrk="1" hangingPunct="1"/>
            <a:r>
              <a:rPr lang="en-US" dirty="0" smtClean="0">
                <a:latin typeface="Helvetica" pitchFamily="34" charset="0"/>
              </a:rPr>
              <a:t>Individual Study</a:t>
            </a:r>
          </a:p>
          <a:p>
            <a:pPr lvl="1" eaLnBrk="1" hangingPunct="1"/>
            <a:r>
              <a:rPr lang="en-US" dirty="0" smtClean="0">
                <a:latin typeface="Helvetica" pitchFamily="34" charset="0"/>
              </a:rPr>
              <a:t>MPA Courses</a:t>
            </a:r>
          </a:p>
          <a:p>
            <a:pPr lvl="1" eaLnBrk="1" hangingPunct="1"/>
            <a:r>
              <a:rPr lang="en-US" dirty="0" smtClean="0">
                <a:latin typeface="Helvetica" pitchFamily="34" charset="0"/>
              </a:rPr>
              <a:t>Transfer Courses</a:t>
            </a:r>
          </a:p>
          <a:p>
            <a:pPr eaLnBrk="1" hangingPunct="1"/>
            <a:r>
              <a:rPr lang="en-US" dirty="0" smtClean="0">
                <a:latin typeface="Helvetica" pitchFamily="34" charset="0"/>
              </a:rPr>
              <a:t>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782</Words>
  <Application>Microsoft Office PowerPoint</Application>
  <PresentationFormat>On-screen Show (4:3)</PresentationFormat>
  <Paragraphs>215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1_Default Design</vt:lpstr>
      <vt:lpstr>PowerPoint Presentation</vt:lpstr>
      <vt:lpstr>Why Evergreen?</vt:lpstr>
      <vt:lpstr>Evergreen’s Approach to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Curriculum</vt:lpstr>
      <vt:lpstr>Sample 2-Year Plan</vt:lpstr>
      <vt:lpstr>1st Year Core Sequence </vt:lpstr>
      <vt:lpstr>2nd Year Core Sequence</vt:lpstr>
      <vt:lpstr>Sample Elective Topics</vt:lpstr>
      <vt:lpstr>MES Faculty</vt:lpstr>
      <vt:lpstr>Sample Internships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MES</vt:lpstr>
      <vt:lpstr>MES Demographics</vt:lpstr>
      <vt:lpstr>What do MES students study before graduate school?</vt:lpstr>
      <vt:lpstr>Admission Requirements</vt:lpstr>
      <vt:lpstr>What We’re Looking For</vt:lpstr>
      <vt:lpstr>Costs &amp; Financial Aid</vt:lpstr>
      <vt:lpstr>Next Steps</vt:lpstr>
      <vt:lpstr>Contact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Wootan</dc:creator>
  <cp:lastModifiedBy>Gibbons, Randee</cp:lastModifiedBy>
  <cp:revision>63</cp:revision>
  <dcterms:created xsi:type="dcterms:W3CDTF">2010-09-13T17:04:09Z</dcterms:created>
  <dcterms:modified xsi:type="dcterms:W3CDTF">2015-12-15T23:46:51Z</dcterms:modified>
</cp:coreProperties>
</file>