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2" r:id="rId6"/>
    <p:sldId id="261" r:id="rId7"/>
    <p:sldId id="267" r:id="rId8"/>
    <p:sldId id="270" r:id="rId9"/>
    <p:sldId id="271" r:id="rId10"/>
    <p:sldId id="272" r:id="rId11"/>
    <p:sldId id="269" r:id="rId12"/>
    <p:sldId id="264" r:id="rId13"/>
    <p:sldId id="265" r:id="rId14"/>
    <p:sldId id="268" r:id="rId15"/>
    <p:sldId id="266" r:id="rId16"/>
    <p:sldId id="256" r:id="rId1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7391" autoAdjust="0"/>
  </p:normalViewPr>
  <p:slideViewPr>
    <p:cSldViewPr snapToGrid="0">
      <p:cViewPr varScale="1">
        <p:scale>
          <a:sx n="50" d="100"/>
          <a:sy n="50" d="100"/>
        </p:scale>
        <p:origin x="149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17A2DAFD-851C-43BB-B98C-1DD90FB43B64}" type="datetimeFigureOut">
              <a:rPr lang="en-US" smtClean="0"/>
              <a:t>2/5/2020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C3CC3C8-D677-4CAA-A1F2-97BD8D7EDE16}" type="slidenum">
              <a:rPr lang="en-US" smtClean="0"/>
              <a:t>‹#›</a:t>
            </a:fld>
            <a:endParaRPr lang="en-US"/>
          </a:p>
        </p:txBody>
      </p:sp>
    </p:spTree>
    <p:extLst>
      <p:ext uri="{BB962C8B-B14F-4D97-AF65-F5344CB8AC3E}">
        <p14:creationId xmlns:p14="http://schemas.microsoft.com/office/powerpoint/2010/main" val="2486452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B44F9D0-D5A5-4CBF-AC2D-31FB93B29427}" type="datetimeFigureOut">
              <a:rPr lang="en-US" smtClean="0"/>
              <a:t>2/5/2020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90CE934-7947-4AD3-8BF6-7417EA06375E}" type="slidenum">
              <a:rPr lang="en-US" smtClean="0"/>
              <a:t>‹#›</a:t>
            </a:fld>
            <a:endParaRPr lang="en-US"/>
          </a:p>
        </p:txBody>
      </p:sp>
    </p:spTree>
    <p:extLst>
      <p:ext uri="{BB962C8B-B14F-4D97-AF65-F5344CB8AC3E}">
        <p14:creationId xmlns:p14="http://schemas.microsoft.com/office/powerpoint/2010/main" val="71243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introduce everyone. Presentation will be about 20 minutes. We will leave the rest of the time for </a:t>
            </a:r>
            <a:r>
              <a:rPr lang="en-US" baseline="0" dirty="0" err="1" smtClean="0"/>
              <a:t>q&amp;a</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a:t>
            </a:fld>
            <a:endParaRPr lang="en-US"/>
          </a:p>
        </p:txBody>
      </p:sp>
    </p:spTree>
    <p:extLst>
      <p:ext uri="{BB962C8B-B14F-4D97-AF65-F5344CB8AC3E}">
        <p14:creationId xmlns:p14="http://schemas.microsoft.com/office/powerpoint/2010/main" val="525656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statistics resources on our website. </a:t>
            </a:r>
          </a:p>
          <a:p>
            <a:endParaRPr lang="en-US" baseline="0" dirty="0" smtClean="0"/>
          </a:p>
          <a:p>
            <a:r>
              <a:rPr lang="en-US" baseline="0" dirty="0" smtClean="0"/>
              <a:t>Internship conditional to experience.</a:t>
            </a:r>
          </a:p>
        </p:txBody>
      </p:sp>
      <p:sp>
        <p:nvSpPr>
          <p:cNvPr id="4" name="Slide Number Placeholder 3"/>
          <p:cNvSpPr>
            <a:spLocks noGrp="1"/>
          </p:cNvSpPr>
          <p:nvPr>
            <p:ph type="sldNum" sz="quarter" idx="10"/>
          </p:nvPr>
        </p:nvSpPr>
        <p:spPr/>
        <p:txBody>
          <a:bodyPr/>
          <a:lstStyle/>
          <a:p>
            <a:fld id="{090CE934-7947-4AD3-8BF6-7417EA06375E}" type="slidenum">
              <a:rPr lang="en-US" smtClean="0"/>
              <a:t>12</a:t>
            </a:fld>
            <a:endParaRPr lang="en-US"/>
          </a:p>
        </p:txBody>
      </p:sp>
    </p:spTree>
    <p:extLst>
      <p:ext uri="{BB962C8B-B14F-4D97-AF65-F5344CB8AC3E}">
        <p14:creationId xmlns:p14="http://schemas.microsoft.com/office/powerpoint/2010/main" val="382742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13</a:t>
            </a:fld>
            <a:endParaRPr lang="en-US"/>
          </a:p>
        </p:txBody>
      </p:sp>
    </p:spTree>
    <p:extLst>
      <p:ext uri="{BB962C8B-B14F-4D97-AF65-F5344CB8AC3E}">
        <p14:creationId xmlns:p14="http://schemas.microsoft.com/office/powerpoint/2010/main" val="406838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14</a:t>
            </a:fld>
            <a:endParaRPr lang="en-US"/>
          </a:p>
        </p:txBody>
      </p:sp>
    </p:spTree>
    <p:extLst>
      <p:ext uri="{BB962C8B-B14F-4D97-AF65-F5344CB8AC3E}">
        <p14:creationId xmlns:p14="http://schemas.microsoft.com/office/powerpoint/2010/main" val="151542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15</a:t>
            </a:fld>
            <a:endParaRPr lang="en-US"/>
          </a:p>
        </p:txBody>
      </p:sp>
    </p:spTree>
    <p:extLst>
      <p:ext uri="{BB962C8B-B14F-4D97-AF65-F5344CB8AC3E}">
        <p14:creationId xmlns:p14="http://schemas.microsoft.com/office/powerpoint/2010/main" val="2121377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listening to our presentation.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16</a:t>
            </a:fld>
            <a:endParaRPr lang="en-US"/>
          </a:p>
        </p:txBody>
      </p:sp>
    </p:spTree>
    <p:extLst>
      <p:ext uri="{BB962C8B-B14F-4D97-AF65-F5344CB8AC3E}">
        <p14:creationId xmlns:p14="http://schemas.microsoft.com/office/powerpoint/2010/main" val="136612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talking about the MPA program at Evergreen and why it may be a good fit for you. We will discuss what a typical full time and part time schedule look like. Next I will cover the curriculum that is taught in the MPA program. Then talk about the concentration options you can choose from. Then we will cover the application process and the steps that go into that. Then we’ll cover costs and financial aid.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2</a:t>
            </a:fld>
            <a:endParaRPr lang="en-US"/>
          </a:p>
        </p:txBody>
      </p:sp>
    </p:spTree>
    <p:extLst>
      <p:ext uri="{BB962C8B-B14F-4D97-AF65-F5344CB8AC3E}">
        <p14:creationId xmlns:p14="http://schemas.microsoft.com/office/powerpoint/2010/main" val="369153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pursue</a:t>
            </a:r>
            <a:r>
              <a:rPr lang="en-US" baseline="0" dirty="0" smtClean="0"/>
              <a:t> your MPA degree? </a:t>
            </a:r>
          </a:p>
          <a:p>
            <a:r>
              <a:rPr lang="en-US" baseline="0" dirty="0" smtClean="0"/>
              <a:t>Our students are passionate about working for the public good. They work in government, non-profits, and even the private sector. Our students pursue an MPA to gain necessary, real-world, hands-on skills and to move up into policy or management.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3</a:t>
            </a:fld>
            <a:endParaRPr lang="en-US"/>
          </a:p>
        </p:txBody>
      </p:sp>
    </p:spTree>
    <p:extLst>
      <p:ext uri="{BB962C8B-B14F-4D97-AF65-F5344CB8AC3E}">
        <p14:creationId xmlns:p14="http://schemas.microsoft.com/office/powerpoint/2010/main" val="59743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MPA students</a:t>
            </a:r>
            <a:r>
              <a:rPr lang="en-US" baseline="0" dirty="0" smtClean="0"/>
              <a:t> choose Evergreen? We offer a flexible graduate program. Classes are during the evening and on the weekend. That way, you can keep your day job and still earn a graduate degree. </a:t>
            </a:r>
          </a:p>
          <a:p>
            <a:r>
              <a:rPr lang="en-US" baseline="0" dirty="0" smtClean="0"/>
              <a:t>We are based in the capitol and have connections with state policy makers, non profits, and other public administrators. We are able to connect you with agencies and organizations looking for interns and employees. Several of our faculty have experience working in local, state, tribal, and federal government. </a:t>
            </a:r>
          </a:p>
          <a:p>
            <a:r>
              <a:rPr lang="en-US" baseline="0" dirty="0" smtClean="0"/>
              <a:t>We are the most affordable MPA program in the region at </a:t>
            </a:r>
            <a:r>
              <a:rPr lang="en-US" baseline="0" dirty="0" err="1" smtClean="0"/>
              <a:t>approx</a:t>
            </a:r>
            <a:r>
              <a:rPr lang="en-US" baseline="0" dirty="0" smtClean="0"/>
              <a:t> $10,000 a year if you are in-state and attending full time. </a:t>
            </a:r>
          </a:p>
          <a:p>
            <a:endParaRPr lang="en-US" baseline="0" dirty="0" smtClean="0"/>
          </a:p>
          <a:p>
            <a:r>
              <a:rPr lang="en-US" baseline="0" dirty="0" smtClean="0"/>
              <a:t>So where do our graduates work? What is great about a MPA degree is its transferability. You could start working out for local government, but as your skills and interests change, the degree is applicable for different fields. </a:t>
            </a:r>
          </a:p>
        </p:txBody>
      </p:sp>
      <p:sp>
        <p:nvSpPr>
          <p:cNvPr id="4" name="Slide Number Placeholder 3"/>
          <p:cNvSpPr>
            <a:spLocks noGrp="1"/>
          </p:cNvSpPr>
          <p:nvPr>
            <p:ph type="sldNum" sz="quarter" idx="10"/>
          </p:nvPr>
        </p:nvSpPr>
        <p:spPr/>
        <p:txBody>
          <a:bodyPr/>
          <a:lstStyle/>
          <a:p>
            <a:fld id="{090CE934-7947-4AD3-8BF6-7417EA06375E}" type="slidenum">
              <a:rPr lang="en-US" smtClean="0"/>
              <a:t>4</a:t>
            </a:fld>
            <a:endParaRPr lang="en-US"/>
          </a:p>
        </p:txBody>
      </p:sp>
    </p:spTree>
    <p:extLst>
      <p:ext uri="{BB962C8B-B14F-4D97-AF65-F5344CB8AC3E}">
        <p14:creationId xmlns:p14="http://schemas.microsoft.com/office/powerpoint/2010/main" val="300393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a:t>
            </a:r>
            <a:r>
              <a:rPr lang="en-US" baseline="0" dirty="0" smtClean="0"/>
              <a:t>Doreen is the director</a:t>
            </a:r>
          </a:p>
          <a:p>
            <a:r>
              <a:rPr lang="en-US" baseline="0" dirty="0" smtClean="0"/>
              <a:t>Evergreen’s graduate programs have a cohort model. You start with the same group of peers and are likely to finish with the same group. Core is mandatory and must be taken in order i.e. start in fall. The purpose of Core is to identify and explore the fundamentals of public administration. In the second year core course you will learn about research methodology and communicating data. This will prepare you for your Capstone Project – a project where you can demonstrate what you learned in the program. Previous capstone projects include titles like “State Parks for All Washingtonians,” “Social Media Practices for Non-Profits”, and “Breaking the Cycle: Women in Poverty in Mason County.”</a:t>
            </a:r>
          </a:p>
          <a:p>
            <a:r>
              <a:rPr lang="en-US" baseline="0" dirty="0" smtClean="0"/>
              <a:t> In PNAPP, core courses are taught Thursday evenings from 6 – 10 pm. </a:t>
            </a:r>
          </a:p>
          <a:p>
            <a:r>
              <a:rPr lang="en-US" baseline="0" dirty="0" smtClean="0"/>
              <a:t>Electives are taught on the weekends and some evenings. Electives are required – they are a great way to expand your knowledge on public administration topics and gain new skills, such as grant writing and public speaking. Depending on your concentration, you will be required to take a certain number of electives to fulfill your graduate degree requirements.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5</a:t>
            </a:fld>
            <a:endParaRPr lang="en-US"/>
          </a:p>
        </p:txBody>
      </p:sp>
    </p:spTree>
    <p:extLst>
      <p:ext uri="{BB962C8B-B14F-4D97-AF65-F5344CB8AC3E}">
        <p14:creationId xmlns:p14="http://schemas.microsoft.com/office/powerpoint/2010/main" val="326763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6</a:t>
            </a:fld>
            <a:endParaRPr lang="en-US"/>
          </a:p>
        </p:txBody>
      </p:sp>
    </p:spTree>
    <p:extLst>
      <p:ext uri="{BB962C8B-B14F-4D97-AF65-F5344CB8AC3E}">
        <p14:creationId xmlns:p14="http://schemas.microsoft.com/office/powerpoint/2010/main" val="238619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 don’t have to take electives during the summer. You could take elective</a:t>
            </a:r>
            <a:r>
              <a:rPr lang="en-US" baseline="0" dirty="0" smtClean="0"/>
              <a:t> classes that are more than 2 credits throughout the year. </a:t>
            </a:r>
          </a:p>
        </p:txBody>
      </p:sp>
      <p:sp>
        <p:nvSpPr>
          <p:cNvPr id="4" name="Slide Number Placeholder 3"/>
          <p:cNvSpPr>
            <a:spLocks noGrp="1"/>
          </p:cNvSpPr>
          <p:nvPr>
            <p:ph type="sldNum" sz="quarter" idx="10"/>
          </p:nvPr>
        </p:nvSpPr>
        <p:spPr/>
        <p:txBody>
          <a:bodyPr/>
          <a:lstStyle/>
          <a:p>
            <a:fld id="{090CE934-7947-4AD3-8BF6-7417EA06375E}" type="slidenum">
              <a:rPr lang="en-US" smtClean="0"/>
              <a:t>7</a:t>
            </a:fld>
            <a:endParaRPr lang="en-US"/>
          </a:p>
        </p:txBody>
      </p:sp>
    </p:spTree>
    <p:extLst>
      <p:ext uri="{BB962C8B-B14F-4D97-AF65-F5344CB8AC3E}">
        <p14:creationId xmlns:p14="http://schemas.microsoft.com/office/powerpoint/2010/main" val="171565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9</a:t>
            </a:fld>
            <a:endParaRPr lang="en-US"/>
          </a:p>
        </p:txBody>
      </p:sp>
    </p:spTree>
    <p:extLst>
      <p:ext uri="{BB962C8B-B14F-4D97-AF65-F5344CB8AC3E}">
        <p14:creationId xmlns:p14="http://schemas.microsoft.com/office/powerpoint/2010/main" val="1670737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11</a:t>
            </a:fld>
            <a:endParaRPr lang="en-US"/>
          </a:p>
        </p:txBody>
      </p:sp>
    </p:spTree>
    <p:extLst>
      <p:ext uri="{BB962C8B-B14F-4D97-AF65-F5344CB8AC3E}">
        <p14:creationId xmlns:p14="http://schemas.microsoft.com/office/powerpoint/2010/main" val="148854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17021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76619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36277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16932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CEED3-4998-4423-92F7-3ABFF8E8C5DB}"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24417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CEED3-4998-4423-92F7-3ABFF8E8C5DB}"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236752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CEED3-4998-4423-92F7-3ABFF8E8C5DB}"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71121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CEED3-4998-4423-92F7-3ABFF8E8C5DB}"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259061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CEED3-4998-4423-92F7-3ABFF8E8C5DB}"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81199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CEED3-4998-4423-92F7-3ABFF8E8C5DB}"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44510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CEED3-4998-4423-92F7-3ABFF8E8C5DB}"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22085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CEED3-4998-4423-92F7-3ABFF8E8C5DB}" type="datetimeFigureOut">
              <a:rPr lang="en-US" smtClean="0"/>
              <a:t>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64336-3B60-4EAB-BE39-F7EC50EB650D}" type="slidenum">
              <a:rPr lang="en-US" smtClean="0"/>
              <a:t>‹#›</a:t>
            </a:fld>
            <a:endParaRPr lang="en-US"/>
          </a:p>
        </p:txBody>
      </p:sp>
    </p:spTree>
    <p:extLst>
      <p:ext uri="{BB962C8B-B14F-4D97-AF65-F5344CB8AC3E}">
        <p14:creationId xmlns:p14="http://schemas.microsoft.com/office/powerpoint/2010/main" val="1883325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nihoap@evergreen.edu"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s://www.evergreen.edu/mpa/cos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rhoadsa@evergreen.edu"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5 peo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5136" y="-720251"/>
            <a:ext cx="12439536" cy="83059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3235" y="2216548"/>
            <a:ext cx="12439536" cy="3139321"/>
          </a:xfrm>
          <a:prstGeom prst="rect">
            <a:avLst/>
          </a:prstGeom>
          <a:noFill/>
        </p:spPr>
        <p:txBody>
          <a:bodyPr wrap="square" rtlCol="0">
            <a:spAutoFit/>
          </a:bodyPr>
          <a:lstStyle/>
          <a:p>
            <a:pPr algn="ctr"/>
            <a:r>
              <a:rPr lang="en-US" sz="6600" b="1" dirty="0" smtClean="0"/>
              <a:t>Evergreen’s Master of Public Administration (MPA)</a:t>
            </a:r>
          </a:p>
          <a:p>
            <a:pPr algn="ctr"/>
            <a:r>
              <a:rPr lang="en-US" sz="6000" b="1" i="1" dirty="0" smtClean="0"/>
              <a:t>Information Session </a:t>
            </a:r>
          </a:p>
        </p:txBody>
      </p:sp>
    </p:spTree>
    <p:extLst>
      <p:ext uri="{BB962C8B-B14F-4D97-AF65-F5344CB8AC3E}">
        <p14:creationId xmlns:p14="http://schemas.microsoft.com/office/powerpoint/2010/main" val="975028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Public Policy concentration</a:t>
            </a:r>
            <a:r>
              <a:rPr lang="en-US" dirty="0" smtClean="0"/>
              <a:t>	</a:t>
            </a:r>
            <a:endParaRPr lang="en-US" dirty="0"/>
          </a:p>
        </p:txBody>
      </p:sp>
      <p:sp>
        <p:nvSpPr>
          <p:cNvPr id="3" name="Content Placeholder 2"/>
          <p:cNvSpPr>
            <a:spLocks noGrp="1"/>
          </p:cNvSpPr>
          <p:nvPr>
            <p:ph idx="1"/>
          </p:nvPr>
        </p:nvSpPr>
        <p:spPr>
          <a:xfrm>
            <a:off x="838200" y="1498078"/>
            <a:ext cx="10515600" cy="4351338"/>
          </a:xfrm>
        </p:spPr>
        <p:txBody>
          <a:bodyPr/>
          <a:lstStyle/>
          <a:p>
            <a:pPr marL="285750" indent="-285750"/>
            <a:r>
              <a:rPr lang="en-US" dirty="0"/>
              <a:t>Prepare for careers as a policy analyst, budget analyst, or evaluator. </a:t>
            </a:r>
          </a:p>
          <a:p>
            <a:pPr marL="285750" indent="-285750"/>
            <a:r>
              <a:rPr lang="en-US" dirty="0"/>
              <a:t>Coursework includes understanding of various models of public policy, how to analyze current and proposed policies, and how to engage in policy development and advocacy. </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62049595"/>
              </p:ext>
            </p:extLst>
          </p:nvPr>
        </p:nvGraphicFramePr>
        <p:xfrm>
          <a:off x="1840932" y="3494837"/>
          <a:ext cx="8128000" cy="2058767"/>
        </p:xfrm>
        <a:graphic>
          <a:graphicData uri="http://schemas.openxmlformats.org/drawingml/2006/table">
            <a:tbl>
              <a:tblPr firstRow="1" bandRow="1">
                <a:tableStyleId>{5C22544A-7EE6-4342-B048-85BDC9FD1C3A}</a:tableStyleId>
              </a:tblPr>
              <a:tblGrid>
                <a:gridCol w="4064000"/>
                <a:gridCol w="4064000"/>
              </a:tblGrid>
              <a:tr h="554412">
                <a:tc>
                  <a:txBody>
                    <a:bodyPr/>
                    <a:lstStyle/>
                    <a:p>
                      <a:r>
                        <a:rPr lang="en-US" dirty="0" smtClean="0"/>
                        <a:t>Degree Requirements </a:t>
                      </a:r>
                      <a:endParaRPr lang="en-US" dirty="0"/>
                    </a:p>
                  </a:txBody>
                  <a:tcPr/>
                </a:tc>
                <a:tc>
                  <a:txBody>
                    <a:bodyPr/>
                    <a:lstStyle/>
                    <a:p>
                      <a:endParaRPr lang="en-US" dirty="0"/>
                    </a:p>
                  </a:txBody>
                  <a:tcPr/>
                </a:tc>
              </a:tr>
              <a:tr h="332146">
                <a:tc>
                  <a:txBody>
                    <a:bodyPr/>
                    <a:lstStyle/>
                    <a:p>
                      <a:r>
                        <a:rPr lang="en-US" dirty="0" smtClean="0"/>
                        <a:t>Core Courses &amp;</a:t>
                      </a:r>
                      <a:r>
                        <a:rPr lang="en-US" baseline="0" dirty="0" smtClean="0"/>
                        <a:t> Capstone</a:t>
                      </a:r>
                      <a:endParaRPr lang="en-US" dirty="0"/>
                    </a:p>
                  </a:txBody>
                  <a:tcPr/>
                </a:tc>
                <a:tc>
                  <a:txBody>
                    <a:bodyPr/>
                    <a:lstStyle/>
                    <a:p>
                      <a:r>
                        <a:rPr lang="en-US" dirty="0" smtClean="0"/>
                        <a:t>36 credits </a:t>
                      </a:r>
                      <a:endParaRPr lang="en-US" dirty="0"/>
                    </a:p>
                  </a:txBody>
                  <a:tcPr/>
                </a:tc>
              </a:tr>
              <a:tr h="396933">
                <a:tc>
                  <a:txBody>
                    <a:bodyPr/>
                    <a:lstStyle/>
                    <a:p>
                      <a:r>
                        <a:rPr lang="en-US" dirty="0" smtClean="0"/>
                        <a:t>Concentration</a:t>
                      </a:r>
                      <a:r>
                        <a:rPr lang="en-US" baseline="0" dirty="0" smtClean="0"/>
                        <a:t> series</a:t>
                      </a:r>
                      <a:endParaRPr lang="en-US" dirty="0"/>
                    </a:p>
                  </a:txBody>
                  <a:tcPr/>
                </a:tc>
                <a:tc>
                  <a:txBody>
                    <a:bodyPr/>
                    <a:lstStyle/>
                    <a:p>
                      <a:r>
                        <a:rPr lang="en-US" baseline="0" dirty="0" smtClean="0"/>
                        <a:t>8 credits</a:t>
                      </a:r>
                      <a:endParaRPr lang="en-US" dirty="0"/>
                    </a:p>
                  </a:txBody>
                  <a:tcPr/>
                </a:tc>
              </a:tr>
              <a:tr h="375902">
                <a:tc>
                  <a:txBody>
                    <a:bodyPr/>
                    <a:lstStyle/>
                    <a:p>
                      <a:r>
                        <a:rPr lang="en-US" dirty="0" smtClean="0"/>
                        <a:t>Electives</a:t>
                      </a:r>
                      <a:endParaRPr lang="en-US" dirty="0"/>
                    </a:p>
                  </a:txBody>
                  <a:tcPr/>
                </a:tc>
                <a:tc>
                  <a:txBody>
                    <a:bodyPr/>
                    <a:lstStyle/>
                    <a:p>
                      <a:r>
                        <a:rPr lang="en-US" dirty="0" smtClean="0"/>
                        <a:t>16 credits</a:t>
                      </a:r>
                      <a:endParaRPr lang="en-US" dirty="0"/>
                    </a:p>
                  </a:txBody>
                  <a:tcPr/>
                </a:tc>
              </a:tr>
              <a:tr h="332146">
                <a:tc>
                  <a:txBody>
                    <a:bodyPr/>
                    <a:lstStyle/>
                    <a:p>
                      <a:r>
                        <a:rPr lang="en-US" b="1" dirty="0" smtClean="0"/>
                        <a:t>Total: </a:t>
                      </a:r>
                      <a:endParaRPr lang="en-US" b="1" dirty="0"/>
                    </a:p>
                  </a:txBody>
                  <a:tcPr/>
                </a:tc>
                <a:tc>
                  <a:txBody>
                    <a:bodyPr/>
                    <a:lstStyle/>
                    <a:p>
                      <a:r>
                        <a:rPr lang="en-US" b="1" dirty="0" smtClean="0"/>
                        <a:t>60</a:t>
                      </a:r>
                      <a:r>
                        <a:rPr lang="en-US" b="1" baseline="0" dirty="0" smtClean="0"/>
                        <a:t> credits </a:t>
                      </a:r>
                      <a:endParaRPr lang="en-US" b="1" dirty="0"/>
                    </a:p>
                  </a:txBody>
                  <a:tcPr/>
                </a:tc>
              </a:tr>
            </a:tbl>
          </a:graphicData>
        </a:graphic>
      </p:graphicFrame>
    </p:spTree>
    <p:extLst>
      <p:ext uri="{BB962C8B-B14F-4D97-AF65-F5344CB8AC3E}">
        <p14:creationId xmlns:p14="http://schemas.microsoft.com/office/powerpoint/2010/main" val="361862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25200" cy="1325563"/>
          </a:xfrm>
        </p:spPr>
        <p:txBody>
          <a:bodyPr/>
          <a:lstStyle/>
          <a:p>
            <a:r>
              <a:rPr lang="en-US" b="1" dirty="0" smtClean="0">
                <a:solidFill>
                  <a:schemeClr val="accent6">
                    <a:lumMod val="75000"/>
                  </a:schemeClr>
                </a:solidFill>
                <a:latin typeface="+mn-lt"/>
              </a:rPr>
              <a:t>Test drive the MPA program before you apply! </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391257" y="1505407"/>
            <a:ext cx="5410200" cy="4270375"/>
          </a:xfrm>
        </p:spPr>
        <p:txBody>
          <a:bodyPr>
            <a:noAutofit/>
          </a:bodyPr>
          <a:lstStyle/>
          <a:p>
            <a:r>
              <a:rPr lang="en-US" sz="3200" dirty="0" smtClean="0"/>
              <a:t>You can register as a non-admitted special student and take up to 12 credits of MPA elective courses</a:t>
            </a:r>
          </a:p>
          <a:p>
            <a:r>
              <a:rPr lang="en-US" sz="3200" dirty="0" smtClean="0"/>
              <a:t>If you are admitted, the credits will be applied to your degree.</a:t>
            </a:r>
          </a:p>
          <a:p>
            <a:endParaRPr lang="en-US" sz="3200" dirty="0"/>
          </a:p>
          <a:p>
            <a:pPr marL="0" indent="0">
              <a:buNone/>
            </a:pPr>
            <a:r>
              <a:rPr lang="en-US" sz="3200" b="1" i="1" dirty="0" smtClean="0"/>
              <a:t>Contact the MPA office on March 23, 2020 to see elective course availability!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021" y="1690688"/>
            <a:ext cx="5772258" cy="3847790"/>
          </a:xfrm>
          <a:prstGeom prst="rect">
            <a:avLst/>
          </a:prstGeom>
        </p:spPr>
      </p:pic>
    </p:spTree>
    <p:extLst>
      <p:ext uri="{BB962C8B-B14F-4D97-AF65-F5344CB8AC3E}">
        <p14:creationId xmlns:p14="http://schemas.microsoft.com/office/powerpoint/2010/main" val="75902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47" y="469986"/>
            <a:ext cx="10515600" cy="1325563"/>
          </a:xfrm>
        </p:spPr>
        <p:txBody>
          <a:bodyPr/>
          <a:lstStyle/>
          <a:p>
            <a:r>
              <a:rPr lang="en-US" b="1" dirty="0" smtClean="0">
                <a:solidFill>
                  <a:schemeClr val="accent6">
                    <a:lumMod val="75000"/>
                  </a:schemeClr>
                </a:solidFill>
                <a:latin typeface="+mn-lt"/>
              </a:rPr>
              <a:t>Admission requirements</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281247" y="1795549"/>
            <a:ext cx="7071531" cy="4547668"/>
          </a:xfrm>
        </p:spPr>
        <p:txBody>
          <a:bodyPr/>
          <a:lstStyle/>
          <a:p>
            <a:r>
              <a:rPr lang="en-US" sz="3200" dirty="0" smtClean="0"/>
              <a:t>Bachelor’s degree</a:t>
            </a:r>
          </a:p>
          <a:p>
            <a:r>
              <a:rPr lang="en-US" sz="3200" dirty="0" smtClean="0"/>
              <a:t>Minimum GPA of 3.0</a:t>
            </a:r>
          </a:p>
          <a:p>
            <a:r>
              <a:rPr lang="en-US" sz="3200" dirty="0" smtClean="0"/>
              <a:t>Statistics pre-requisite-</a:t>
            </a:r>
            <a:r>
              <a:rPr lang="en-US" sz="3200" dirty="0" smtClean="0">
                <a:solidFill>
                  <a:srgbClr val="C00000"/>
                </a:solidFill>
              </a:rPr>
              <a:t>REQUIRED</a:t>
            </a:r>
          </a:p>
          <a:p>
            <a:r>
              <a:rPr lang="en-US" sz="3200" dirty="0" smtClean="0"/>
              <a:t>Evidence of your ability to do            </a:t>
            </a:r>
          </a:p>
          <a:p>
            <a:pPr marL="0" indent="0">
              <a:buNone/>
            </a:pPr>
            <a:r>
              <a:rPr lang="en-US" sz="3200" dirty="0" smtClean="0"/>
              <a:t>high quality graduate-level work </a:t>
            </a:r>
          </a:p>
          <a:p>
            <a:r>
              <a:rPr lang="en-US" sz="3200" dirty="0" smtClean="0"/>
              <a:t>May require 2-credit internship</a:t>
            </a:r>
          </a:p>
          <a:p>
            <a:endParaRPr lang="en-US" dirty="0"/>
          </a:p>
          <a:p>
            <a:pPr marL="0" indent="0">
              <a:buNone/>
            </a:pPr>
            <a:r>
              <a:rPr lang="en-US" sz="3200" b="1" dirty="0" smtClean="0">
                <a:solidFill>
                  <a:schemeClr val="accent1">
                    <a:lumMod val="75000"/>
                  </a:schemeClr>
                </a:solidFill>
              </a:rPr>
              <a:t>We do not require the GRE </a:t>
            </a:r>
            <a:endParaRPr lang="en-US" sz="3200" b="1" dirty="0">
              <a:solidFill>
                <a:schemeClr val="accent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295" y="1883231"/>
            <a:ext cx="4900354" cy="3266902"/>
          </a:xfrm>
          <a:prstGeom prst="rect">
            <a:avLst/>
          </a:prstGeom>
        </p:spPr>
      </p:pic>
    </p:spTree>
    <p:extLst>
      <p:ext uri="{BB962C8B-B14F-4D97-AF65-F5344CB8AC3E}">
        <p14:creationId xmlns:p14="http://schemas.microsoft.com/office/powerpoint/2010/main" val="2210690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Prepare your application </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208162" y="1821161"/>
            <a:ext cx="10515600" cy="3502833"/>
          </a:xfrm>
        </p:spPr>
        <p:txBody>
          <a:bodyPr>
            <a:normAutofit/>
          </a:bodyPr>
          <a:lstStyle/>
          <a:p>
            <a:pPr marL="514350" indent="-514350">
              <a:buAutoNum type="arabicPeriod"/>
            </a:pPr>
            <a:r>
              <a:rPr lang="en-US" sz="3200" dirty="0" smtClean="0"/>
              <a:t>Select and contact two recommenders</a:t>
            </a:r>
          </a:p>
          <a:p>
            <a:pPr marL="514350" indent="-514350">
              <a:buAutoNum type="arabicPeriod"/>
            </a:pPr>
            <a:r>
              <a:rPr lang="en-US" sz="3200" dirty="0" smtClean="0"/>
              <a:t>Format your resume </a:t>
            </a:r>
          </a:p>
          <a:p>
            <a:pPr marL="514350" indent="-514350">
              <a:buAutoNum type="arabicPeriod"/>
            </a:pPr>
            <a:r>
              <a:rPr lang="en-US" sz="3200" dirty="0" smtClean="0"/>
              <a:t>Write a statement of purpose</a:t>
            </a:r>
          </a:p>
          <a:p>
            <a:pPr marL="514350" indent="-514350">
              <a:buAutoNum type="arabicPeriod"/>
            </a:pPr>
            <a:r>
              <a:rPr lang="en-US" sz="3200" dirty="0" smtClean="0"/>
              <a:t>Write a public policy essay </a:t>
            </a:r>
          </a:p>
          <a:p>
            <a:pPr marL="514350" indent="-514350">
              <a:buAutoNum type="arabicPeriod"/>
            </a:pPr>
            <a:r>
              <a:rPr lang="en-US" sz="3200" dirty="0" smtClean="0"/>
              <a:t>Request official transcripts </a:t>
            </a:r>
          </a:p>
          <a:p>
            <a:pPr marL="514350" indent="-514350">
              <a:buAutoNum type="arabicPeriod"/>
            </a:pPr>
            <a:r>
              <a:rPr lang="en-US" sz="3200" dirty="0" smtClean="0"/>
              <a:t>Apply online </a:t>
            </a:r>
            <a:endParaRPr lang="en-US" sz="3200" dirty="0"/>
          </a:p>
        </p:txBody>
      </p:sp>
      <p:sp>
        <p:nvSpPr>
          <p:cNvPr id="4" name="TextBox 3"/>
          <p:cNvSpPr txBox="1"/>
          <p:nvPr/>
        </p:nvSpPr>
        <p:spPr>
          <a:xfrm>
            <a:off x="0" y="5530275"/>
            <a:ext cx="12192000" cy="1077218"/>
          </a:xfrm>
          <a:prstGeom prst="rect">
            <a:avLst/>
          </a:prstGeom>
          <a:noFill/>
        </p:spPr>
        <p:txBody>
          <a:bodyPr wrap="square" rtlCol="0">
            <a:spAutoFit/>
          </a:bodyPr>
          <a:lstStyle/>
          <a:p>
            <a:pPr algn="ctr"/>
            <a:r>
              <a:rPr lang="en-US" sz="3200" b="1" dirty="0" smtClean="0">
                <a:solidFill>
                  <a:srgbClr val="FF0000"/>
                </a:solidFill>
              </a:rPr>
              <a:t>Fall 2020 applications are open!</a:t>
            </a:r>
          </a:p>
          <a:p>
            <a:pPr algn="ctr"/>
            <a:r>
              <a:rPr lang="en-US" sz="3200" b="1" dirty="0" smtClean="0">
                <a:solidFill>
                  <a:srgbClr val="FF0000"/>
                </a:solidFill>
              </a:rPr>
              <a:t>Second round deadline is March 9</a:t>
            </a:r>
            <a:endParaRPr lang="en-US" sz="3200" b="1"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2192" y="2116899"/>
            <a:ext cx="4367034" cy="2911356"/>
          </a:xfrm>
          <a:prstGeom prst="rect">
            <a:avLst/>
          </a:prstGeom>
        </p:spPr>
      </p:pic>
    </p:spTree>
    <p:extLst>
      <p:ext uri="{BB962C8B-B14F-4D97-AF65-F5344CB8AC3E}">
        <p14:creationId xmlns:p14="http://schemas.microsoft.com/office/powerpoint/2010/main" val="3641915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32043"/>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accent6">
                    <a:lumMod val="75000"/>
                  </a:schemeClr>
                </a:solidFill>
                <a:latin typeface="+mn-lt"/>
              </a:rPr>
              <a:t>MPA Tacoma </a:t>
            </a:r>
            <a:r>
              <a:rPr lang="en-US" sz="4400" b="1" dirty="0">
                <a:solidFill>
                  <a:schemeClr val="accent6">
                    <a:lumMod val="75000"/>
                  </a:schemeClr>
                </a:solidFill>
                <a:latin typeface="+mn-lt"/>
              </a:rPr>
              <a:t>P</a:t>
            </a:r>
            <a:r>
              <a:rPr lang="en-US" sz="4400" b="1" dirty="0" smtClean="0">
                <a:solidFill>
                  <a:schemeClr val="accent6">
                    <a:lumMod val="75000"/>
                  </a:schemeClr>
                </a:solidFill>
                <a:latin typeface="+mn-lt"/>
              </a:rPr>
              <a:t>rogram</a:t>
            </a:r>
            <a:endParaRPr lang="en-US" sz="4400" b="1" dirty="0">
              <a:solidFill>
                <a:schemeClr val="accent6">
                  <a:lumMod val="75000"/>
                </a:schemeClr>
              </a:solidFill>
              <a:latin typeface="+mn-lt"/>
            </a:endParaRPr>
          </a:p>
        </p:txBody>
      </p:sp>
      <p:sp>
        <p:nvSpPr>
          <p:cNvPr id="7" name="Content Placeholder 2"/>
          <p:cNvSpPr txBox="1">
            <a:spLocks/>
          </p:cNvSpPr>
          <p:nvPr/>
        </p:nvSpPr>
        <p:spPr>
          <a:xfrm>
            <a:off x="281247" y="1795549"/>
            <a:ext cx="7765473" cy="45476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p:txBody>
      </p:sp>
      <p:sp>
        <p:nvSpPr>
          <p:cNvPr id="8" name="Content Placeholder 2"/>
          <p:cNvSpPr txBox="1">
            <a:spLocks/>
          </p:cNvSpPr>
          <p:nvPr/>
        </p:nvSpPr>
        <p:spPr>
          <a:xfrm>
            <a:off x="281247" y="2036896"/>
            <a:ext cx="5662353" cy="328119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4000" dirty="0" smtClean="0"/>
              <a:t>Live or work in Tacoma? </a:t>
            </a:r>
          </a:p>
          <a:p>
            <a:pPr marL="457200" indent="-457200" algn="l">
              <a:buFont typeface="Arial" panose="020B0604020202020204" pitchFamily="34" charset="0"/>
              <a:buChar char="•"/>
            </a:pPr>
            <a:r>
              <a:rPr lang="en-US" sz="4000" dirty="0" smtClean="0"/>
              <a:t>Program is similar to MPA Olympia</a:t>
            </a:r>
            <a:endParaRPr lang="en-US" sz="3200" dirty="0" smtClean="0"/>
          </a:p>
          <a:p>
            <a:pPr algn="l"/>
            <a:r>
              <a:rPr lang="en-US" sz="2600" b="1" i="1" dirty="0" smtClean="0"/>
              <a:t>Interested? Contact Puanani Nihoa, MPA Assistant Director for the MPA Tacoma Program (</a:t>
            </a:r>
            <a:r>
              <a:rPr lang="en-US" sz="2600" b="1" i="1" dirty="0" smtClean="0">
                <a:hlinkClick r:id="rId3"/>
              </a:rPr>
              <a:t>nihoap@evergreen.edu</a:t>
            </a:r>
            <a:r>
              <a:rPr lang="en-US" sz="2600" b="1" i="1" dirty="0" smtClean="0"/>
              <a:t>) </a:t>
            </a:r>
            <a:endParaRPr lang="en-US" sz="2600" b="1" i="1" dirty="0"/>
          </a:p>
          <a:p>
            <a:pPr algn="l"/>
            <a:endParaRPr lang="en-US" sz="2600" b="1" i="1" dirty="0" smtClean="0"/>
          </a:p>
          <a:p>
            <a:pPr marL="342900" indent="-342900" algn="l">
              <a:buFont typeface="Arial" panose="020B0604020202020204" pitchFamily="34" charset="0"/>
              <a:buChar char="•"/>
            </a:pPr>
            <a:endParaRPr lang="en-US" b="1" i="1" dirty="0"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767" y="2036896"/>
            <a:ext cx="4693086" cy="3128470"/>
          </a:xfrm>
          <a:prstGeom prst="rect">
            <a:avLst/>
          </a:prstGeom>
        </p:spPr>
      </p:pic>
    </p:spTree>
    <p:extLst>
      <p:ext uri="{BB962C8B-B14F-4D97-AF65-F5344CB8AC3E}">
        <p14:creationId xmlns:p14="http://schemas.microsoft.com/office/powerpoint/2010/main" val="1739111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Costs and Financial Aid </a:t>
            </a:r>
            <a:endParaRPr lang="en-US" b="1" dirty="0">
              <a:solidFill>
                <a:schemeClr val="accent6">
                  <a:lumMod val="75000"/>
                </a:schemeClr>
              </a:solidFill>
              <a:latin typeface="+mn-lt"/>
            </a:endParaRPr>
          </a:p>
        </p:txBody>
      </p:sp>
      <p:sp>
        <p:nvSpPr>
          <p:cNvPr id="3" name="Content Placeholder 2"/>
          <p:cNvSpPr>
            <a:spLocks noGrp="1"/>
          </p:cNvSpPr>
          <p:nvPr>
            <p:ph idx="1"/>
          </p:nvPr>
        </p:nvSpPr>
        <p:spPr/>
        <p:txBody>
          <a:bodyPr/>
          <a:lstStyle/>
          <a:p>
            <a:r>
              <a:rPr lang="en-US" dirty="0" smtClean="0"/>
              <a:t>One of the most affordable MPA programs in the country at approximately $11,000 a year for in-state resident, full-time study</a:t>
            </a:r>
          </a:p>
          <a:p>
            <a:r>
              <a:rPr lang="en-US" dirty="0" smtClean="0"/>
              <a:t>MPA offers federal student aid and </a:t>
            </a:r>
            <a:r>
              <a:rPr lang="en-US" dirty="0" smtClean="0">
                <a:hlinkClick r:id="rId3"/>
              </a:rPr>
              <a:t>scholarship opportunities </a:t>
            </a:r>
            <a:endParaRPr lang="en-US" dirty="0" smtClean="0"/>
          </a:p>
          <a:p>
            <a:r>
              <a:rPr lang="en-US" dirty="0" smtClean="0"/>
              <a:t>Apply for the </a:t>
            </a:r>
            <a:r>
              <a:rPr lang="en-US" b="1" dirty="0" smtClean="0"/>
              <a:t>FAFSA by February 1, 2020</a:t>
            </a:r>
            <a:r>
              <a:rPr lang="en-US" dirty="0" smtClean="0"/>
              <a:t> to be considered for aid.</a:t>
            </a:r>
          </a:p>
          <a:p>
            <a:r>
              <a:rPr lang="en-US" dirty="0" smtClean="0"/>
              <a:t>To be eligible for federal student aid, you must take at least 4 credits per quarter </a:t>
            </a:r>
            <a:r>
              <a:rPr lang="en-US" i="1" dirty="0" smtClean="0">
                <a:solidFill>
                  <a:srgbClr val="C00000"/>
                </a:solidFill>
              </a:rPr>
              <a:t>(4 credits to be considered ‘Part-time’ student status and 8 credits per quarter to be considered ‘Full-time’ graduate student status)</a:t>
            </a:r>
            <a:endParaRPr lang="en-US" i="1" dirty="0">
              <a:solidFill>
                <a:srgbClr val="C00000"/>
              </a:solidFill>
            </a:endParaRPr>
          </a:p>
        </p:txBody>
      </p:sp>
    </p:spTree>
    <p:extLst>
      <p:ext uri="{BB962C8B-B14F-4D97-AF65-F5344CB8AC3E}">
        <p14:creationId xmlns:p14="http://schemas.microsoft.com/office/powerpoint/2010/main" val="2440460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1503" y="933497"/>
            <a:ext cx="3995943" cy="769441"/>
          </a:xfrm>
          <a:prstGeom prst="rect">
            <a:avLst/>
          </a:prstGeom>
          <a:noFill/>
        </p:spPr>
        <p:txBody>
          <a:bodyPr wrap="square" rtlCol="0">
            <a:spAutoFit/>
          </a:bodyPr>
          <a:lstStyle/>
          <a:p>
            <a:r>
              <a:rPr lang="en-US" sz="4400" b="1" dirty="0" smtClean="0">
                <a:solidFill>
                  <a:schemeClr val="accent6">
                    <a:lumMod val="75000"/>
                  </a:schemeClr>
                </a:solidFill>
              </a:rPr>
              <a:t>Stay connected</a:t>
            </a:r>
            <a:endParaRPr lang="en-US" sz="4400" b="1" dirty="0">
              <a:solidFill>
                <a:schemeClr val="accent6">
                  <a:lumMod val="75000"/>
                </a:schemeClr>
              </a:solidFill>
            </a:endParaRPr>
          </a:p>
        </p:txBody>
      </p:sp>
      <p:pic>
        <p:nvPicPr>
          <p:cNvPr id="1026" name="Picture 2" descr="Image result for Faceboo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887" y="237571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inkedi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9475" y="3241325"/>
            <a:ext cx="2995798" cy="15727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70014" y="4964668"/>
            <a:ext cx="2364072" cy="369332"/>
          </a:xfrm>
          <a:prstGeom prst="rect">
            <a:avLst/>
          </a:prstGeom>
          <a:noFill/>
        </p:spPr>
        <p:txBody>
          <a:bodyPr wrap="square" rtlCol="0">
            <a:spAutoFit/>
          </a:bodyPr>
          <a:lstStyle/>
          <a:p>
            <a:r>
              <a:rPr lang="en-US" dirty="0" smtClean="0"/>
              <a:t>@</a:t>
            </a:r>
            <a:r>
              <a:rPr lang="en-US" dirty="0" err="1" smtClean="0"/>
              <a:t>EvergreenMPA</a:t>
            </a:r>
            <a:endParaRPr lang="en-US" dirty="0"/>
          </a:p>
        </p:txBody>
      </p:sp>
      <p:sp>
        <p:nvSpPr>
          <p:cNvPr id="10" name="TextBox 9"/>
          <p:cNvSpPr txBox="1"/>
          <p:nvPr/>
        </p:nvSpPr>
        <p:spPr>
          <a:xfrm>
            <a:off x="9827928" y="4964668"/>
            <a:ext cx="2364072" cy="369332"/>
          </a:xfrm>
          <a:prstGeom prst="rect">
            <a:avLst/>
          </a:prstGeom>
          <a:noFill/>
        </p:spPr>
        <p:txBody>
          <a:bodyPr wrap="square" rtlCol="0">
            <a:spAutoFit/>
          </a:bodyPr>
          <a:lstStyle/>
          <a:p>
            <a:r>
              <a:rPr lang="en-US" dirty="0" smtClean="0"/>
              <a:t>@</a:t>
            </a:r>
            <a:r>
              <a:rPr lang="en-US" dirty="0" err="1" smtClean="0"/>
              <a:t>MPAEvergreen</a:t>
            </a:r>
            <a:endParaRPr lang="en-US" dirty="0"/>
          </a:p>
        </p:txBody>
      </p:sp>
      <p:sp>
        <p:nvSpPr>
          <p:cNvPr id="8" name="TextBox 7"/>
          <p:cNvSpPr txBox="1"/>
          <p:nvPr/>
        </p:nvSpPr>
        <p:spPr>
          <a:xfrm>
            <a:off x="1402904" y="1194405"/>
            <a:ext cx="2108336" cy="3770263"/>
          </a:xfrm>
          <a:prstGeom prst="rect">
            <a:avLst/>
          </a:prstGeom>
          <a:noFill/>
        </p:spPr>
        <p:txBody>
          <a:bodyPr wrap="square" rtlCol="0">
            <a:spAutoFit/>
          </a:bodyPr>
          <a:lstStyle/>
          <a:p>
            <a:r>
              <a:rPr lang="en-US" sz="23900" b="1" dirty="0" smtClean="0">
                <a:solidFill>
                  <a:schemeClr val="accent6">
                    <a:lumMod val="75000"/>
                  </a:schemeClr>
                </a:solidFill>
              </a:rPr>
              <a:t>?</a:t>
            </a:r>
            <a:endParaRPr lang="en-US" sz="23900" b="1" dirty="0">
              <a:solidFill>
                <a:schemeClr val="accent6">
                  <a:lumMod val="75000"/>
                </a:schemeClr>
              </a:solidFill>
            </a:endParaRPr>
          </a:p>
        </p:txBody>
      </p:sp>
      <p:sp>
        <p:nvSpPr>
          <p:cNvPr id="9" name="TextBox 8"/>
          <p:cNvSpPr txBox="1"/>
          <p:nvPr/>
        </p:nvSpPr>
        <p:spPr>
          <a:xfrm>
            <a:off x="48363" y="4226004"/>
            <a:ext cx="5518484" cy="1477328"/>
          </a:xfrm>
          <a:prstGeom prst="rect">
            <a:avLst/>
          </a:prstGeom>
          <a:noFill/>
        </p:spPr>
        <p:txBody>
          <a:bodyPr wrap="square" rtlCol="0">
            <a:spAutoFit/>
          </a:bodyPr>
          <a:lstStyle/>
          <a:p>
            <a:endParaRPr lang="en-US" b="1" dirty="0" smtClean="0"/>
          </a:p>
          <a:p>
            <a:r>
              <a:rPr lang="en-US" b="1" dirty="0" smtClean="0"/>
              <a:t>Anna Rhoads, Assistant Director – Public &amp; Nonprofit Administration and Public Policy concentrations</a:t>
            </a:r>
          </a:p>
          <a:p>
            <a:r>
              <a:rPr lang="en-US" dirty="0" smtClean="0"/>
              <a:t>360-867-6554  </a:t>
            </a:r>
            <a:r>
              <a:rPr lang="en-US" dirty="0" smtClean="0">
                <a:hlinkClick r:id="rId5"/>
              </a:rPr>
              <a:t>rhoadsa@evergreen.edu</a:t>
            </a:r>
            <a:endParaRPr lang="en-US" dirty="0" smtClean="0"/>
          </a:p>
          <a:p>
            <a:endParaRPr lang="en-US" dirty="0"/>
          </a:p>
        </p:txBody>
      </p:sp>
      <p:sp>
        <p:nvSpPr>
          <p:cNvPr id="11" name="TextBox 10"/>
          <p:cNvSpPr txBox="1"/>
          <p:nvPr/>
        </p:nvSpPr>
        <p:spPr>
          <a:xfrm>
            <a:off x="809633" y="933497"/>
            <a:ext cx="3995943" cy="769441"/>
          </a:xfrm>
          <a:prstGeom prst="rect">
            <a:avLst/>
          </a:prstGeom>
          <a:noFill/>
        </p:spPr>
        <p:txBody>
          <a:bodyPr wrap="square" rtlCol="0">
            <a:spAutoFit/>
          </a:bodyPr>
          <a:lstStyle/>
          <a:p>
            <a:r>
              <a:rPr lang="en-US" sz="4400" b="1" dirty="0" smtClean="0">
                <a:solidFill>
                  <a:schemeClr val="accent6">
                    <a:lumMod val="75000"/>
                  </a:schemeClr>
                </a:solidFill>
              </a:rPr>
              <a:t>Keep in touch</a:t>
            </a:r>
            <a:endParaRPr lang="en-US" sz="4400" b="1" dirty="0">
              <a:solidFill>
                <a:schemeClr val="accent6">
                  <a:lumMod val="75000"/>
                </a:schemeClr>
              </a:solidFill>
            </a:endParaRPr>
          </a:p>
        </p:txBody>
      </p:sp>
    </p:spTree>
    <p:extLst>
      <p:ext uri="{BB962C8B-B14F-4D97-AF65-F5344CB8AC3E}">
        <p14:creationId xmlns:p14="http://schemas.microsoft.com/office/powerpoint/2010/main" val="1410100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64" y="1193955"/>
            <a:ext cx="10515600" cy="5181600"/>
          </a:xfrm>
        </p:spPr>
        <p:txBody>
          <a:bodyPr>
            <a:normAutofit/>
          </a:bodyPr>
          <a:lstStyle/>
          <a:p>
            <a:r>
              <a:rPr lang="en-US" sz="3600" dirty="0" smtClean="0"/>
              <a:t>Why MPA at Evergreen? </a:t>
            </a:r>
          </a:p>
          <a:p>
            <a:r>
              <a:rPr lang="en-US" sz="3600" dirty="0" smtClean="0"/>
              <a:t>Schedule </a:t>
            </a:r>
          </a:p>
          <a:p>
            <a:r>
              <a:rPr lang="en-US" sz="3600" dirty="0" smtClean="0"/>
              <a:t>MPA Curriculum </a:t>
            </a:r>
          </a:p>
          <a:p>
            <a:r>
              <a:rPr lang="en-US" sz="3600" dirty="0" smtClean="0"/>
              <a:t>Concentrations</a:t>
            </a:r>
          </a:p>
          <a:p>
            <a:r>
              <a:rPr lang="en-US" sz="3600" dirty="0" smtClean="0"/>
              <a:t>How to Apply </a:t>
            </a:r>
          </a:p>
          <a:p>
            <a:r>
              <a:rPr lang="en-US" sz="3600" dirty="0" smtClean="0"/>
              <a:t>Costs and Financial Aid</a:t>
            </a:r>
          </a:p>
          <a:p>
            <a:r>
              <a:rPr lang="en-US" sz="3600" dirty="0" smtClean="0"/>
              <a:t>Questions </a:t>
            </a:r>
            <a:endParaRPr lang="en-US" sz="3600" dirty="0"/>
          </a:p>
        </p:txBody>
      </p:sp>
      <p:sp>
        <p:nvSpPr>
          <p:cNvPr id="4" name="TextBox 3"/>
          <p:cNvSpPr txBox="1"/>
          <p:nvPr/>
        </p:nvSpPr>
        <p:spPr>
          <a:xfrm>
            <a:off x="0" y="353506"/>
            <a:ext cx="11678653" cy="769441"/>
          </a:xfrm>
          <a:prstGeom prst="rect">
            <a:avLst/>
          </a:prstGeom>
          <a:noFill/>
        </p:spPr>
        <p:txBody>
          <a:bodyPr wrap="square" rtlCol="0">
            <a:spAutoFit/>
          </a:bodyPr>
          <a:lstStyle/>
          <a:p>
            <a:pPr algn="ctr"/>
            <a:r>
              <a:rPr lang="en-US" sz="4400" b="1" dirty="0" smtClean="0">
                <a:solidFill>
                  <a:schemeClr val="accent6">
                    <a:lumMod val="75000"/>
                  </a:schemeClr>
                </a:solidFill>
              </a:rPr>
              <a:t>Road Map</a:t>
            </a:r>
            <a:endParaRPr lang="en-US" sz="4400" b="1" dirty="0">
              <a:solidFill>
                <a:schemeClr val="accent6">
                  <a:lumMod val="7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2522" y="1302706"/>
            <a:ext cx="6926400" cy="4616446"/>
          </a:xfrm>
          <a:prstGeom prst="rect">
            <a:avLst/>
          </a:prstGeom>
        </p:spPr>
      </p:pic>
    </p:spTree>
    <p:extLst>
      <p:ext uri="{BB962C8B-B14F-4D97-AF65-F5344CB8AC3E}">
        <p14:creationId xmlns:p14="http://schemas.microsoft.com/office/powerpoint/2010/main" val="4190211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410" y="1437317"/>
            <a:ext cx="3304888" cy="4406518"/>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chemeClr val="accent6">
                    <a:lumMod val="75000"/>
                  </a:schemeClr>
                </a:solidFill>
                <a:latin typeface="+mn-lt"/>
              </a:rPr>
              <a:t>Why pursue your MPA degree? </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203719" y="1614828"/>
            <a:ext cx="4905895" cy="4458797"/>
          </a:xfrm>
        </p:spPr>
        <p:txBody>
          <a:bodyPr>
            <a:normAutofit/>
          </a:bodyPr>
          <a:lstStyle/>
          <a:p>
            <a:r>
              <a:rPr lang="en-US" dirty="0" smtClean="0"/>
              <a:t>Study governance, management and policy in an interdisciplinary context </a:t>
            </a:r>
          </a:p>
          <a:p>
            <a:r>
              <a:rPr lang="en-US" dirty="0" smtClean="0"/>
              <a:t>Explore and implement socially just, democratic public service.</a:t>
            </a:r>
          </a:p>
          <a:p>
            <a:r>
              <a:rPr lang="en-US" dirty="0" smtClean="0"/>
              <a:t>Aspire for a career working in the non-profit or public sector</a:t>
            </a:r>
          </a:p>
          <a:p>
            <a:pPr marL="0" indent="0">
              <a:buNone/>
            </a:pPr>
            <a:endParaRPr lang="en-US" dirty="0"/>
          </a:p>
        </p:txBody>
      </p:sp>
      <p:pic>
        <p:nvPicPr>
          <p:cNvPr id="1026" name="Picture 2" descr="Image result for non prof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3900" y="1437317"/>
            <a:ext cx="3175510" cy="23816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7963" y="3818951"/>
            <a:ext cx="2427384" cy="2423788"/>
          </a:xfrm>
          <a:prstGeom prst="rect">
            <a:avLst/>
          </a:prstGeom>
        </p:spPr>
      </p:pic>
    </p:spTree>
    <p:extLst>
      <p:ext uri="{BB962C8B-B14F-4D97-AF65-F5344CB8AC3E}">
        <p14:creationId xmlns:p14="http://schemas.microsoft.com/office/powerpoint/2010/main" val="3318663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0825"/>
            <a:ext cx="10515600" cy="2433554"/>
          </a:xfrm>
        </p:spPr>
        <p:txBody>
          <a:bodyPr/>
          <a:lstStyle/>
          <a:p>
            <a:r>
              <a:rPr lang="en-US" dirty="0" smtClean="0"/>
              <a:t>Classes are convenient – keep your day job and earn your graduate degree </a:t>
            </a:r>
          </a:p>
          <a:p>
            <a:r>
              <a:rPr lang="en-US" dirty="0" smtClean="0"/>
              <a:t>Based in state capitol – Gain valuable exposure to government and supporting organizations </a:t>
            </a:r>
          </a:p>
          <a:p>
            <a:r>
              <a:rPr lang="en-US" dirty="0" smtClean="0"/>
              <a:t>One of the most affordable MPA programs in the region</a:t>
            </a:r>
          </a:p>
          <a:p>
            <a:pPr marL="0" indent="0">
              <a:buNone/>
            </a:pPr>
            <a:endParaRPr lang="en-US" dirty="0"/>
          </a:p>
        </p:txBody>
      </p:sp>
      <p:sp>
        <p:nvSpPr>
          <p:cNvPr id="4" name="Title 1"/>
          <p:cNvSpPr>
            <a:spLocks noGrp="1"/>
          </p:cNvSpPr>
          <p:nvPr>
            <p:ph type="title"/>
          </p:nvPr>
        </p:nvSpPr>
        <p:spPr/>
        <p:txBody>
          <a:bodyPr/>
          <a:lstStyle/>
          <a:p>
            <a:r>
              <a:rPr lang="en-US" b="1" dirty="0" smtClean="0">
                <a:solidFill>
                  <a:schemeClr val="accent6">
                    <a:lumMod val="75000"/>
                  </a:schemeClr>
                </a:solidFill>
                <a:latin typeface="+mn-lt"/>
              </a:rPr>
              <a:t>Why Evergreen? </a:t>
            </a:r>
            <a:endParaRPr lang="en-US" b="1" dirty="0">
              <a:solidFill>
                <a:schemeClr val="accent6">
                  <a:lumMod val="75000"/>
                </a:schemeClr>
              </a:solidFill>
              <a:latin typeface="+mn-lt"/>
            </a:endParaRPr>
          </a:p>
        </p:txBody>
      </p:sp>
      <p:sp>
        <p:nvSpPr>
          <p:cNvPr id="5" name="Title 1"/>
          <p:cNvSpPr txBox="1">
            <a:spLocks/>
          </p:cNvSpPr>
          <p:nvPr/>
        </p:nvSpPr>
        <p:spPr>
          <a:xfrm>
            <a:off x="838200" y="37845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6">
                    <a:lumMod val="75000"/>
                  </a:schemeClr>
                </a:solidFill>
                <a:latin typeface="+mn-lt"/>
              </a:rPr>
              <a:t>Where do MPA Evergreen graduates work? </a:t>
            </a:r>
            <a:endParaRPr lang="en-US" sz="3200" b="1" dirty="0">
              <a:solidFill>
                <a:schemeClr val="accent6">
                  <a:lumMod val="75000"/>
                </a:schemeClr>
              </a:solidFill>
              <a:latin typeface="+mn-lt"/>
            </a:endParaRPr>
          </a:p>
        </p:txBody>
      </p:sp>
      <p:sp>
        <p:nvSpPr>
          <p:cNvPr id="6" name="Content Placeholder 2"/>
          <p:cNvSpPr txBox="1">
            <a:spLocks/>
          </p:cNvSpPr>
          <p:nvPr/>
        </p:nvSpPr>
        <p:spPr>
          <a:xfrm>
            <a:off x="661737" y="5001293"/>
            <a:ext cx="10515600" cy="2433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7" name="Content Placeholder 2"/>
          <p:cNvSpPr txBox="1">
            <a:spLocks/>
          </p:cNvSpPr>
          <p:nvPr/>
        </p:nvSpPr>
        <p:spPr>
          <a:xfrm>
            <a:off x="1014663" y="5001292"/>
            <a:ext cx="4271211" cy="1792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Federal, tribal, state and local government </a:t>
            </a:r>
          </a:p>
          <a:p>
            <a:r>
              <a:rPr lang="en-US" sz="1800" dirty="0" smtClean="0"/>
              <a:t>Nonprofit organizations</a:t>
            </a:r>
          </a:p>
          <a:p>
            <a:r>
              <a:rPr lang="en-US" sz="1800" dirty="0" smtClean="0"/>
              <a:t>Washington State Legislature </a:t>
            </a:r>
          </a:p>
        </p:txBody>
      </p:sp>
      <p:sp>
        <p:nvSpPr>
          <p:cNvPr id="8" name="Content Placeholder 2"/>
          <p:cNvSpPr txBox="1">
            <a:spLocks/>
          </p:cNvSpPr>
          <p:nvPr/>
        </p:nvSpPr>
        <p:spPr>
          <a:xfrm>
            <a:off x="5763126" y="5001293"/>
            <a:ext cx="4271211" cy="1856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Higher education</a:t>
            </a:r>
          </a:p>
          <a:p>
            <a:r>
              <a:rPr lang="en-US" sz="1800" dirty="0" smtClean="0"/>
              <a:t>Organizations working on Native/Indigenous issues</a:t>
            </a:r>
          </a:p>
          <a:p>
            <a:r>
              <a:rPr lang="en-US" sz="1800" dirty="0" smtClean="0"/>
              <a:t>Private industry and consulting </a:t>
            </a:r>
            <a:endParaRPr lang="en-US" sz="1800" dirty="0"/>
          </a:p>
        </p:txBody>
      </p:sp>
    </p:spTree>
    <p:extLst>
      <p:ext uri="{BB962C8B-B14F-4D97-AF65-F5344CB8AC3E}">
        <p14:creationId xmlns:p14="http://schemas.microsoft.com/office/powerpoint/2010/main" val="928721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MPA Curriculum</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838200" y="1825625"/>
            <a:ext cx="4249189" cy="1589698"/>
          </a:xfrm>
        </p:spPr>
        <p:txBody>
          <a:bodyPr/>
          <a:lstStyle/>
          <a:p>
            <a:r>
              <a:rPr lang="en-US" b="1" dirty="0" smtClean="0"/>
              <a:t>Core courses </a:t>
            </a:r>
          </a:p>
          <a:p>
            <a:pPr lvl="1"/>
            <a:r>
              <a:rPr lang="en-US" dirty="0" smtClean="0"/>
              <a:t>First-Year Core</a:t>
            </a:r>
          </a:p>
          <a:p>
            <a:pPr lvl="1"/>
            <a:r>
              <a:rPr lang="en-US" dirty="0" smtClean="0"/>
              <a:t>Second-Year Core</a:t>
            </a:r>
          </a:p>
          <a:p>
            <a:pPr lvl="1"/>
            <a:endParaRPr lang="en-US" dirty="0"/>
          </a:p>
          <a:p>
            <a:pPr lvl="1"/>
            <a:endParaRPr lang="en-US" dirty="0" smtClean="0"/>
          </a:p>
          <a:p>
            <a:pPr marL="457200" lvl="1" indent="0">
              <a:buNone/>
            </a:pPr>
            <a:endParaRPr lang="en-US" dirty="0"/>
          </a:p>
          <a:p>
            <a:pPr marL="457200" lvl="1" indent="0">
              <a:buNone/>
            </a:pPr>
            <a:endParaRPr lang="en-US" dirty="0"/>
          </a:p>
        </p:txBody>
      </p:sp>
      <p:sp>
        <p:nvSpPr>
          <p:cNvPr id="4" name="Content Placeholder 2"/>
          <p:cNvSpPr txBox="1">
            <a:spLocks/>
          </p:cNvSpPr>
          <p:nvPr/>
        </p:nvSpPr>
        <p:spPr>
          <a:xfrm>
            <a:off x="838200" y="3550260"/>
            <a:ext cx="10515600" cy="529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Elective Coursework</a:t>
            </a:r>
          </a:p>
          <a:p>
            <a:pPr lvl="1"/>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
        <p:nvSpPr>
          <p:cNvPr id="5" name="Content Placeholder 2"/>
          <p:cNvSpPr txBox="1">
            <a:spLocks/>
          </p:cNvSpPr>
          <p:nvPr/>
        </p:nvSpPr>
        <p:spPr>
          <a:xfrm>
            <a:off x="783492" y="4611072"/>
            <a:ext cx="4976446" cy="237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Doing the Public’s Business </a:t>
            </a:r>
          </a:p>
          <a:p>
            <a:r>
              <a:rPr lang="en-US" sz="2000" dirty="0" smtClean="0"/>
              <a:t>Homeland Security is Local </a:t>
            </a:r>
          </a:p>
          <a:p>
            <a:r>
              <a:rPr lang="en-US" sz="2000" dirty="0" smtClean="0"/>
              <a:t>International NGOs</a:t>
            </a:r>
          </a:p>
          <a:p>
            <a:r>
              <a:rPr lang="en-US" sz="2000" dirty="0" smtClean="0"/>
              <a:t>Science Policy into Action </a:t>
            </a:r>
          </a:p>
          <a:p>
            <a:r>
              <a:rPr lang="en-US" sz="2000" dirty="0" smtClean="0"/>
              <a:t>Grant Writing</a:t>
            </a:r>
          </a:p>
          <a:p>
            <a:endParaRPr lang="en-US" dirty="0" smtClean="0"/>
          </a:p>
          <a:p>
            <a:pPr lvl="1"/>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
        <p:nvSpPr>
          <p:cNvPr id="6" name="Content Placeholder 2"/>
          <p:cNvSpPr txBox="1">
            <a:spLocks/>
          </p:cNvSpPr>
          <p:nvPr/>
        </p:nvSpPr>
        <p:spPr>
          <a:xfrm>
            <a:off x="5759938" y="4611073"/>
            <a:ext cx="4976446" cy="237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Lean in the Public Sector</a:t>
            </a:r>
          </a:p>
          <a:p>
            <a:r>
              <a:rPr lang="en-US" sz="2000" dirty="0" smtClean="0"/>
              <a:t>International Drug Policy</a:t>
            </a:r>
          </a:p>
          <a:p>
            <a:r>
              <a:rPr lang="en-US" sz="2000" dirty="0" smtClean="0"/>
              <a:t>Public Budgeting for the 21</a:t>
            </a:r>
            <a:r>
              <a:rPr lang="en-US" sz="2000" baseline="30000" dirty="0" smtClean="0"/>
              <a:t>st</a:t>
            </a:r>
            <a:r>
              <a:rPr lang="en-US" sz="2000" dirty="0" smtClean="0"/>
              <a:t> Century</a:t>
            </a:r>
          </a:p>
          <a:p>
            <a:r>
              <a:rPr lang="en-US" sz="2000" dirty="0" smtClean="0"/>
              <a:t>Negotiation Through a Feminist Lens</a:t>
            </a:r>
          </a:p>
          <a:p>
            <a:r>
              <a:rPr lang="en-US" sz="2000" dirty="0" smtClean="0"/>
              <a:t>Public Speaking</a:t>
            </a:r>
          </a:p>
          <a:p>
            <a:pPr lvl="1"/>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
        <p:nvSpPr>
          <p:cNvPr id="7" name="TextBox 6"/>
          <p:cNvSpPr txBox="1"/>
          <p:nvPr/>
        </p:nvSpPr>
        <p:spPr>
          <a:xfrm>
            <a:off x="3587262" y="4071810"/>
            <a:ext cx="3360615" cy="461665"/>
          </a:xfrm>
          <a:prstGeom prst="rect">
            <a:avLst/>
          </a:prstGeom>
          <a:noFill/>
        </p:spPr>
        <p:txBody>
          <a:bodyPr wrap="square" rtlCol="0">
            <a:spAutoFit/>
          </a:bodyPr>
          <a:lstStyle/>
          <a:p>
            <a:r>
              <a:rPr lang="en-US" sz="2400" i="1" dirty="0" smtClean="0">
                <a:solidFill>
                  <a:schemeClr val="accent6">
                    <a:lumMod val="75000"/>
                  </a:schemeClr>
                </a:solidFill>
              </a:rPr>
              <a:t>Example elective courses </a:t>
            </a:r>
            <a:endParaRPr lang="en-US" sz="2400" i="1" dirty="0">
              <a:solidFill>
                <a:schemeClr val="accent6">
                  <a:lumMod val="7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6026" y="1043667"/>
            <a:ext cx="4270358" cy="2849972"/>
          </a:xfrm>
          <a:prstGeom prst="rect">
            <a:avLst/>
          </a:prstGeom>
        </p:spPr>
      </p:pic>
    </p:spTree>
    <p:extLst>
      <p:ext uri="{BB962C8B-B14F-4D97-AF65-F5344CB8AC3E}">
        <p14:creationId xmlns:p14="http://schemas.microsoft.com/office/powerpoint/2010/main" val="521594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Schedule</a:t>
            </a:r>
            <a:r>
              <a:rPr lang="en-US" dirty="0" smtClean="0">
                <a:latin typeface="+mn-lt"/>
              </a:rPr>
              <a:t> </a:t>
            </a:r>
            <a:endParaRPr lang="en-US" dirty="0">
              <a:latin typeface="+mn-lt"/>
            </a:endParaRPr>
          </a:p>
        </p:txBody>
      </p:sp>
      <p:sp>
        <p:nvSpPr>
          <p:cNvPr id="3" name="Content Placeholder 2"/>
          <p:cNvSpPr>
            <a:spLocks noGrp="1"/>
          </p:cNvSpPr>
          <p:nvPr>
            <p:ph idx="1"/>
          </p:nvPr>
        </p:nvSpPr>
        <p:spPr>
          <a:xfrm>
            <a:off x="838200" y="1489075"/>
            <a:ext cx="7658100" cy="4351338"/>
          </a:xfrm>
        </p:spPr>
        <p:txBody>
          <a:bodyPr>
            <a:normAutofit fontScale="92500"/>
          </a:bodyPr>
          <a:lstStyle/>
          <a:p>
            <a:r>
              <a:rPr lang="en-US" dirty="0" smtClean="0"/>
              <a:t>You can complete your degree in two years attending full-time or as little as three years attending part-time</a:t>
            </a:r>
          </a:p>
          <a:p>
            <a:r>
              <a:rPr lang="en-US" dirty="0" smtClean="0"/>
              <a:t>Core classes = 6 credits; meet on Thursdays 6 – 10 pm</a:t>
            </a:r>
          </a:p>
          <a:p>
            <a:r>
              <a:rPr lang="en-US" dirty="0" smtClean="0"/>
              <a:t>Concentration and elective courses are offered on evenings and weekends</a:t>
            </a:r>
          </a:p>
          <a:p>
            <a:r>
              <a:rPr lang="en-US" dirty="0" smtClean="0"/>
              <a:t>Tribal Governance concentration meet five sessions each quarter. Each session is 20 hours long and meets Fridays, Saturdays, and Sundays</a:t>
            </a:r>
          </a:p>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778" y="3371850"/>
            <a:ext cx="3354721" cy="3349751"/>
          </a:xfrm>
          <a:prstGeom prst="rect">
            <a:avLst/>
          </a:prstGeom>
        </p:spPr>
      </p:pic>
    </p:spTree>
    <p:extLst>
      <p:ext uri="{BB962C8B-B14F-4D97-AF65-F5344CB8AC3E}">
        <p14:creationId xmlns:p14="http://schemas.microsoft.com/office/powerpoint/2010/main" val="1734172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18" y="1749167"/>
            <a:ext cx="9545382" cy="3705742"/>
          </a:xfrm>
          <a:prstGeom prst="rect">
            <a:avLst/>
          </a:prstGeom>
        </p:spPr>
      </p:pic>
      <p:sp>
        <p:nvSpPr>
          <p:cNvPr id="5" name="Rectangle 4"/>
          <p:cNvSpPr/>
          <p:nvPr/>
        </p:nvSpPr>
        <p:spPr>
          <a:xfrm>
            <a:off x="1299557" y="979726"/>
            <a:ext cx="6670416" cy="769441"/>
          </a:xfrm>
          <a:prstGeom prst="rect">
            <a:avLst/>
          </a:prstGeom>
        </p:spPr>
        <p:txBody>
          <a:bodyPr wrap="none">
            <a:spAutoFit/>
          </a:bodyPr>
          <a:lstStyle/>
          <a:p>
            <a:r>
              <a:rPr lang="en-US" sz="4400" b="1" dirty="0" smtClean="0">
                <a:solidFill>
                  <a:schemeClr val="accent6">
                    <a:lumMod val="75000"/>
                  </a:schemeClr>
                </a:solidFill>
              </a:rPr>
              <a:t>Sample</a:t>
            </a:r>
            <a:r>
              <a:rPr lang="en-US" sz="3600" b="1" dirty="0" smtClean="0">
                <a:solidFill>
                  <a:schemeClr val="accent6">
                    <a:lumMod val="75000"/>
                  </a:schemeClr>
                </a:solidFill>
              </a:rPr>
              <a:t> </a:t>
            </a:r>
            <a:r>
              <a:rPr lang="en-US" sz="4400" b="1" dirty="0" smtClean="0">
                <a:solidFill>
                  <a:schemeClr val="accent6">
                    <a:lumMod val="75000"/>
                  </a:schemeClr>
                </a:solidFill>
              </a:rPr>
              <a:t>schedule – Full time</a:t>
            </a:r>
            <a:endParaRPr lang="en-US" sz="4400" dirty="0"/>
          </a:p>
        </p:txBody>
      </p:sp>
    </p:spTree>
    <p:extLst>
      <p:ext uri="{BB962C8B-B14F-4D97-AF65-F5344CB8AC3E}">
        <p14:creationId xmlns:p14="http://schemas.microsoft.com/office/powerpoint/2010/main" val="150567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Tribal Governance concentration</a:t>
            </a:r>
            <a:endParaRPr lang="en-US" b="1" dirty="0">
              <a:solidFill>
                <a:schemeClr val="accent6">
                  <a:lumMod val="75000"/>
                </a:schemeClr>
              </a:solidFill>
              <a:latin typeface="+mn-lt"/>
            </a:endParaRPr>
          </a:p>
        </p:txBody>
      </p:sp>
      <p:sp>
        <p:nvSpPr>
          <p:cNvPr id="3" name="Content Placeholder 2"/>
          <p:cNvSpPr>
            <a:spLocks noGrp="1"/>
          </p:cNvSpPr>
          <p:nvPr>
            <p:ph idx="1"/>
          </p:nvPr>
        </p:nvSpPr>
        <p:spPr/>
        <p:txBody>
          <a:bodyPr>
            <a:normAutofit/>
          </a:bodyPr>
          <a:lstStyle/>
          <a:p>
            <a:pPr marL="285750" indent="-285750"/>
            <a:r>
              <a:rPr lang="en-US" dirty="0"/>
              <a:t>Gain an in-depth education in the field of indigenous government administration </a:t>
            </a:r>
          </a:p>
          <a:p>
            <a:pPr marL="285750" indent="-285750"/>
            <a:r>
              <a:rPr lang="en-US" dirty="0"/>
              <a:t>Learn about sovereignty issues, intergovernmental relations, regulatory policy, and economic development</a:t>
            </a:r>
          </a:p>
          <a:p>
            <a:pPr marL="285750" indent="-285750"/>
            <a:r>
              <a:rPr lang="en-US" b="1" dirty="0"/>
              <a:t>Only program of its kind in the </a:t>
            </a:r>
            <a:r>
              <a:rPr lang="en-US" b="1" dirty="0" smtClean="0"/>
              <a:t>USA</a:t>
            </a:r>
          </a:p>
          <a:p>
            <a:pPr marL="0" indent="0">
              <a:buNone/>
            </a:pPr>
            <a:endParaRPr lang="en-US" b="1" dirty="0"/>
          </a:p>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2206542"/>
              </p:ext>
            </p:extLst>
          </p:nvPr>
        </p:nvGraphicFramePr>
        <p:xfrm>
          <a:off x="1158544" y="4349971"/>
          <a:ext cx="8128000" cy="1903054"/>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dirty="0" smtClean="0"/>
                        <a:t>Degree Requirements </a:t>
                      </a:r>
                      <a:endParaRPr lang="en-US" dirty="0"/>
                    </a:p>
                  </a:txBody>
                  <a:tcPr/>
                </a:tc>
                <a:tc>
                  <a:txBody>
                    <a:bodyPr/>
                    <a:lstStyle/>
                    <a:p>
                      <a:endParaRPr lang="en-US" dirty="0"/>
                    </a:p>
                  </a:txBody>
                  <a:tcPr/>
                </a:tc>
              </a:tr>
              <a:tr h="370840">
                <a:tc>
                  <a:txBody>
                    <a:bodyPr/>
                    <a:lstStyle/>
                    <a:p>
                      <a:r>
                        <a:rPr lang="en-US" dirty="0" smtClean="0"/>
                        <a:t>Core Courses &amp;</a:t>
                      </a:r>
                      <a:r>
                        <a:rPr lang="en-US" baseline="0" dirty="0" smtClean="0"/>
                        <a:t> Capstone</a:t>
                      </a:r>
                      <a:endParaRPr lang="en-US" dirty="0"/>
                    </a:p>
                  </a:txBody>
                  <a:tcPr/>
                </a:tc>
                <a:tc>
                  <a:txBody>
                    <a:bodyPr/>
                    <a:lstStyle/>
                    <a:p>
                      <a:r>
                        <a:rPr lang="en-US" dirty="0" smtClean="0"/>
                        <a:t>36 credits </a:t>
                      </a:r>
                      <a:endParaRPr lang="en-US" dirty="0"/>
                    </a:p>
                  </a:txBody>
                  <a:tcPr/>
                </a:tc>
              </a:tr>
              <a:tr h="370840">
                <a:tc>
                  <a:txBody>
                    <a:bodyPr/>
                    <a:lstStyle/>
                    <a:p>
                      <a:r>
                        <a:rPr lang="en-US" dirty="0" smtClean="0"/>
                        <a:t>Concentration</a:t>
                      </a:r>
                      <a:r>
                        <a:rPr lang="en-US" baseline="0" dirty="0" smtClean="0"/>
                        <a:t> series</a:t>
                      </a:r>
                      <a:endParaRPr lang="en-US" dirty="0"/>
                    </a:p>
                  </a:txBody>
                  <a:tcPr/>
                </a:tc>
                <a:tc>
                  <a:txBody>
                    <a:bodyPr/>
                    <a:lstStyle/>
                    <a:p>
                      <a:r>
                        <a:rPr lang="en-US" dirty="0" smtClean="0"/>
                        <a:t>20 credits</a:t>
                      </a:r>
                      <a:endParaRPr lang="en-US" dirty="0"/>
                    </a:p>
                  </a:txBody>
                  <a:tcPr/>
                </a:tc>
              </a:tr>
              <a:tr h="419694">
                <a:tc>
                  <a:txBody>
                    <a:bodyPr/>
                    <a:lstStyle/>
                    <a:p>
                      <a:r>
                        <a:rPr lang="en-US" dirty="0" smtClean="0"/>
                        <a:t>Electives</a:t>
                      </a:r>
                      <a:endParaRPr lang="en-US" dirty="0"/>
                    </a:p>
                  </a:txBody>
                  <a:tcPr/>
                </a:tc>
                <a:tc>
                  <a:txBody>
                    <a:bodyPr/>
                    <a:lstStyle/>
                    <a:p>
                      <a:r>
                        <a:rPr lang="en-US" dirty="0" smtClean="0"/>
                        <a:t>4 credits</a:t>
                      </a:r>
                      <a:endParaRPr lang="en-US" dirty="0"/>
                    </a:p>
                  </a:txBody>
                  <a:tcPr/>
                </a:tc>
              </a:tr>
              <a:tr h="370840">
                <a:tc>
                  <a:txBody>
                    <a:bodyPr/>
                    <a:lstStyle/>
                    <a:p>
                      <a:r>
                        <a:rPr lang="en-US" b="1" dirty="0" smtClean="0"/>
                        <a:t>Total: </a:t>
                      </a:r>
                      <a:endParaRPr lang="en-US" b="1" dirty="0"/>
                    </a:p>
                  </a:txBody>
                  <a:tcPr/>
                </a:tc>
                <a:tc>
                  <a:txBody>
                    <a:bodyPr/>
                    <a:lstStyle/>
                    <a:p>
                      <a:r>
                        <a:rPr lang="en-US" b="1" dirty="0" smtClean="0"/>
                        <a:t>60</a:t>
                      </a:r>
                      <a:r>
                        <a:rPr lang="en-US" b="1" baseline="0" dirty="0" smtClean="0"/>
                        <a:t> credits </a:t>
                      </a:r>
                      <a:endParaRPr lang="en-US" b="1" dirty="0"/>
                    </a:p>
                  </a:txBody>
                  <a:tcPr/>
                </a:tc>
              </a:tr>
            </a:tbl>
          </a:graphicData>
        </a:graphic>
      </p:graphicFrame>
    </p:spTree>
    <p:extLst>
      <p:ext uri="{BB962C8B-B14F-4D97-AF65-F5344CB8AC3E}">
        <p14:creationId xmlns:p14="http://schemas.microsoft.com/office/powerpoint/2010/main" val="381100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42" y="424000"/>
            <a:ext cx="11704092" cy="1325563"/>
          </a:xfrm>
        </p:spPr>
        <p:txBody>
          <a:bodyPr/>
          <a:lstStyle/>
          <a:p>
            <a:r>
              <a:rPr lang="en-US" b="1" dirty="0" smtClean="0">
                <a:solidFill>
                  <a:schemeClr val="accent6">
                    <a:lumMod val="75000"/>
                  </a:schemeClr>
                </a:solidFill>
                <a:latin typeface="+mn-lt"/>
              </a:rPr>
              <a:t>Public &amp; Nonprofit Administration concentration </a:t>
            </a:r>
            <a:endParaRPr lang="en-US" b="1" dirty="0">
              <a:solidFill>
                <a:schemeClr val="accent6">
                  <a:lumMod val="75000"/>
                </a:schemeClr>
              </a:solidFill>
              <a:latin typeface="+mn-lt"/>
            </a:endParaRPr>
          </a:p>
        </p:txBody>
      </p:sp>
      <p:sp>
        <p:nvSpPr>
          <p:cNvPr id="5" name="Content Placeholder 4"/>
          <p:cNvSpPr>
            <a:spLocks noGrp="1"/>
          </p:cNvSpPr>
          <p:nvPr>
            <p:ph idx="1"/>
          </p:nvPr>
        </p:nvSpPr>
        <p:spPr/>
        <p:txBody>
          <a:bodyPr/>
          <a:lstStyle/>
          <a:p>
            <a:pPr marL="285750" indent="-285750"/>
            <a:r>
              <a:rPr lang="en-US" dirty="0"/>
              <a:t>Prepare for careers as administrators in public or nonprofit organizations</a:t>
            </a:r>
          </a:p>
          <a:p>
            <a:pPr marL="285750" indent="-285750"/>
            <a:r>
              <a:rPr lang="en-US" dirty="0"/>
              <a:t>Coursework includes budgeting, strategic planning, human resources and information systems, public law, leadership and ethics, and multicultural competencies</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97401324"/>
              </p:ext>
            </p:extLst>
          </p:nvPr>
        </p:nvGraphicFramePr>
        <p:xfrm>
          <a:off x="1158544" y="4349971"/>
          <a:ext cx="8128000" cy="1903054"/>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dirty="0" smtClean="0"/>
                        <a:t>Degree Requirements </a:t>
                      </a:r>
                      <a:endParaRPr lang="en-US" dirty="0"/>
                    </a:p>
                  </a:txBody>
                  <a:tcPr/>
                </a:tc>
                <a:tc>
                  <a:txBody>
                    <a:bodyPr/>
                    <a:lstStyle/>
                    <a:p>
                      <a:endParaRPr lang="en-US" dirty="0"/>
                    </a:p>
                  </a:txBody>
                  <a:tcPr/>
                </a:tc>
              </a:tr>
              <a:tr h="370840">
                <a:tc>
                  <a:txBody>
                    <a:bodyPr/>
                    <a:lstStyle/>
                    <a:p>
                      <a:r>
                        <a:rPr lang="en-US" dirty="0" smtClean="0"/>
                        <a:t>Core Courses &amp;</a:t>
                      </a:r>
                      <a:r>
                        <a:rPr lang="en-US" baseline="0" dirty="0" smtClean="0"/>
                        <a:t> Capstone</a:t>
                      </a:r>
                      <a:endParaRPr lang="en-US" dirty="0"/>
                    </a:p>
                  </a:txBody>
                  <a:tcPr/>
                </a:tc>
                <a:tc>
                  <a:txBody>
                    <a:bodyPr/>
                    <a:lstStyle/>
                    <a:p>
                      <a:r>
                        <a:rPr lang="en-US" dirty="0" smtClean="0"/>
                        <a:t>36 credits </a:t>
                      </a:r>
                      <a:endParaRPr lang="en-US" dirty="0"/>
                    </a:p>
                  </a:txBody>
                  <a:tcPr/>
                </a:tc>
              </a:tr>
              <a:tr h="370840">
                <a:tc>
                  <a:txBody>
                    <a:bodyPr/>
                    <a:lstStyle/>
                    <a:p>
                      <a:r>
                        <a:rPr lang="en-US" dirty="0" smtClean="0"/>
                        <a:t>Concentration</a:t>
                      </a:r>
                      <a:r>
                        <a:rPr lang="en-US" baseline="0" dirty="0" smtClean="0"/>
                        <a:t> series</a:t>
                      </a:r>
                      <a:endParaRPr lang="en-US" dirty="0"/>
                    </a:p>
                  </a:txBody>
                  <a:tcPr/>
                </a:tc>
                <a:tc>
                  <a:txBody>
                    <a:bodyPr/>
                    <a:lstStyle/>
                    <a:p>
                      <a:r>
                        <a:rPr lang="en-US" dirty="0" smtClean="0"/>
                        <a:t>0</a:t>
                      </a:r>
                      <a:r>
                        <a:rPr lang="en-US" baseline="0" dirty="0" smtClean="0"/>
                        <a:t> credits</a:t>
                      </a:r>
                      <a:endParaRPr lang="en-US" dirty="0"/>
                    </a:p>
                  </a:txBody>
                  <a:tcPr/>
                </a:tc>
              </a:tr>
              <a:tr h="419694">
                <a:tc>
                  <a:txBody>
                    <a:bodyPr/>
                    <a:lstStyle/>
                    <a:p>
                      <a:r>
                        <a:rPr lang="en-US" dirty="0" smtClean="0"/>
                        <a:t>Electives</a:t>
                      </a:r>
                      <a:endParaRPr lang="en-US" dirty="0"/>
                    </a:p>
                  </a:txBody>
                  <a:tcPr/>
                </a:tc>
                <a:tc>
                  <a:txBody>
                    <a:bodyPr/>
                    <a:lstStyle/>
                    <a:p>
                      <a:r>
                        <a:rPr lang="en-US" dirty="0" smtClean="0"/>
                        <a:t>24 credits</a:t>
                      </a:r>
                      <a:endParaRPr lang="en-US" dirty="0"/>
                    </a:p>
                  </a:txBody>
                  <a:tcPr/>
                </a:tc>
              </a:tr>
              <a:tr h="370840">
                <a:tc>
                  <a:txBody>
                    <a:bodyPr/>
                    <a:lstStyle/>
                    <a:p>
                      <a:r>
                        <a:rPr lang="en-US" b="1" dirty="0" smtClean="0"/>
                        <a:t>Total: </a:t>
                      </a:r>
                      <a:endParaRPr lang="en-US" b="1" dirty="0"/>
                    </a:p>
                  </a:txBody>
                  <a:tcPr/>
                </a:tc>
                <a:tc>
                  <a:txBody>
                    <a:bodyPr/>
                    <a:lstStyle/>
                    <a:p>
                      <a:r>
                        <a:rPr lang="en-US" b="1" dirty="0" smtClean="0"/>
                        <a:t>60</a:t>
                      </a:r>
                      <a:r>
                        <a:rPr lang="en-US" b="1" baseline="0" dirty="0" smtClean="0"/>
                        <a:t> credits </a:t>
                      </a:r>
                      <a:endParaRPr lang="en-US" b="1" dirty="0"/>
                    </a:p>
                  </a:txBody>
                  <a:tcPr/>
                </a:tc>
              </a:tr>
            </a:tbl>
          </a:graphicData>
        </a:graphic>
      </p:graphicFrame>
    </p:spTree>
    <p:extLst>
      <p:ext uri="{BB962C8B-B14F-4D97-AF65-F5344CB8AC3E}">
        <p14:creationId xmlns:p14="http://schemas.microsoft.com/office/powerpoint/2010/main" val="1756676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3105</TotalTime>
  <Words>1304</Words>
  <Application>Microsoft Office PowerPoint</Application>
  <PresentationFormat>Widescreen</PresentationFormat>
  <Paragraphs>164</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Why pursue your MPA degree? </vt:lpstr>
      <vt:lpstr>Why Evergreen? </vt:lpstr>
      <vt:lpstr>MPA Curriculum</vt:lpstr>
      <vt:lpstr>Schedule </vt:lpstr>
      <vt:lpstr>PowerPoint Presentation</vt:lpstr>
      <vt:lpstr>Tribal Governance concentration</vt:lpstr>
      <vt:lpstr>Public &amp; Nonprofit Administration concentration </vt:lpstr>
      <vt:lpstr>Public Policy concentration </vt:lpstr>
      <vt:lpstr>Test drive the MPA program before you apply! </vt:lpstr>
      <vt:lpstr>Admission requirements</vt:lpstr>
      <vt:lpstr>Prepare your application </vt:lpstr>
      <vt:lpstr>PowerPoint Presentation</vt:lpstr>
      <vt:lpstr>Costs and Financial Aid </vt:lpstr>
      <vt:lpstr>PowerPoint Presentation</vt:lpstr>
    </vt:vector>
  </TitlesOfParts>
  <Company>The Evergreen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Rhoads, Anna (Staff)</dc:creator>
  <cp:lastModifiedBy>Rhoads, Anna (Staff)</cp:lastModifiedBy>
  <cp:revision>80</cp:revision>
  <cp:lastPrinted>2017-11-10T00:16:02Z</cp:lastPrinted>
  <dcterms:created xsi:type="dcterms:W3CDTF">2017-11-06T18:03:04Z</dcterms:created>
  <dcterms:modified xsi:type="dcterms:W3CDTF">2020-02-05T23:11:52Z</dcterms:modified>
</cp:coreProperties>
</file>