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6" r:id="rId4"/>
    <p:sldId id="264" r:id="rId5"/>
    <p:sldId id="267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4"/>
    <p:restoredTop sz="96327"/>
  </p:normalViewPr>
  <p:slideViewPr>
    <p:cSldViewPr snapToGrid="0" snapToObjects="1">
      <p:cViewPr varScale="1">
        <p:scale>
          <a:sx n="77" d="100"/>
          <a:sy n="77" d="100"/>
        </p:scale>
        <p:origin x="2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CB10C-26EC-CE48-9BE0-6CF1E9DD4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3E7C5E-E59F-6F45-8F2E-D8E022536F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D684D-379E-4247-A8BE-86973AB58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6FC1-A2A9-E948-B6AA-59B88D8FF03A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5E935-38D5-A849-A2E4-D0831D7E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CD0E2-71C1-E542-88D5-258F01E7B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A10B-5499-AD4C-A01C-7EE901173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102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82DAF-F8CA-D14B-B24F-476A6EA3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472B2E-1BF7-DD44-A531-D67816DC9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F219D-5F27-674E-801E-881505CDB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6FC1-A2A9-E948-B6AA-59B88D8FF03A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5DB61-340F-BB4A-8C88-EBC195571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C52FC-4BC3-8642-9AA8-EAF2850E2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A10B-5499-AD4C-A01C-7EE901173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98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00D937-67F9-4949-A376-06F97A98FC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2AEAE6-5468-FF42-8CCB-6B9A2EAA3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6D611-3418-674D-BCAE-344635BD3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6FC1-A2A9-E948-B6AA-59B88D8FF03A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56E44-1FCF-5E46-880D-0D9085F0D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DCD66-2B52-C043-ABD9-2BBEB578E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A10B-5499-AD4C-A01C-7EE901173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6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CF607-BB31-F94D-97A6-B7A1103E1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F9E74-5C49-7443-BD24-91547F9F0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A97D4-3E29-BA4F-AD16-54F21C2B3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6FC1-A2A9-E948-B6AA-59B88D8FF03A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F8ABA-C920-AE4E-AF38-082A8F92F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DD792-4AB8-2E45-85CB-9FD723FAD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A10B-5499-AD4C-A01C-7EE901173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08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E3037-A555-B74D-9800-5E9D6F7B0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66ACCE-3BA5-0E4F-9A94-914C7FB8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15617-1388-0E4F-ADAE-665FF9EB1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6FC1-A2A9-E948-B6AA-59B88D8FF03A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0C6B6-AA79-D24F-9C27-6EC922CCA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E55FA-4F49-AA43-B36A-E0B1EEA7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A10B-5499-AD4C-A01C-7EE901173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365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28EF0-FE94-E24B-8B1E-77B00BFFD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E401A-9BD5-5E48-AB0B-F042C1AA6A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12B87E-5C25-5C4B-B484-3E98290C3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D471F2-A34A-5144-B3E3-F05E2D18F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6FC1-A2A9-E948-B6AA-59B88D8FF03A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F61A57-466E-E048-BCFD-173895CE8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5B3DF-7F63-514A-B95E-8D85CCAAF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A10B-5499-AD4C-A01C-7EE901173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68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F1AC9-5997-6F42-924F-598AD7B23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A3A8A0-7C1D-B744-B84B-C8885CAC4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14E13-2724-9449-B9FF-178AB66745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49E5B6-E5DB-734B-8AB1-AAAA8D6FC9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6BB933-3A0A-6C48-A91A-BD8A45631C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510453-2BD2-BE48-A81E-56146255F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6FC1-A2A9-E948-B6AA-59B88D8FF03A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486507-37D6-934E-B134-3AE887444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468EC7-899A-E04F-9774-11AFCDDE2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A10B-5499-AD4C-A01C-7EE901173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3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6FE0-3E12-2144-A430-52E4A375D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5FBA59-F169-D349-A9E5-EB044FEEA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6FC1-A2A9-E948-B6AA-59B88D8FF03A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733BF3-D2C7-3840-BFA9-1B4DC2C26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63D2D2-DA8E-EE45-B99F-FA36692D0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A10B-5499-AD4C-A01C-7EE901173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397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891AD5-D89C-C34F-BAB1-AE92F1BA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6FC1-A2A9-E948-B6AA-59B88D8FF03A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F847A9-E55D-FC49-9340-D47F59DA3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95E82F-80A8-9C40-8B80-F84721317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A10B-5499-AD4C-A01C-7EE901173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8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31E00-05DC-4A40-AE94-29D97AF28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B44EF-49EA-0344-84FB-34B3CCA32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92B22C-9AB5-CC4A-9B2D-CD4328DAC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D6C6D-7420-5F40-A04A-30250200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6FC1-A2A9-E948-B6AA-59B88D8FF03A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AD5F5A-14CF-8748-862A-FDB5A6A93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FE910A-9955-B94F-B4B8-A363F0698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A10B-5499-AD4C-A01C-7EE901173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0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3346D-5816-D441-A50F-90AB075F8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85238D-7FED-644E-A09E-B85B90E3B7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43503A-8587-9E4B-BFFD-A1559D43A6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C4686E-0654-F34D-8B6C-271370405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6FC1-A2A9-E948-B6AA-59B88D8FF03A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3044FB-62D2-B848-A5D0-356248D00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704034-D1AF-A74F-BE58-3094C985E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A10B-5499-AD4C-A01C-7EE901173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9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3125D-0CFF-634A-BE1D-3D045F649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64B83-6D70-354F-A564-98D043271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B7BB6-A698-9342-A813-BED6971700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26FC1-A2A9-E948-B6AA-59B88D8FF03A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5FD7D-B39E-5A4D-A460-07AE10C29B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0A033-6F15-4844-84F1-CE5683D22A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BA10B-5499-AD4C-A01C-7EE901173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03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ab.com/insights/expert-insight/academic-affairs/components-of-a-strong-dei-pla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27E0C-9EFD-E944-9AF2-DB407A7082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7928"/>
          </a:xfrm>
        </p:spPr>
        <p:txBody>
          <a:bodyPr/>
          <a:lstStyle/>
          <a:p>
            <a:r>
              <a:rPr lang="en-US" dirty="0"/>
              <a:t>Thesis Workshop</a:t>
            </a:r>
            <a:br>
              <a:rPr lang="en-US" dirty="0"/>
            </a:br>
            <a:r>
              <a:rPr lang="en-US" dirty="0"/>
              <a:t>May 4,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B1B4B3-A418-234E-BBBE-0F884DE7C3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235" y="3602037"/>
            <a:ext cx="9236765" cy="3037301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6 - 6:50	Lecture/Workshop on DEI Action Plans</a:t>
            </a:r>
          </a:p>
          <a:p>
            <a:pPr algn="l"/>
            <a:r>
              <a:rPr lang="en-US" dirty="0"/>
              <a:t>		BREAK</a:t>
            </a:r>
          </a:p>
          <a:p>
            <a:pPr algn="l"/>
            <a:r>
              <a:rPr lang="en-US" dirty="0"/>
              <a:t>7 - 7:20	Presentation Overview</a:t>
            </a:r>
          </a:p>
          <a:p>
            <a:pPr algn="l"/>
            <a:r>
              <a:rPr lang="en-US" dirty="0"/>
              <a:t>7:20 - 7:40	Sentence-level Revisions</a:t>
            </a:r>
          </a:p>
          <a:p>
            <a:pPr algn="l"/>
            <a:r>
              <a:rPr lang="en-US" dirty="0"/>
              <a:t>7:40 - 8:30	Peer Review Groupwork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288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67062-1C17-4B44-806B-28A86DA82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Why Diversity, Equity, and Inclusion (DEI) Action Plans?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7FA8F-3450-3042-8082-F0187F1B3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Strategic planning for an organization’s work on DEI issues</a:t>
            </a:r>
          </a:p>
          <a:p>
            <a:r>
              <a:rPr lang="en-US" dirty="0"/>
              <a:t>Expression of shared values and goals</a:t>
            </a:r>
          </a:p>
          <a:p>
            <a:r>
              <a:rPr lang="en-US" dirty="0"/>
              <a:t>Focal point for collaboration and action</a:t>
            </a:r>
          </a:p>
          <a:p>
            <a:r>
              <a:rPr lang="en-US" dirty="0"/>
              <a:t>Transparency of actions and metrics for evaluating success</a:t>
            </a:r>
          </a:p>
          <a:p>
            <a:r>
              <a:rPr lang="en-US" dirty="0"/>
              <a:t>Mechanism for accountability and iterative revision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433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3C49E-9B68-434E-A269-93B47FF8C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18159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sz="4800" b="1" dirty="0"/>
              <a:t>Key Components of DEI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02C64-018F-4049-877B-905B090A0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" y="983673"/>
            <a:ext cx="11191702" cy="59851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1) Define the organization’s values and vision. </a:t>
            </a:r>
          </a:p>
          <a:p>
            <a:r>
              <a:rPr lang="en-US" dirty="0"/>
              <a:t>What are our guiding principles? What are we hoping to accomplish?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2) Create achievable goals with specific action items</a:t>
            </a:r>
          </a:p>
          <a:p>
            <a:r>
              <a:rPr lang="en-US" dirty="0"/>
              <a:t>“SMART”: specific, measurable, action-oriented, results-oriented, timebound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3) Reward follow-through with assessment and accountability measures</a:t>
            </a:r>
          </a:p>
          <a:p>
            <a:r>
              <a:rPr lang="en-US" dirty="0"/>
              <a:t>“Too often, institutions fail to make progress on strategic goals because they have not assigned responsibility for goals. Systemic change requires buy-in and action from many stakeholders and can’t be accomplished by any one person alone. Still, it is important to delineate accountability owners to ensure there is senior-level accountability for progress.”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4) Communicate transparently with stakeholders on progress and roadblocks</a:t>
            </a: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https://eab.com/insights/expert-insight/academic-affairs/components-of-a-strong-dei-plan/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5433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CB9CC-8543-B54F-B310-9C9FE0AB3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MES Equity Action Plan:</a:t>
            </a:r>
            <a:br>
              <a:rPr lang="en-US" b="1" dirty="0"/>
            </a:br>
            <a:r>
              <a:rPr lang="en-US" b="1" dirty="0"/>
              <a:t>Values, Goals, Target Measures,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4F487-56F3-B341-819F-AA09924AB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 1: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Improve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 to graduate education and promote success of individuals from historically underrepresented races and ethnicities, gender identities, sexual orientations, and economic classes.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18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8A1AC4C-76AF-3E43-1150-ABCBF89BB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130707"/>
              </p:ext>
            </p:extLst>
          </p:nvPr>
        </p:nvGraphicFramePr>
        <p:xfrm>
          <a:off x="964097" y="3621619"/>
          <a:ext cx="10495720" cy="29219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7152">
                  <a:extLst>
                    <a:ext uri="{9D8B030D-6E8A-4147-A177-3AD203B41FA5}">
                      <a16:colId xmlns:a16="http://schemas.microsoft.com/office/drawing/2014/main" val="1676724750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355564282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2585638033"/>
                    </a:ext>
                  </a:extLst>
                </a:gridCol>
                <a:gridCol w="5864086">
                  <a:extLst>
                    <a:ext uri="{9D8B030D-6E8A-4147-A177-3AD203B41FA5}">
                      <a16:colId xmlns:a16="http://schemas.microsoft.com/office/drawing/2014/main" val="3047055717"/>
                    </a:ext>
                  </a:extLst>
                </a:gridCol>
                <a:gridCol w="1580321">
                  <a:extLst>
                    <a:ext uri="{9D8B030D-6E8A-4147-A177-3AD203B41FA5}">
                      <a16:colId xmlns:a16="http://schemas.microsoft.com/office/drawing/2014/main" val="1831553613"/>
                    </a:ext>
                  </a:extLst>
                </a:gridCol>
              </a:tblGrid>
              <a:tr h="22786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6) Support all students in their professional development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# of established mentor relationships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Maintain and expand existing internship support with emphasis on paid opportunities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Create </a:t>
                      </a:r>
                      <a:r>
                        <a:rPr lang="en-US" sz="1800" dirty="0">
                          <a:solidFill>
                            <a:srgbClr val="FFC000"/>
                          </a:solidFill>
                          <a:effectLst/>
                        </a:rPr>
                        <a:t>Mentor Collective </a:t>
                      </a:r>
                      <a:r>
                        <a:rPr lang="en-US" sz="1800" dirty="0">
                          <a:effectLst/>
                        </a:rPr>
                        <a:t>account with outreach to all alumni and community partners through the use of the mentor tracking software for alumni/peer/professional mentoring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Foster potential mentors by improving quality and regularity of alumni communications and networking events </a:t>
                      </a: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Kevin, Averi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499189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13A967C-6F4C-A5FA-0FC2-E5AD8A9D2B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773928"/>
              </p:ext>
            </p:extLst>
          </p:nvPr>
        </p:nvGraphicFramePr>
        <p:xfrm>
          <a:off x="964097" y="2443811"/>
          <a:ext cx="10515600" cy="9011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4866">
                  <a:extLst>
                    <a:ext uri="{9D8B030D-6E8A-4147-A177-3AD203B41FA5}">
                      <a16:colId xmlns:a16="http://schemas.microsoft.com/office/drawing/2014/main" val="3977736539"/>
                    </a:ext>
                  </a:extLst>
                </a:gridCol>
                <a:gridCol w="175498">
                  <a:extLst>
                    <a:ext uri="{9D8B030D-6E8A-4147-A177-3AD203B41FA5}">
                      <a16:colId xmlns:a16="http://schemas.microsoft.com/office/drawing/2014/main" val="3030537926"/>
                    </a:ext>
                  </a:extLst>
                </a:gridCol>
                <a:gridCol w="1370948">
                  <a:extLst>
                    <a:ext uri="{9D8B030D-6E8A-4147-A177-3AD203B41FA5}">
                      <a16:colId xmlns:a16="http://schemas.microsoft.com/office/drawing/2014/main" val="2200713187"/>
                    </a:ext>
                  </a:extLst>
                </a:gridCol>
                <a:gridCol w="5864087">
                  <a:extLst>
                    <a:ext uri="{9D8B030D-6E8A-4147-A177-3AD203B41FA5}">
                      <a16:colId xmlns:a16="http://schemas.microsoft.com/office/drawing/2014/main" val="1325820844"/>
                    </a:ext>
                  </a:extLst>
                </a:gridCol>
                <a:gridCol w="1600201">
                  <a:extLst>
                    <a:ext uri="{9D8B030D-6E8A-4147-A177-3AD203B41FA5}">
                      <a16:colId xmlns:a16="http://schemas.microsoft.com/office/drawing/2014/main" val="4170306003"/>
                    </a:ext>
                  </a:extLst>
                </a:gridCol>
              </a:tblGrid>
              <a:tr h="9011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Equity Goal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Target Measure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Selected Key Activities to Meet Objective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Who will oversee evaluation?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492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011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E8DB1-2E20-BE7E-02E6-0E8D1F027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Equity in Action—sometimes a long, winding road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5C0CA-C14B-2536-A97E-BBCCD1D2B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Fall 2021: Researched Mentor Collective (matchmaking service to connect current students and alumni) </a:t>
            </a:r>
          </a:p>
          <a:p>
            <a:pPr marL="0" indent="0">
              <a:buNone/>
            </a:pPr>
            <a:r>
              <a:rPr lang="en-US" dirty="0"/>
              <a:t>Winter 2022: Explored funding and partnership with Evergreen’s alumni services (interested in future collaboration)</a:t>
            </a:r>
          </a:p>
          <a:p>
            <a:pPr marL="0" indent="0">
              <a:buNone/>
            </a:pPr>
            <a:r>
              <a:rPr lang="en-US" dirty="0"/>
              <a:t>Spring 2022: Shifted to faculty advising for all first-year students</a:t>
            </a:r>
          </a:p>
          <a:p>
            <a:pPr marL="0" indent="0">
              <a:buNone/>
            </a:pPr>
            <a:r>
              <a:rPr lang="en-US" dirty="0"/>
              <a:t>Summer 2022: Faculty advising as part of summer institute, with advising handbook and common advising template</a:t>
            </a:r>
          </a:p>
          <a:p>
            <a:pPr marL="0" indent="0">
              <a:buNone/>
            </a:pPr>
            <a:r>
              <a:rPr lang="en-US" dirty="0"/>
              <a:t>Fall 2022-Spring 2023: Faculty advising implemented (four advising sessions during the year) with periodic check-ins at faculty meetings</a:t>
            </a:r>
          </a:p>
          <a:p>
            <a:pPr marL="0" indent="0">
              <a:buNone/>
            </a:pPr>
            <a:r>
              <a:rPr lang="en-US" dirty="0"/>
              <a:t>Summer 2023: End-of-year student survey and faculty debrief as part of summer institute</a:t>
            </a:r>
          </a:p>
        </p:txBody>
      </p:sp>
    </p:spTree>
    <p:extLst>
      <p:ext uri="{BB962C8B-B14F-4D97-AF65-F5344CB8AC3E}">
        <p14:creationId xmlns:p14="http://schemas.microsoft.com/office/powerpoint/2010/main" val="2753973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DB906-09B0-6C51-4ADC-CF203CE50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Workshop: Equity in Action at Your Workplace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AEA9F-F15C-5F42-D3E6-CD85FB243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Breakout rooms (20 minutes)</a:t>
            </a:r>
          </a:p>
          <a:p>
            <a:r>
              <a:rPr lang="en-US" dirty="0"/>
              <a:t>Select a past or present work environment </a:t>
            </a:r>
            <a:r>
              <a:rPr lang="en-US"/>
              <a:t>as context</a:t>
            </a:r>
            <a:endParaRPr lang="en-US" dirty="0"/>
          </a:p>
          <a:p>
            <a:r>
              <a:rPr lang="en-US" dirty="0"/>
              <a:t>Articulate a value, goal, target measure(s), and activities to address an existing DEI issue</a:t>
            </a:r>
          </a:p>
          <a:p>
            <a:r>
              <a:rPr lang="en-US" dirty="0"/>
              <a:t>What challenges might you face in implementing this goal in a measurable way?</a:t>
            </a:r>
          </a:p>
          <a:p>
            <a:r>
              <a:rPr lang="en-US" dirty="0"/>
              <a:t>What strategies might enable you to succeed in implementing this goal in a measurable way?</a:t>
            </a:r>
          </a:p>
          <a:p>
            <a:r>
              <a:rPr lang="en-US" dirty="0"/>
              <a:t>Select one person to share your ideas with full group (1-2 minutes)</a:t>
            </a:r>
          </a:p>
        </p:txBody>
      </p:sp>
    </p:spTree>
    <p:extLst>
      <p:ext uri="{BB962C8B-B14F-4D97-AF65-F5344CB8AC3E}">
        <p14:creationId xmlns:p14="http://schemas.microsoft.com/office/powerpoint/2010/main" val="1566916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2573</TotalTime>
  <Words>555</Words>
  <Application>Microsoft Office PowerPoint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Thesis Workshop May 4, 2023</vt:lpstr>
      <vt:lpstr>Why Diversity, Equity, and Inclusion (DEI) Action Plans?</vt:lpstr>
      <vt:lpstr> Key Components of DEI Plan</vt:lpstr>
      <vt:lpstr>MES Equity Action Plan: Values, Goals, Target Measures, Activities</vt:lpstr>
      <vt:lpstr>Equity in Action—sometimes a long, winding road</vt:lpstr>
      <vt:lpstr>Workshop: Equity in Action at Your Workplace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 Writing Workshop Week 3 (Jan 20, 2022)</dc:title>
  <dc:creator>Francis, Kevin</dc:creator>
  <cp:lastModifiedBy>Azar, Averi</cp:lastModifiedBy>
  <cp:revision>7</cp:revision>
  <dcterms:created xsi:type="dcterms:W3CDTF">2022-01-20T20:28:01Z</dcterms:created>
  <dcterms:modified xsi:type="dcterms:W3CDTF">2023-05-04T22:41:35Z</dcterms:modified>
</cp:coreProperties>
</file>