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57"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327"/>
  </p:normalViewPr>
  <p:slideViewPr>
    <p:cSldViewPr snapToGrid="0" snapToObjects="1">
      <p:cViewPr varScale="1">
        <p:scale>
          <a:sx n="77" d="100"/>
          <a:sy n="77" d="100"/>
        </p:scale>
        <p:origin x="47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B4945-EFD0-7D41-97A6-44011907710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D79F720-1D97-5C4A-8D76-A1BB56DBA9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69AF835-88F3-3C4C-9793-E4E4529EFAFA}"/>
              </a:ext>
            </a:extLst>
          </p:cNvPr>
          <p:cNvSpPr>
            <a:spLocks noGrp="1"/>
          </p:cNvSpPr>
          <p:nvPr>
            <p:ph type="dt" sz="half" idx="10"/>
          </p:nvPr>
        </p:nvSpPr>
        <p:spPr/>
        <p:txBody>
          <a:bodyPr/>
          <a:lstStyle/>
          <a:p>
            <a:fld id="{817A5169-5BEA-8343-B30D-8A43A3A8C350}" type="datetimeFigureOut">
              <a:rPr lang="en-US" smtClean="0"/>
              <a:t>5/4/2023</a:t>
            </a:fld>
            <a:endParaRPr lang="en-US"/>
          </a:p>
        </p:txBody>
      </p:sp>
      <p:sp>
        <p:nvSpPr>
          <p:cNvPr id="5" name="Footer Placeholder 4">
            <a:extLst>
              <a:ext uri="{FF2B5EF4-FFF2-40B4-BE49-F238E27FC236}">
                <a16:creationId xmlns:a16="http://schemas.microsoft.com/office/drawing/2014/main" id="{EA461631-EA0B-B140-A8B5-CDA31B9FF0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06EA97-628D-8D49-B53F-B3A5A776AB1A}"/>
              </a:ext>
            </a:extLst>
          </p:cNvPr>
          <p:cNvSpPr>
            <a:spLocks noGrp="1"/>
          </p:cNvSpPr>
          <p:nvPr>
            <p:ph type="sldNum" sz="quarter" idx="12"/>
          </p:nvPr>
        </p:nvSpPr>
        <p:spPr/>
        <p:txBody>
          <a:bodyPr/>
          <a:lstStyle/>
          <a:p>
            <a:fld id="{55437E23-290F-184C-A98B-1B0CFF8BC7E9}" type="slidenum">
              <a:rPr lang="en-US" smtClean="0"/>
              <a:t>‹#›</a:t>
            </a:fld>
            <a:endParaRPr lang="en-US"/>
          </a:p>
        </p:txBody>
      </p:sp>
    </p:spTree>
    <p:extLst>
      <p:ext uri="{BB962C8B-B14F-4D97-AF65-F5344CB8AC3E}">
        <p14:creationId xmlns:p14="http://schemas.microsoft.com/office/powerpoint/2010/main" val="3609772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36310-939B-664C-9490-2C45234372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CCD4B04-DA40-5B4E-9022-0307D1C6D4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745301-4F8B-E942-B743-D1597C12D5E3}"/>
              </a:ext>
            </a:extLst>
          </p:cNvPr>
          <p:cNvSpPr>
            <a:spLocks noGrp="1"/>
          </p:cNvSpPr>
          <p:nvPr>
            <p:ph type="dt" sz="half" idx="10"/>
          </p:nvPr>
        </p:nvSpPr>
        <p:spPr/>
        <p:txBody>
          <a:bodyPr/>
          <a:lstStyle/>
          <a:p>
            <a:fld id="{817A5169-5BEA-8343-B30D-8A43A3A8C350}" type="datetimeFigureOut">
              <a:rPr lang="en-US" smtClean="0"/>
              <a:t>5/4/2023</a:t>
            </a:fld>
            <a:endParaRPr lang="en-US"/>
          </a:p>
        </p:txBody>
      </p:sp>
      <p:sp>
        <p:nvSpPr>
          <p:cNvPr id="5" name="Footer Placeholder 4">
            <a:extLst>
              <a:ext uri="{FF2B5EF4-FFF2-40B4-BE49-F238E27FC236}">
                <a16:creationId xmlns:a16="http://schemas.microsoft.com/office/drawing/2014/main" id="{B80C4FBE-52DB-0248-B836-26FFC72B2F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23BB8F-5574-154C-9CE5-2DD01B6B4413}"/>
              </a:ext>
            </a:extLst>
          </p:cNvPr>
          <p:cNvSpPr>
            <a:spLocks noGrp="1"/>
          </p:cNvSpPr>
          <p:nvPr>
            <p:ph type="sldNum" sz="quarter" idx="12"/>
          </p:nvPr>
        </p:nvSpPr>
        <p:spPr/>
        <p:txBody>
          <a:bodyPr/>
          <a:lstStyle/>
          <a:p>
            <a:fld id="{55437E23-290F-184C-A98B-1B0CFF8BC7E9}" type="slidenum">
              <a:rPr lang="en-US" smtClean="0"/>
              <a:t>‹#›</a:t>
            </a:fld>
            <a:endParaRPr lang="en-US"/>
          </a:p>
        </p:txBody>
      </p:sp>
    </p:spTree>
    <p:extLst>
      <p:ext uri="{BB962C8B-B14F-4D97-AF65-F5344CB8AC3E}">
        <p14:creationId xmlns:p14="http://schemas.microsoft.com/office/powerpoint/2010/main" val="219410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B4D5DCE-1BB8-8644-8320-1BFF394AD1D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C3243A8-F852-894E-8654-4630B7662E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02C0F5-FD91-4B47-AD01-FCF3881572ED}"/>
              </a:ext>
            </a:extLst>
          </p:cNvPr>
          <p:cNvSpPr>
            <a:spLocks noGrp="1"/>
          </p:cNvSpPr>
          <p:nvPr>
            <p:ph type="dt" sz="half" idx="10"/>
          </p:nvPr>
        </p:nvSpPr>
        <p:spPr/>
        <p:txBody>
          <a:bodyPr/>
          <a:lstStyle/>
          <a:p>
            <a:fld id="{817A5169-5BEA-8343-B30D-8A43A3A8C350}" type="datetimeFigureOut">
              <a:rPr lang="en-US" smtClean="0"/>
              <a:t>5/4/2023</a:t>
            </a:fld>
            <a:endParaRPr lang="en-US"/>
          </a:p>
        </p:txBody>
      </p:sp>
      <p:sp>
        <p:nvSpPr>
          <p:cNvPr id="5" name="Footer Placeholder 4">
            <a:extLst>
              <a:ext uri="{FF2B5EF4-FFF2-40B4-BE49-F238E27FC236}">
                <a16:creationId xmlns:a16="http://schemas.microsoft.com/office/drawing/2014/main" id="{009CC666-BA95-2A4F-8DCA-6600BDBF50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BAF78D-7858-184D-852A-A8FA31665E83}"/>
              </a:ext>
            </a:extLst>
          </p:cNvPr>
          <p:cNvSpPr>
            <a:spLocks noGrp="1"/>
          </p:cNvSpPr>
          <p:nvPr>
            <p:ph type="sldNum" sz="quarter" idx="12"/>
          </p:nvPr>
        </p:nvSpPr>
        <p:spPr/>
        <p:txBody>
          <a:bodyPr/>
          <a:lstStyle/>
          <a:p>
            <a:fld id="{55437E23-290F-184C-A98B-1B0CFF8BC7E9}" type="slidenum">
              <a:rPr lang="en-US" smtClean="0"/>
              <a:t>‹#›</a:t>
            </a:fld>
            <a:endParaRPr lang="en-US"/>
          </a:p>
        </p:txBody>
      </p:sp>
    </p:spTree>
    <p:extLst>
      <p:ext uri="{BB962C8B-B14F-4D97-AF65-F5344CB8AC3E}">
        <p14:creationId xmlns:p14="http://schemas.microsoft.com/office/powerpoint/2010/main" val="1306067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09CEC-C87D-AC4D-A639-2AADFE36F5A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109480-4955-8742-8804-E975850988E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B92E92-E91B-0B4F-B41E-009C481FCC48}"/>
              </a:ext>
            </a:extLst>
          </p:cNvPr>
          <p:cNvSpPr>
            <a:spLocks noGrp="1"/>
          </p:cNvSpPr>
          <p:nvPr>
            <p:ph type="dt" sz="half" idx="10"/>
          </p:nvPr>
        </p:nvSpPr>
        <p:spPr/>
        <p:txBody>
          <a:bodyPr/>
          <a:lstStyle/>
          <a:p>
            <a:fld id="{817A5169-5BEA-8343-B30D-8A43A3A8C350}" type="datetimeFigureOut">
              <a:rPr lang="en-US" smtClean="0"/>
              <a:t>5/4/2023</a:t>
            </a:fld>
            <a:endParaRPr lang="en-US"/>
          </a:p>
        </p:txBody>
      </p:sp>
      <p:sp>
        <p:nvSpPr>
          <p:cNvPr id="5" name="Footer Placeholder 4">
            <a:extLst>
              <a:ext uri="{FF2B5EF4-FFF2-40B4-BE49-F238E27FC236}">
                <a16:creationId xmlns:a16="http://schemas.microsoft.com/office/drawing/2014/main" id="{12A1AAA6-6BB9-1D43-A8AC-B6591C24D4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6C7608-310E-FE4D-842C-814A712F8A6C}"/>
              </a:ext>
            </a:extLst>
          </p:cNvPr>
          <p:cNvSpPr>
            <a:spLocks noGrp="1"/>
          </p:cNvSpPr>
          <p:nvPr>
            <p:ph type="sldNum" sz="quarter" idx="12"/>
          </p:nvPr>
        </p:nvSpPr>
        <p:spPr/>
        <p:txBody>
          <a:bodyPr/>
          <a:lstStyle/>
          <a:p>
            <a:fld id="{55437E23-290F-184C-A98B-1B0CFF8BC7E9}" type="slidenum">
              <a:rPr lang="en-US" smtClean="0"/>
              <a:t>‹#›</a:t>
            </a:fld>
            <a:endParaRPr lang="en-US"/>
          </a:p>
        </p:txBody>
      </p:sp>
    </p:spTree>
    <p:extLst>
      <p:ext uri="{BB962C8B-B14F-4D97-AF65-F5344CB8AC3E}">
        <p14:creationId xmlns:p14="http://schemas.microsoft.com/office/powerpoint/2010/main" val="3343453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C1789-7FF9-A34B-89BF-5479C828DD7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C765B0E-96B7-FA42-A514-95B3720CDE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7583D6F-FD01-BA4F-8BD3-130557D46E12}"/>
              </a:ext>
            </a:extLst>
          </p:cNvPr>
          <p:cNvSpPr>
            <a:spLocks noGrp="1"/>
          </p:cNvSpPr>
          <p:nvPr>
            <p:ph type="dt" sz="half" idx="10"/>
          </p:nvPr>
        </p:nvSpPr>
        <p:spPr/>
        <p:txBody>
          <a:bodyPr/>
          <a:lstStyle/>
          <a:p>
            <a:fld id="{817A5169-5BEA-8343-B30D-8A43A3A8C350}" type="datetimeFigureOut">
              <a:rPr lang="en-US" smtClean="0"/>
              <a:t>5/4/2023</a:t>
            </a:fld>
            <a:endParaRPr lang="en-US"/>
          </a:p>
        </p:txBody>
      </p:sp>
      <p:sp>
        <p:nvSpPr>
          <p:cNvPr id="5" name="Footer Placeholder 4">
            <a:extLst>
              <a:ext uri="{FF2B5EF4-FFF2-40B4-BE49-F238E27FC236}">
                <a16:creationId xmlns:a16="http://schemas.microsoft.com/office/drawing/2014/main" id="{C9AE4E8C-7620-EC44-AB32-0FEEE22131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191A13-13D6-C349-8244-550E9FC7A08C}"/>
              </a:ext>
            </a:extLst>
          </p:cNvPr>
          <p:cNvSpPr>
            <a:spLocks noGrp="1"/>
          </p:cNvSpPr>
          <p:nvPr>
            <p:ph type="sldNum" sz="quarter" idx="12"/>
          </p:nvPr>
        </p:nvSpPr>
        <p:spPr/>
        <p:txBody>
          <a:bodyPr/>
          <a:lstStyle/>
          <a:p>
            <a:fld id="{55437E23-290F-184C-A98B-1B0CFF8BC7E9}" type="slidenum">
              <a:rPr lang="en-US" smtClean="0"/>
              <a:t>‹#›</a:t>
            </a:fld>
            <a:endParaRPr lang="en-US"/>
          </a:p>
        </p:txBody>
      </p:sp>
    </p:spTree>
    <p:extLst>
      <p:ext uri="{BB962C8B-B14F-4D97-AF65-F5344CB8AC3E}">
        <p14:creationId xmlns:p14="http://schemas.microsoft.com/office/powerpoint/2010/main" val="541913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10207-1D1E-6B45-A7F7-D4FB08606BB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83E06A-1125-6247-A2C8-296A1425E2B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DF251FB-CC21-F84D-9F6E-756B5A0B7CD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FCF8D1B-CB50-6743-BF21-9555863CC8AA}"/>
              </a:ext>
            </a:extLst>
          </p:cNvPr>
          <p:cNvSpPr>
            <a:spLocks noGrp="1"/>
          </p:cNvSpPr>
          <p:nvPr>
            <p:ph type="dt" sz="half" idx="10"/>
          </p:nvPr>
        </p:nvSpPr>
        <p:spPr/>
        <p:txBody>
          <a:bodyPr/>
          <a:lstStyle/>
          <a:p>
            <a:fld id="{817A5169-5BEA-8343-B30D-8A43A3A8C350}" type="datetimeFigureOut">
              <a:rPr lang="en-US" smtClean="0"/>
              <a:t>5/4/2023</a:t>
            </a:fld>
            <a:endParaRPr lang="en-US"/>
          </a:p>
        </p:txBody>
      </p:sp>
      <p:sp>
        <p:nvSpPr>
          <p:cNvPr id="6" name="Footer Placeholder 5">
            <a:extLst>
              <a:ext uri="{FF2B5EF4-FFF2-40B4-BE49-F238E27FC236}">
                <a16:creationId xmlns:a16="http://schemas.microsoft.com/office/drawing/2014/main" id="{F4EBA930-F8EE-9249-9DEF-E19D5FF474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9FFF11-ED9E-BF41-AD04-FD3AD7AD9BBF}"/>
              </a:ext>
            </a:extLst>
          </p:cNvPr>
          <p:cNvSpPr>
            <a:spLocks noGrp="1"/>
          </p:cNvSpPr>
          <p:nvPr>
            <p:ph type="sldNum" sz="quarter" idx="12"/>
          </p:nvPr>
        </p:nvSpPr>
        <p:spPr/>
        <p:txBody>
          <a:bodyPr/>
          <a:lstStyle/>
          <a:p>
            <a:fld id="{55437E23-290F-184C-A98B-1B0CFF8BC7E9}" type="slidenum">
              <a:rPr lang="en-US" smtClean="0"/>
              <a:t>‹#›</a:t>
            </a:fld>
            <a:endParaRPr lang="en-US"/>
          </a:p>
        </p:txBody>
      </p:sp>
    </p:spTree>
    <p:extLst>
      <p:ext uri="{BB962C8B-B14F-4D97-AF65-F5344CB8AC3E}">
        <p14:creationId xmlns:p14="http://schemas.microsoft.com/office/powerpoint/2010/main" val="2116827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BBE81-7706-5743-82A8-946B0C445E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82B584A-667B-9241-B78A-8560AB01CDE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41AD9AB-498D-9B46-BF35-8DBFD8FFA08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6F8303D-FE12-C341-8295-A098CDF203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CD5E3F0-5ED4-5240-8E18-1C5B9172CE1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1185038-D07D-A94C-A277-C34F70CF5C88}"/>
              </a:ext>
            </a:extLst>
          </p:cNvPr>
          <p:cNvSpPr>
            <a:spLocks noGrp="1"/>
          </p:cNvSpPr>
          <p:nvPr>
            <p:ph type="dt" sz="half" idx="10"/>
          </p:nvPr>
        </p:nvSpPr>
        <p:spPr/>
        <p:txBody>
          <a:bodyPr/>
          <a:lstStyle/>
          <a:p>
            <a:fld id="{817A5169-5BEA-8343-B30D-8A43A3A8C350}" type="datetimeFigureOut">
              <a:rPr lang="en-US" smtClean="0"/>
              <a:t>5/4/2023</a:t>
            </a:fld>
            <a:endParaRPr lang="en-US"/>
          </a:p>
        </p:txBody>
      </p:sp>
      <p:sp>
        <p:nvSpPr>
          <p:cNvPr id="8" name="Footer Placeholder 7">
            <a:extLst>
              <a:ext uri="{FF2B5EF4-FFF2-40B4-BE49-F238E27FC236}">
                <a16:creationId xmlns:a16="http://schemas.microsoft.com/office/drawing/2014/main" id="{BDE3B3F5-CBEB-5549-92E9-BE0626B59B0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50BCEE3-6975-AE44-A401-E46AAC23703F}"/>
              </a:ext>
            </a:extLst>
          </p:cNvPr>
          <p:cNvSpPr>
            <a:spLocks noGrp="1"/>
          </p:cNvSpPr>
          <p:nvPr>
            <p:ph type="sldNum" sz="quarter" idx="12"/>
          </p:nvPr>
        </p:nvSpPr>
        <p:spPr/>
        <p:txBody>
          <a:bodyPr/>
          <a:lstStyle/>
          <a:p>
            <a:fld id="{55437E23-290F-184C-A98B-1B0CFF8BC7E9}" type="slidenum">
              <a:rPr lang="en-US" smtClean="0"/>
              <a:t>‹#›</a:t>
            </a:fld>
            <a:endParaRPr lang="en-US"/>
          </a:p>
        </p:txBody>
      </p:sp>
    </p:spTree>
    <p:extLst>
      <p:ext uri="{BB962C8B-B14F-4D97-AF65-F5344CB8AC3E}">
        <p14:creationId xmlns:p14="http://schemas.microsoft.com/office/powerpoint/2010/main" val="875506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FAC06-B72E-F143-9988-9FBDFB2E335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1D7EDD2-6D44-C64B-BB3E-7503DCA03DBA}"/>
              </a:ext>
            </a:extLst>
          </p:cNvPr>
          <p:cNvSpPr>
            <a:spLocks noGrp="1"/>
          </p:cNvSpPr>
          <p:nvPr>
            <p:ph type="dt" sz="half" idx="10"/>
          </p:nvPr>
        </p:nvSpPr>
        <p:spPr/>
        <p:txBody>
          <a:bodyPr/>
          <a:lstStyle/>
          <a:p>
            <a:fld id="{817A5169-5BEA-8343-B30D-8A43A3A8C350}" type="datetimeFigureOut">
              <a:rPr lang="en-US" smtClean="0"/>
              <a:t>5/4/2023</a:t>
            </a:fld>
            <a:endParaRPr lang="en-US"/>
          </a:p>
        </p:txBody>
      </p:sp>
      <p:sp>
        <p:nvSpPr>
          <p:cNvPr id="4" name="Footer Placeholder 3">
            <a:extLst>
              <a:ext uri="{FF2B5EF4-FFF2-40B4-BE49-F238E27FC236}">
                <a16:creationId xmlns:a16="http://schemas.microsoft.com/office/drawing/2014/main" id="{773A0615-CA65-9749-B365-69BA2D7135D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4D116A9-EED4-8844-BC80-A55503355C01}"/>
              </a:ext>
            </a:extLst>
          </p:cNvPr>
          <p:cNvSpPr>
            <a:spLocks noGrp="1"/>
          </p:cNvSpPr>
          <p:nvPr>
            <p:ph type="sldNum" sz="quarter" idx="12"/>
          </p:nvPr>
        </p:nvSpPr>
        <p:spPr/>
        <p:txBody>
          <a:bodyPr/>
          <a:lstStyle/>
          <a:p>
            <a:fld id="{55437E23-290F-184C-A98B-1B0CFF8BC7E9}" type="slidenum">
              <a:rPr lang="en-US" smtClean="0"/>
              <a:t>‹#›</a:t>
            </a:fld>
            <a:endParaRPr lang="en-US"/>
          </a:p>
        </p:txBody>
      </p:sp>
    </p:spTree>
    <p:extLst>
      <p:ext uri="{BB962C8B-B14F-4D97-AF65-F5344CB8AC3E}">
        <p14:creationId xmlns:p14="http://schemas.microsoft.com/office/powerpoint/2010/main" val="3656753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17021D-0625-4749-9CC8-24D53015F438}"/>
              </a:ext>
            </a:extLst>
          </p:cNvPr>
          <p:cNvSpPr>
            <a:spLocks noGrp="1"/>
          </p:cNvSpPr>
          <p:nvPr>
            <p:ph type="dt" sz="half" idx="10"/>
          </p:nvPr>
        </p:nvSpPr>
        <p:spPr/>
        <p:txBody>
          <a:bodyPr/>
          <a:lstStyle/>
          <a:p>
            <a:fld id="{817A5169-5BEA-8343-B30D-8A43A3A8C350}" type="datetimeFigureOut">
              <a:rPr lang="en-US" smtClean="0"/>
              <a:t>5/4/2023</a:t>
            </a:fld>
            <a:endParaRPr lang="en-US"/>
          </a:p>
        </p:txBody>
      </p:sp>
      <p:sp>
        <p:nvSpPr>
          <p:cNvPr id="3" name="Footer Placeholder 2">
            <a:extLst>
              <a:ext uri="{FF2B5EF4-FFF2-40B4-BE49-F238E27FC236}">
                <a16:creationId xmlns:a16="http://schemas.microsoft.com/office/drawing/2014/main" id="{8BF22656-D9B6-2346-A051-72797342DC0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C7B85F7-F850-8544-ADB1-977ACC08FF4D}"/>
              </a:ext>
            </a:extLst>
          </p:cNvPr>
          <p:cNvSpPr>
            <a:spLocks noGrp="1"/>
          </p:cNvSpPr>
          <p:nvPr>
            <p:ph type="sldNum" sz="quarter" idx="12"/>
          </p:nvPr>
        </p:nvSpPr>
        <p:spPr/>
        <p:txBody>
          <a:bodyPr/>
          <a:lstStyle/>
          <a:p>
            <a:fld id="{55437E23-290F-184C-A98B-1B0CFF8BC7E9}" type="slidenum">
              <a:rPr lang="en-US" smtClean="0"/>
              <a:t>‹#›</a:t>
            </a:fld>
            <a:endParaRPr lang="en-US"/>
          </a:p>
        </p:txBody>
      </p:sp>
    </p:spTree>
    <p:extLst>
      <p:ext uri="{BB962C8B-B14F-4D97-AF65-F5344CB8AC3E}">
        <p14:creationId xmlns:p14="http://schemas.microsoft.com/office/powerpoint/2010/main" val="921869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9526A-7015-4048-8526-66B5669CC7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FC4B376-663D-824A-93D6-E2DFEA3326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809464A-67E7-3D46-A5D1-4AE74D3791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5DCDB52-DE2D-9042-A094-0CC0B31CCBDE}"/>
              </a:ext>
            </a:extLst>
          </p:cNvPr>
          <p:cNvSpPr>
            <a:spLocks noGrp="1"/>
          </p:cNvSpPr>
          <p:nvPr>
            <p:ph type="dt" sz="half" idx="10"/>
          </p:nvPr>
        </p:nvSpPr>
        <p:spPr/>
        <p:txBody>
          <a:bodyPr/>
          <a:lstStyle/>
          <a:p>
            <a:fld id="{817A5169-5BEA-8343-B30D-8A43A3A8C350}" type="datetimeFigureOut">
              <a:rPr lang="en-US" smtClean="0"/>
              <a:t>5/4/2023</a:t>
            </a:fld>
            <a:endParaRPr lang="en-US"/>
          </a:p>
        </p:txBody>
      </p:sp>
      <p:sp>
        <p:nvSpPr>
          <p:cNvPr id="6" name="Footer Placeholder 5">
            <a:extLst>
              <a:ext uri="{FF2B5EF4-FFF2-40B4-BE49-F238E27FC236}">
                <a16:creationId xmlns:a16="http://schemas.microsoft.com/office/drawing/2014/main" id="{BF8B421D-FE15-2E49-A8DB-1F3BA8C2C0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AB449A-962F-A549-A7C6-942380F36E10}"/>
              </a:ext>
            </a:extLst>
          </p:cNvPr>
          <p:cNvSpPr>
            <a:spLocks noGrp="1"/>
          </p:cNvSpPr>
          <p:nvPr>
            <p:ph type="sldNum" sz="quarter" idx="12"/>
          </p:nvPr>
        </p:nvSpPr>
        <p:spPr/>
        <p:txBody>
          <a:bodyPr/>
          <a:lstStyle/>
          <a:p>
            <a:fld id="{55437E23-290F-184C-A98B-1B0CFF8BC7E9}" type="slidenum">
              <a:rPr lang="en-US" smtClean="0"/>
              <a:t>‹#›</a:t>
            </a:fld>
            <a:endParaRPr lang="en-US"/>
          </a:p>
        </p:txBody>
      </p:sp>
    </p:spTree>
    <p:extLst>
      <p:ext uri="{BB962C8B-B14F-4D97-AF65-F5344CB8AC3E}">
        <p14:creationId xmlns:p14="http://schemas.microsoft.com/office/powerpoint/2010/main" val="2173518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37E1D-71BA-9440-B86F-E878087115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917B272-11F8-214E-B99E-8F49C57EF91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C0B912C-062C-2348-BC95-209B10C31B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903C59-CC5C-8E45-A312-BE94788FA1AA}"/>
              </a:ext>
            </a:extLst>
          </p:cNvPr>
          <p:cNvSpPr>
            <a:spLocks noGrp="1"/>
          </p:cNvSpPr>
          <p:nvPr>
            <p:ph type="dt" sz="half" idx="10"/>
          </p:nvPr>
        </p:nvSpPr>
        <p:spPr/>
        <p:txBody>
          <a:bodyPr/>
          <a:lstStyle/>
          <a:p>
            <a:fld id="{817A5169-5BEA-8343-B30D-8A43A3A8C350}" type="datetimeFigureOut">
              <a:rPr lang="en-US" smtClean="0"/>
              <a:t>5/4/2023</a:t>
            </a:fld>
            <a:endParaRPr lang="en-US"/>
          </a:p>
        </p:txBody>
      </p:sp>
      <p:sp>
        <p:nvSpPr>
          <p:cNvPr id="6" name="Footer Placeholder 5">
            <a:extLst>
              <a:ext uri="{FF2B5EF4-FFF2-40B4-BE49-F238E27FC236}">
                <a16:creationId xmlns:a16="http://schemas.microsoft.com/office/drawing/2014/main" id="{23F49508-755D-E44B-A428-BD1DF64459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F1AF74-5DD6-6649-9E06-654C96E0CBD1}"/>
              </a:ext>
            </a:extLst>
          </p:cNvPr>
          <p:cNvSpPr>
            <a:spLocks noGrp="1"/>
          </p:cNvSpPr>
          <p:nvPr>
            <p:ph type="sldNum" sz="quarter" idx="12"/>
          </p:nvPr>
        </p:nvSpPr>
        <p:spPr/>
        <p:txBody>
          <a:bodyPr/>
          <a:lstStyle/>
          <a:p>
            <a:fld id="{55437E23-290F-184C-A98B-1B0CFF8BC7E9}" type="slidenum">
              <a:rPr lang="en-US" smtClean="0"/>
              <a:t>‹#›</a:t>
            </a:fld>
            <a:endParaRPr lang="en-US"/>
          </a:p>
        </p:txBody>
      </p:sp>
    </p:spTree>
    <p:extLst>
      <p:ext uri="{BB962C8B-B14F-4D97-AF65-F5344CB8AC3E}">
        <p14:creationId xmlns:p14="http://schemas.microsoft.com/office/powerpoint/2010/main" val="1683825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206CEA-052A-824F-BC01-C55C8FFF54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393104-4D6B-8149-8362-85FDC92D16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7F6B17-A387-E144-BDAB-10BC2E039C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7A5169-5BEA-8343-B30D-8A43A3A8C350}" type="datetimeFigureOut">
              <a:rPr lang="en-US" smtClean="0"/>
              <a:t>5/4/2023</a:t>
            </a:fld>
            <a:endParaRPr lang="en-US"/>
          </a:p>
        </p:txBody>
      </p:sp>
      <p:sp>
        <p:nvSpPr>
          <p:cNvPr id="5" name="Footer Placeholder 4">
            <a:extLst>
              <a:ext uri="{FF2B5EF4-FFF2-40B4-BE49-F238E27FC236}">
                <a16:creationId xmlns:a16="http://schemas.microsoft.com/office/drawing/2014/main" id="{BA5D4077-8249-384F-927F-D7E45E0AF1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A8DBD93-F434-834F-AE6A-52C5B951A1C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437E23-290F-184C-A98B-1B0CFF8BC7E9}" type="slidenum">
              <a:rPr lang="en-US" smtClean="0"/>
              <a:t>‹#›</a:t>
            </a:fld>
            <a:endParaRPr lang="en-US"/>
          </a:p>
        </p:txBody>
      </p:sp>
    </p:spTree>
    <p:extLst>
      <p:ext uri="{BB962C8B-B14F-4D97-AF65-F5344CB8AC3E}">
        <p14:creationId xmlns:p14="http://schemas.microsoft.com/office/powerpoint/2010/main" val="2435298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F1434-1768-7840-AA8B-9E78085F9071}"/>
              </a:ext>
            </a:extLst>
          </p:cNvPr>
          <p:cNvSpPr>
            <a:spLocks noGrp="1"/>
          </p:cNvSpPr>
          <p:nvPr>
            <p:ph type="ctrTitle"/>
          </p:nvPr>
        </p:nvSpPr>
        <p:spPr/>
        <p:txBody>
          <a:bodyPr>
            <a:normAutofit fontScale="90000"/>
          </a:bodyPr>
          <a:lstStyle/>
          <a:p>
            <a:r>
              <a:rPr lang="en-US" dirty="0"/>
              <a:t>Cohesion, Clarity and Flow: Concepts and Techniques for Sentence-level Editing</a:t>
            </a:r>
          </a:p>
        </p:txBody>
      </p:sp>
      <p:sp>
        <p:nvSpPr>
          <p:cNvPr id="3" name="Subtitle 2">
            <a:extLst>
              <a:ext uri="{FF2B5EF4-FFF2-40B4-BE49-F238E27FC236}">
                <a16:creationId xmlns:a16="http://schemas.microsoft.com/office/drawing/2014/main" id="{1577D247-0079-E84C-A025-DDA58A7CFBF0}"/>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950927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A1292-6C46-114D-B562-660C5AFB6047}"/>
              </a:ext>
            </a:extLst>
          </p:cNvPr>
          <p:cNvSpPr>
            <a:spLocks noGrp="1"/>
          </p:cNvSpPr>
          <p:nvPr>
            <p:ph type="title"/>
          </p:nvPr>
        </p:nvSpPr>
        <p:spPr/>
        <p:txBody>
          <a:bodyPr>
            <a:normAutofit fontScale="90000"/>
          </a:bodyPr>
          <a:lstStyle/>
          <a:p>
            <a:r>
              <a:rPr lang="en-US" b="1" dirty="0"/>
              <a:t>Greek rhetorical theory: ETHOS, LOGOS, PATHOS</a:t>
            </a:r>
            <a:br>
              <a:rPr lang="en-US" dirty="0"/>
            </a:br>
            <a:endParaRPr lang="en-US" dirty="0"/>
          </a:p>
        </p:txBody>
      </p:sp>
      <p:sp>
        <p:nvSpPr>
          <p:cNvPr id="3" name="Content Placeholder 2">
            <a:extLst>
              <a:ext uri="{FF2B5EF4-FFF2-40B4-BE49-F238E27FC236}">
                <a16:creationId xmlns:a16="http://schemas.microsoft.com/office/drawing/2014/main" id="{AA14CC37-CFEB-884E-AE95-D19E7A7C29C9}"/>
              </a:ext>
            </a:extLst>
          </p:cNvPr>
          <p:cNvSpPr>
            <a:spLocks noGrp="1"/>
          </p:cNvSpPr>
          <p:nvPr>
            <p:ph idx="1"/>
          </p:nvPr>
        </p:nvSpPr>
        <p:spPr>
          <a:xfrm>
            <a:off x="268357" y="1825625"/>
            <a:ext cx="11678477" cy="4351338"/>
          </a:xfrm>
        </p:spPr>
        <p:txBody>
          <a:bodyPr>
            <a:normAutofit fontScale="85000" lnSpcReduction="20000"/>
          </a:bodyPr>
          <a:lstStyle/>
          <a:p>
            <a:pPr marL="0" indent="0">
              <a:buNone/>
            </a:pPr>
            <a:r>
              <a:rPr lang="en-US" sz="3200" dirty="0"/>
              <a:t>Arguably, ethos (character and integrity of author) is most important.</a:t>
            </a:r>
          </a:p>
          <a:p>
            <a:endParaRPr lang="en-US" sz="3200" dirty="0"/>
          </a:p>
          <a:p>
            <a:pPr marL="0" indent="0">
              <a:buNone/>
            </a:pPr>
            <a:r>
              <a:rPr lang="en-US" sz="3200" dirty="0"/>
              <a:t>How can one build one’s ethos through writing style?</a:t>
            </a:r>
          </a:p>
          <a:p>
            <a:r>
              <a:rPr lang="en-US" sz="3200" b="1" dirty="0"/>
              <a:t>Cohesion:</a:t>
            </a:r>
            <a:r>
              <a:rPr lang="en-US" sz="3200" dirty="0"/>
              <a:t> Flow of text / Connection of sentences / Unity of paragraphs</a:t>
            </a:r>
          </a:p>
          <a:p>
            <a:r>
              <a:rPr lang="en-US" sz="3200" b="1" dirty="0"/>
              <a:t>Clarity: </a:t>
            </a:r>
            <a:r>
              <a:rPr lang="en-US" sz="3200" dirty="0"/>
              <a:t>Engaging / Clear agency / Lack of ambiguity / Speech quality </a:t>
            </a:r>
          </a:p>
          <a:p>
            <a:endParaRPr lang="en-US" sz="3200" dirty="0"/>
          </a:p>
          <a:p>
            <a:pPr marL="0" indent="0">
              <a:buNone/>
            </a:pPr>
            <a:r>
              <a:rPr lang="en-US" sz="3200" u="sng" dirty="0"/>
              <a:t>Great references</a:t>
            </a:r>
            <a:r>
              <a:rPr lang="en-US" sz="3200" dirty="0"/>
              <a:t>: </a:t>
            </a:r>
          </a:p>
          <a:p>
            <a:r>
              <a:rPr lang="en-US" sz="3200" dirty="0"/>
              <a:t>Booth et al., </a:t>
            </a:r>
            <a:r>
              <a:rPr lang="en-US" sz="3200" i="1" dirty="0"/>
              <a:t>The Craft of Research</a:t>
            </a:r>
          </a:p>
          <a:p>
            <a:r>
              <a:rPr lang="en-US" sz="3200" dirty="0"/>
              <a:t>Peter Elbow, </a:t>
            </a:r>
            <a:r>
              <a:rPr lang="en-US" sz="3200" i="1" dirty="0"/>
              <a:t>Writing with Power</a:t>
            </a:r>
          </a:p>
          <a:p>
            <a:r>
              <a:rPr lang="en-US" sz="3200" dirty="0"/>
              <a:t>Peter Elbow, </a:t>
            </a:r>
            <a:r>
              <a:rPr lang="en-US" sz="3200" i="1" dirty="0"/>
              <a:t>Vernacular Eloquence: What Speech Can Bring to Writing</a:t>
            </a:r>
          </a:p>
          <a:p>
            <a:endParaRPr lang="en-US" sz="3200" dirty="0"/>
          </a:p>
          <a:p>
            <a:endParaRPr lang="en-US" dirty="0"/>
          </a:p>
          <a:p>
            <a:endParaRPr lang="en-US" dirty="0"/>
          </a:p>
        </p:txBody>
      </p:sp>
    </p:spTree>
    <p:extLst>
      <p:ext uri="{BB962C8B-B14F-4D97-AF65-F5344CB8AC3E}">
        <p14:creationId xmlns:p14="http://schemas.microsoft.com/office/powerpoint/2010/main" val="1240406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D0B35-0852-024D-9D89-F6ECEACD79E2}"/>
              </a:ext>
            </a:extLst>
          </p:cNvPr>
          <p:cNvSpPr>
            <a:spLocks noGrp="1"/>
          </p:cNvSpPr>
          <p:nvPr>
            <p:ph type="title"/>
          </p:nvPr>
        </p:nvSpPr>
        <p:spPr/>
        <p:txBody>
          <a:bodyPr>
            <a:normAutofit/>
          </a:bodyPr>
          <a:lstStyle/>
          <a:p>
            <a:r>
              <a:rPr lang="en-US" b="1" dirty="0"/>
              <a:t>Cohesion:</a:t>
            </a:r>
            <a:r>
              <a:rPr lang="en-US" dirty="0"/>
              <a:t> Unity of paragraphs</a:t>
            </a:r>
          </a:p>
        </p:txBody>
      </p:sp>
      <p:sp>
        <p:nvSpPr>
          <p:cNvPr id="3" name="Content Placeholder 2">
            <a:extLst>
              <a:ext uri="{FF2B5EF4-FFF2-40B4-BE49-F238E27FC236}">
                <a16:creationId xmlns:a16="http://schemas.microsoft.com/office/drawing/2014/main" id="{C5111DB7-A262-6A47-8A7B-E3D18A401CFC}"/>
              </a:ext>
            </a:extLst>
          </p:cNvPr>
          <p:cNvSpPr>
            <a:spLocks noGrp="1"/>
          </p:cNvSpPr>
          <p:nvPr>
            <p:ph idx="1"/>
          </p:nvPr>
        </p:nvSpPr>
        <p:spPr/>
        <p:txBody>
          <a:bodyPr>
            <a:normAutofit lnSpcReduction="10000"/>
          </a:bodyPr>
          <a:lstStyle/>
          <a:p>
            <a:pPr marL="0" indent="0">
              <a:buNone/>
            </a:pPr>
            <a:r>
              <a:rPr lang="en-US" u="sng" dirty="0"/>
              <a:t>Technique #1:  Manage Reader Expectations</a:t>
            </a:r>
            <a:br>
              <a:rPr lang="en-US" dirty="0"/>
            </a:br>
            <a:r>
              <a:rPr lang="en-US" b="1" dirty="0"/>
              <a:t>1. Set reader expectations by making a promise</a:t>
            </a:r>
            <a:r>
              <a:rPr lang="en-US" dirty="0"/>
              <a:t>: “In many countries one of the side effects of the second world war was to breed a generation that could not abide waste.”</a:t>
            </a:r>
          </a:p>
          <a:p>
            <a:r>
              <a:rPr lang="en-US" dirty="0"/>
              <a:t>After your promise sentence, your reader should be thinking “prove it!” or “tell me more!”</a:t>
            </a:r>
          </a:p>
          <a:p>
            <a:pPr marL="0" indent="0">
              <a:buNone/>
            </a:pPr>
            <a:r>
              <a:rPr lang="en-US" dirty="0"/>
              <a:t>2. </a:t>
            </a:r>
            <a:r>
              <a:rPr lang="en-US" b="1" dirty="0"/>
              <a:t>Satisfy reader expectation by fulfilling the </a:t>
            </a:r>
            <a:r>
              <a:rPr lang="en-US" b="1" dirty="0" err="1"/>
              <a:t>promise:</a:t>
            </a:r>
            <a:r>
              <a:rPr lang="en-US" dirty="0" err="1"/>
              <a:t>“Newspapers</a:t>
            </a:r>
            <a:r>
              <a:rPr lang="en-US" dirty="0"/>
              <a:t>, etc. </a:t>
            </a:r>
            <a:r>
              <a:rPr lang="en-US" u="sng" dirty="0"/>
              <a:t>were saved</a:t>
            </a:r>
            <a:r>
              <a:rPr lang="en-US" dirty="0"/>
              <a:t>.”</a:t>
            </a:r>
            <a:br>
              <a:rPr lang="en-US" dirty="0"/>
            </a:br>
            <a:r>
              <a:rPr lang="en-US" dirty="0"/>
              <a:t>“Glass bottles </a:t>
            </a:r>
            <a:r>
              <a:rPr lang="en-US" u="sng" dirty="0"/>
              <a:t>were </a:t>
            </a:r>
            <a:r>
              <a:rPr lang="en-US" u="sng" dirty="0" err="1"/>
              <a:t>returned</a:t>
            </a:r>
            <a:r>
              <a:rPr lang="en-US" dirty="0" err="1"/>
              <a:t>”“Most</a:t>
            </a:r>
            <a:r>
              <a:rPr lang="en-US" dirty="0"/>
              <a:t> importantly, though, food </a:t>
            </a:r>
            <a:r>
              <a:rPr lang="en-US" u="sng" dirty="0"/>
              <a:t>was never, ever thrown away</a:t>
            </a:r>
            <a:r>
              <a:rPr lang="en-US" dirty="0"/>
              <a:t>”</a:t>
            </a:r>
          </a:p>
          <a:p>
            <a:r>
              <a:rPr lang="en-US" dirty="0"/>
              <a:t>Here, parallelism and crescendo effect reinforce cohesion.</a:t>
            </a:r>
          </a:p>
          <a:p>
            <a:endParaRPr lang="en-US" dirty="0"/>
          </a:p>
        </p:txBody>
      </p:sp>
    </p:spTree>
    <p:extLst>
      <p:ext uri="{BB962C8B-B14F-4D97-AF65-F5344CB8AC3E}">
        <p14:creationId xmlns:p14="http://schemas.microsoft.com/office/powerpoint/2010/main" val="975100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992F9-DD7E-014F-9BFA-A3A9566C927C}"/>
              </a:ext>
            </a:extLst>
          </p:cNvPr>
          <p:cNvSpPr>
            <a:spLocks noGrp="1"/>
          </p:cNvSpPr>
          <p:nvPr>
            <p:ph type="title"/>
          </p:nvPr>
        </p:nvSpPr>
        <p:spPr/>
        <p:txBody>
          <a:bodyPr/>
          <a:lstStyle/>
          <a:p>
            <a:r>
              <a:rPr lang="en-US" b="1" dirty="0"/>
              <a:t>Cohesion:</a:t>
            </a:r>
            <a:r>
              <a:rPr lang="en-US" dirty="0"/>
              <a:t> Connection of sentences</a:t>
            </a:r>
          </a:p>
        </p:txBody>
      </p:sp>
      <p:sp>
        <p:nvSpPr>
          <p:cNvPr id="3" name="Content Placeholder 2">
            <a:extLst>
              <a:ext uri="{FF2B5EF4-FFF2-40B4-BE49-F238E27FC236}">
                <a16:creationId xmlns:a16="http://schemas.microsoft.com/office/drawing/2014/main" id="{3C1DE983-EE06-814C-9416-D861501A79F6}"/>
              </a:ext>
            </a:extLst>
          </p:cNvPr>
          <p:cNvSpPr>
            <a:spLocks noGrp="1"/>
          </p:cNvSpPr>
          <p:nvPr>
            <p:ph idx="1"/>
          </p:nvPr>
        </p:nvSpPr>
        <p:spPr/>
        <p:txBody>
          <a:bodyPr/>
          <a:lstStyle/>
          <a:p>
            <a:pPr marL="0" indent="0">
              <a:buNone/>
            </a:pPr>
            <a:r>
              <a:rPr lang="en-US" u="sng" dirty="0"/>
              <a:t>Technique #2: </a:t>
            </a:r>
            <a:r>
              <a:rPr lang="en-US" u="sng" dirty="0" err="1"/>
              <a:t>Metadiscourse</a:t>
            </a:r>
            <a:r>
              <a:rPr lang="en-US" u="sng" dirty="0"/>
              <a:t> Words</a:t>
            </a:r>
            <a:r>
              <a:rPr lang="en-US" dirty="0"/>
              <a:t>: Signals that clarify direction, promote order, relate ideas</a:t>
            </a:r>
          </a:p>
          <a:p>
            <a:pPr lvl="0"/>
            <a:r>
              <a:rPr lang="en-US" dirty="0"/>
              <a:t>Thus / However, but / So / Nevertheless / First, next, finally / On one hand, on other hand</a:t>
            </a:r>
          </a:p>
          <a:p>
            <a:r>
              <a:rPr lang="en-US" b="1" u="sng" dirty="0"/>
              <a:t>Of course</a:t>
            </a:r>
            <a:r>
              <a:rPr lang="en-US" dirty="0"/>
              <a:t>, these aren't so much legal arguments as political theater. </a:t>
            </a:r>
            <a:r>
              <a:rPr lang="en-US" b="1" u="sng" dirty="0"/>
              <a:t>And</a:t>
            </a:r>
            <a:r>
              <a:rPr lang="en-US" dirty="0"/>
              <a:t> it's hardly surprising that, after eight years of insisting that the law doesn't apply to extremely bad people, opponents of Holder's decision are now focusing their arguments on the bad people, not the law. </a:t>
            </a:r>
            <a:r>
              <a:rPr lang="en-US" b="1" u="sng" dirty="0"/>
              <a:t>Still</a:t>
            </a:r>
            <a:r>
              <a:rPr lang="en-US" dirty="0"/>
              <a:t>, it's awfully depressing to keep hearing * * *.</a:t>
            </a:r>
          </a:p>
          <a:p>
            <a:endParaRPr lang="en-US" dirty="0"/>
          </a:p>
        </p:txBody>
      </p:sp>
    </p:spTree>
    <p:extLst>
      <p:ext uri="{BB962C8B-B14F-4D97-AF65-F5344CB8AC3E}">
        <p14:creationId xmlns:p14="http://schemas.microsoft.com/office/powerpoint/2010/main" val="3660847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3267E-C097-E049-9BBC-17EBE6C00F9F}"/>
              </a:ext>
            </a:extLst>
          </p:cNvPr>
          <p:cNvSpPr>
            <a:spLocks noGrp="1"/>
          </p:cNvSpPr>
          <p:nvPr>
            <p:ph type="title"/>
          </p:nvPr>
        </p:nvSpPr>
        <p:spPr/>
        <p:txBody>
          <a:bodyPr>
            <a:normAutofit fontScale="90000"/>
          </a:bodyPr>
          <a:lstStyle/>
          <a:p>
            <a:r>
              <a:rPr lang="en-US" b="1" dirty="0">
                <a:latin typeface="Calibri" panose="020F0502020204030204" pitchFamily="34" charset="0"/>
                <a:ea typeface="MS Mincho" panose="02020609040205080304" pitchFamily="49" charset="-128"/>
                <a:cs typeface="Trebuchet MS" panose="020B0703020202090204" pitchFamily="34" charset="0"/>
              </a:rPr>
              <a:t>Clarity: </a:t>
            </a:r>
            <a:r>
              <a:rPr lang="en-US" dirty="0">
                <a:latin typeface="Calibri" panose="020F0502020204030204" pitchFamily="34" charset="0"/>
                <a:ea typeface="MS Mincho" panose="02020609040205080304" pitchFamily="49" charset="-128"/>
                <a:cs typeface="Trebuchet MS" panose="020B0703020202090204" pitchFamily="34" charset="0"/>
              </a:rPr>
              <a:t>Engaging / Clear agency / Lack of ambiguity / Speech quality (“orality”)</a:t>
            </a:r>
            <a:br>
              <a:rPr lang="en-US" dirty="0">
                <a:latin typeface="Cambria" panose="02040503050406030204" pitchFamily="18" charset="0"/>
                <a:ea typeface="MS Mincho" panose="02020609040205080304" pitchFamily="49" charset="-128"/>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BD84A8D5-7A2F-F546-9BF6-AE391F03EAD7}"/>
              </a:ext>
            </a:extLst>
          </p:cNvPr>
          <p:cNvSpPr>
            <a:spLocks noGrp="1"/>
          </p:cNvSpPr>
          <p:nvPr>
            <p:ph idx="1"/>
          </p:nvPr>
        </p:nvSpPr>
        <p:spPr>
          <a:xfrm>
            <a:off x="838200" y="1825624"/>
            <a:ext cx="10515600" cy="4942923"/>
          </a:xfrm>
        </p:spPr>
        <p:txBody>
          <a:bodyPr>
            <a:normAutofit fontScale="77500" lnSpcReduction="20000"/>
          </a:bodyPr>
          <a:lstStyle/>
          <a:p>
            <a:pPr marL="0" indent="0">
              <a:spcAft>
                <a:spcPts val="670"/>
              </a:spcAft>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u="sng" dirty="0">
                <a:latin typeface="Calibri" panose="020F0502020204030204" pitchFamily="34" charset="0"/>
                <a:ea typeface="MS Mincho" panose="02020609040205080304" pitchFamily="49" charset="-128"/>
                <a:cs typeface="Trebuchet MS" panose="020B0703020202090204" pitchFamily="34" charset="0"/>
              </a:rPr>
              <a:t>Paramedic Method - Richard Lanham</a:t>
            </a:r>
            <a:endParaRPr lang="en-US" dirty="0">
              <a:latin typeface="Cambria" panose="02040503050406030204" pitchFamily="18" charset="0"/>
              <a:ea typeface="MS Mincho" panose="02020609040205080304" pitchFamily="49" charset="-128"/>
              <a:cs typeface="Times New Roman" panose="02020603050405020304" pitchFamily="18" charset="0"/>
            </a:endParaRPr>
          </a:p>
          <a:p>
            <a:pPr marL="0" indent="0">
              <a:spcAft>
                <a:spcPts val="670"/>
              </a:spcAft>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latin typeface="Calibri" panose="020F0502020204030204" pitchFamily="34" charset="0"/>
                <a:ea typeface="MS Mincho" panose="02020609040205080304" pitchFamily="49" charset="-128"/>
                <a:cs typeface="Trebuchet MS" panose="020B0703020202090204" pitchFamily="34" charset="0"/>
              </a:rPr>
              <a:t>1. Circle the prepositions (of)</a:t>
            </a:r>
            <a:endParaRPr lang="en-US" dirty="0">
              <a:latin typeface="Cambria" panose="02040503050406030204" pitchFamily="18" charset="0"/>
              <a:ea typeface="MS Mincho" panose="02020609040205080304" pitchFamily="49" charset="-128"/>
              <a:cs typeface="Times New Roman" panose="02020603050405020304" pitchFamily="18" charset="0"/>
            </a:endParaRPr>
          </a:p>
          <a:p>
            <a:pPr marL="0" indent="0">
              <a:spcAft>
                <a:spcPts val="670"/>
              </a:spcAft>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latin typeface="Calibri" panose="020F0502020204030204" pitchFamily="34" charset="0"/>
                <a:ea typeface="MS Mincho" panose="02020609040205080304" pitchFamily="49" charset="-128"/>
                <a:cs typeface="Trebuchet MS" panose="020B0703020202090204" pitchFamily="34" charset="0"/>
              </a:rPr>
              <a:t>2. Box the “is” forms (is, was, are…)</a:t>
            </a:r>
            <a:endParaRPr lang="en-US" dirty="0">
              <a:latin typeface="Cambria" panose="02040503050406030204" pitchFamily="18" charset="0"/>
              <a:ea typeface="MS Mincho" panose="02020609040205080304" pitchFamily="49" charset="-128"/>
              <a:cs typeface="Times New Roman" panose="02020603050405020304" pitchFamily="18" charset="0"/>
            </a:endParaRPr>
          </a:p>
          <a:p>
            <a:pPr marL="0" indent="0">
              <a:spcAft>
                <a:spcPts val="670"/>
              </a:spcAft>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latin typeface="Calibri" panose="020F0502020204030204" pitchFamily="34" charset="0"/>
                <a:ea typeface="MS Mincho" panose="02020609040205080304" pitchFamily="49" charset="-128"/>
                <a:cs typeface="Trebuchet MS" panose="020B0703020202090204" pitchFamily="34" charset="0"/>
              </a:rPr>
              <a:t>3. Ask, “Where’s the action?” “Who’s kicking who?” (Find the sentence’s real subject)</a:t>
            </a:r>
            <a:endParaRPr lang="en-US" dirty="0">
              <a:latin typeface="Cambria" panose="02040503050406030204" pitchFamily="18" charset="0"/>
              <a:ea typeface="MS Mincho" panose="02020609040205080304" pitchFamily="49" charset="-128"/>
              <a:cs typeface="Times New Roman" panose="02020603050405020304" pitchFamily="18" charset="0"/>
            </a:endParaRPr>
          </a:p>
          <a:p>
            <a:pPr marL="0" indent="0">
              <a:spcAft>
                <a:spcPts val="670"/>
              </a:spcAft>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latin typeface="Calibri" panose="020F0502020204030204" pitchFamily="34" charset="0"/>
                <a:ea typeface="MS Mincho" panose="02020609040205080304" pitchFamily="49" charset="-128"/>
                <a:cs typeface="Trebuchet MS" panose="020B0703020202090204" pitchFamily="34" charset="0"/>
              </a:rPr>
              <a:t>4. Put the “kicking” action in a simple (not compound) active verb.  </a:t>
            </a:r>
            <a:endParaRPr lang="en-US" dirty="0">
              <a:latin typeface="Cambria" panose="02040503050406030204" pitchFamily="18" charset="0"/>
              <a:ea typeface="MS Mincho" panose="02020609040205080304" pitchFamily="49" charset="-128"/>
              <a:cs typeface="Times New Roman" panose="02020603050405020304" pitchFamily="18" charset="0"/>
            </a:endParaRPr>
          </a:p>
          <a:p>
            <a:pPr marL="0" indent="0">
              <a:spcAft>
                <a:spcPts val="670"/>
              </a:spcAft>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latin typeface="Calibri" panose="020F0502020204030204" pitchFamily="34" charset="0"/>
                <a:ea typeface="MS Mincho" panose="02020609040205080304" pitchFamily="49" charset="-128"/>
                <a:cs typeface="Trebuchet MS" panose="020B0703020202090204" pitchFamily="34" charset="0"/>
              </a:rPr>
              <a:t>5. Turn any remaining prepositions into possessives, and any “is” forms into active voice, and any nominalized verbs into active verbs</a:t>
            </a:r>
            <a:endParaRPr lang="en-US" dirty="0">
              <a:latin typeface="Cambria" panose="02040503050406030204" pitchFamily="18" charset="0"/>
              <a:ea typeface="MS Mincho" panose="02020609040205080304" pitchFamily="49" charset="-128"/>
              <a:cs typeface="Times New Roman" panose="02020603050405020304" pitchFamily="18" charset="0"/>
            </a:endParaRPr>
          </a:p>
          <a:p>
            <a:pPr marL="0" indent="0">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latin typeface="Calibri" panose="020F0502020204030204" pitchFamily="34" charset="0"/>
                <a:ea typeface="MS Mincho" panose="02020609040205080304" pitchFamily="49" charset="-128"/>
                <a:cs typeface="Trebuchet MS" panose="020B0703020202090204" pitchFamily="34" charset="0"/>
              </a:rPr>
              <a:t>6. Read aloud, with feeling – can you now speak what you’ve written in a natural manner, the way you’d talk? </a:t>
            </a:r>
          </a:p>
          <a:p>
            <a:pPr marL="0" indent="0">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lang="en-US" dirty="0">
              <a:latin typeface="Calibri" panose="020F0502020204030204" pitchFamily="34" charset="0"/>
              <a:ea typeface="MS Mincho" panose="02020609040205080304" pitchFamily="49" charset="-128"/>
              <a:cs typeface="Trebuchet MS" panose="020B0703020202090204" pitchFamily="34" charset="0"/>
            </a:endParaRPr>
          </a:p>
          <a:p>
            <a:pPr marL="0" indent="0">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4000" dirty="0">
                <a:solidFill>
                  <a:srgbClr val="C00000"/>
                </a:solidFill>
                <a:latin typeface="Calibri" panose="020F0502020204030204" pitchFamily="34" charset="0"/>
                <a:ea typeface="MS Mincho" panose="02020609040205080304" pitchFamily="49" charset="-128"/>
                <a:cs typeface="Trebuchet MS" panose="020B0703020202090204" pitchFamily="34" charset="0"/>
              </a:rPr>
              <a:t>(Reading your work out loud, as if you were presenting, is the single most effective way to make your writing clear and fluid.)</a:t>
            </a:r>
            <a:endParaRPr lang="en-US" sz="4000" dirty="0">
              <a:solidFill>
                <a:srgbClr val="C00000"/>
              </a:solidFill>
              <a:latin typeface="Cambria" panose="02040503050406030204" pitchFamily="18" charset="0"/>
              <a:ea typeface="MS Mincho" panose="02020609040205080304" pitchFamily="49" charset="-128"/>
              <a:cs typeface="Times New Roman" panose="02020603050405020304" pitchFamily="18" charset="0"/>
            </a:endParaRPr>
          </a:p>
          <a:p>
            <a:endParaRPr lang="en-US" dirty="0"/>
          </a:p>
        </p:txBody>
      </p:sp>
      <p:sp>
        <p:nvSpPr>
          <p:cNvPr id="4" name="Rectangle 3">
            <a:extLst>
              <a:ext uri="{FF2B5EF4-FFF2-40B4-BE49-F238E27FC236}">
                <a16:creationId xmlns:a16="http://schemas.microsoft.com/office/drawing/2014/main" id="{F3B4413B-A3A0-1F40-B4D6-48A557F71075}"/>
              </a:ext>
            </a:extLst>
          </p:cNvPr>
          <p:cNvSpPr/>
          <p:nvPr/>
        </p:nvSpPr>
        <p:spPr>
          <a:xfrm>
            <a:off x="3048000" y="960376"/>
            <a:ext cx="6096000" cy="369332"/>
          </a:xfrm>
          <a:prstGeom prst="rect">
            <a:avLst/>
          </a:prstGeom>
        </p:spPr>
        <p:txBody>
          <a:bodyPr>
            <a:spAutoFit/>
          </a:bodyPr>
          <a:lstStyle/>
          <a:p>
            <a:pPr>
              <a:spcAft>
                <a:spcPts val="67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latin typeface="Calibri" panose="020F0502020204030204" pitchFamily="34" charset="0"/>
                <a:ea typeface="MS Mincho" panose="02020609040205080304" pitchFamily="49" charset="-128"/>
                <a:cs typeface="Trebuchet MS" panose="020B0703020202090204" pitchFamily="34" charset="0"/>
              </a:rPr>
              <a:t> </a:t>
            </a:r>
            <a:endParaRPr lang="en-US" dirty="0">
              <a:latin typeface="Cambria" panose="02040503050406030204" pitchFamily="18"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5194549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408</TotalTime>
  <Words>486</Words>
  <Application>Microsoft Office PowerPoint</Application>
  <PresentationFormat>Widescreen</PresentationFormat>
  <Paragraphs>33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Cambria</vt:lpstr>
      <vt:lpstr>Office Theme</vt:lpstr>
      <vt:lpstr>Cohesion, Clarity and Flow: Concepts and Techniques for Sentence-level Editing</vt:lpstr>
      <vt:lpstr>Greek rhetorical theory: ETHOS, LOGOS, PATHOS </vt:lpstr>
      <vt:lpstr>Cohesion: Unity of paragraphs</vt:lpstr>
      <vt:lpstr>Cohesion: Connection of sentences</vt:lpstr>
      <vt:lpstr>Clarity: Engaging / Clear agency / Lack of ambiguity / Speech quality (“orality”)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Francis, Kevin</dc:creator>
  <cp:lastModifiedBy>Azar, Averi</cp:lastModifiedBy>
  <cp:revision>3</cp:revision>
  <dcterms:created xsi:type="dcterms:W3CDTF">2022-04-27T00:39:34Z</dcterms:created>
  <dcterms:modified xsi:type="dcterms:W3CDTF">2023-05-04T22:41:43Z</dcterms:modified>
</cp:coreProperties>
</file>