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media/image18.JPG" ContentType="image/jpe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259" r:id="rId5"/>
    <p:sldId id="261" r:id="rId6"/>
    <p:sldId id="302" r:id="rId7"/>
    <p:sldId id="303" r:id="rId8"/>
    <p:sldId id="304" r:id="rId9"/>
    <p:sldId id="305" r:id="rId10"/>
    <p:sldId id="306" r:id="rId11"/>
    <p:sldId id="307" r:id="rId12"/>
    <p:sldId id="262" r:id="rId13"/>
    <p:sldId id="263" r:id="rId14"/>
    <p:sldId id="264" r:id="rId15"/>
    <p:sldId id="266" r:id="rId16"/>
    <p:sldId id="270" r:id="rId17"/>
    <p:sldId id="286" r:id="rId18"/>
    <p:sldId id="300" r:id="rId19"/>
    <p:sldId id="299" r:id="rId20"/>
    <p:sldId id="301" r:id="rId21"/>
    <p:sldId id="271" r:id="rId22"/>
    <p:sldId id="272" r:id="rId23"/>
    <p:sldId id="273" r:id="rId24"/>
    <p:sldId id="275" r:id="rId25"/>
    <p:sldId id="276" r:id="rId26"/>
    <p:sldId id="277" r:id="rId27"/>
    <p:sldId id="278" r:id="rId28"/>
    <p:sldId id="279" r:id="rId29"/>
    <p:sldId id="280" r:id="rId30"/>
    <p:sldId id="285" r:id="rId31"/>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636"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9AFC679F-2C39-489A-91B4-E20DDCF7D2B9}" type="datetimeFigureOut">
              <a:rPr lang="en-US" smtClean="0"/>
              <a:t>2/23/2024</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E3395B0D-9A07-4046-B1B5-02107773302A}" type="slidenum">
              <a:rPr lang="en-US" smtClean="0"/>
              <a:t>‹#›</a:t>
            </a:fld>
            <a:endParaRPr lang="en-US"/>
          </a:p>
        </p:txBody>
      </p:sp>
    </p:spTree>
    <p:extLst>
      <p:ext uri="{BB962C8B-B14F-4D97-AF65-F5344CB8AC3E}">
        <p14:creationId xmlns:p14="http://schemas.microsoft.com/office/powerpoint/2010/main" val="876445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C975B-3F91-9145-97AF-A62BD4408F23}" type="slidenum">
              <a:rPr lang="en-US" smtClean="0"/>
              <a:t>20</a:t>
            </a:fld>
            <a:endParaRPr lang="en-US"/>
          </a:p>
        </p:txBody>
      </p:sp>
    </p:spTree>
    <p:extLst>
      <p:ext uri="{BB962C8B-B14F-4D97-AF65-F5344CB8AC3E}">
        <p14:creationId xmlns:p14="http://schemas.microsoft.com/office/powerpoint/2010/main" val="1601627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3047999" cy="5143499"/>
          </a:xfrm>
          <a:prstGeom prst="rect">
            <a:avLst/>
          </a:prstGeom>
        </p:spPr>
      </p:pic>
      <p:sp>
        <p:nvSpPr>
          <p:cNvPr id="17" name="bg object 17"/>
          <p:cNvSpPr/>
          <p:nvPr/>
        </p:nvSpPr>
        <p:spPr>
          <a:xfrm>
            <a:off x="1193927" y="1026147"/>
            <a:ext cx="515620" cy="169545"/>
          </a:xfrm>
          <a:custGeom>
            <a:avLst/>
            <a:gdLst/>
            <a:ahLst/>
            <a:cxnLst/>
            <a:rect l="l" t="t" r="r" b="b"/>
            <a:pathLst>
              <a:path w="515619" h="169544">
                <a:moveTo>
                  <a:pt x="165265" y="84823"/>
                </a:moveTo>
                <a:lnTo>
                  <a:pt x="152273" y="36055"/>
                </a:lnTo>
                <a:lnTo>
                  <a:pt x="121170" y="6007"/>
                </a:lnTo>
                <a:lnTo>
                  <a:pt x="115824" y="4991"/>
                </a:lnTo>
                <a:lnTo>
                  <a:pt x="115824" y="66446"/>
                </a:lnTo>
                <a:lnTo>
                  <a:pt x="50139" y="66446"/>
                </a:lnTo>
                <a:lnTo>
                  <a:pt x="53174" y="55143"/>
                </a:lnTo>
                <a:lnTo>
                  <a:pt x="60121" y="45415"/>
                </a:lnTo>
                <a:lnTo>
                  <a:pt x="70904" y="38620"/>
                </a:lnTo>
                <a:lnTo>
                  <a:pt x="85458" y="36055"/>
                </a:lnTo>
                <a:lnTo>
                  <a:pt x="97650" y="38417"/>
                </a:lnTo>
                <a:lnTo>
                  <a:pt x="107264" y="44881"/>
                </a:lnTo>
                <a:lnTo>
                  <a:pt x="113563" y="54546"/>
                </a:lnTo>
                <a:lnTo>
                  <a:pt x="115824" y="66446"/>
                </a:lnTo>
                <a:lnTo>
                  <a:pt x="115824" y="4991"/>
                </a:lnTo>
                <a:lnTo>
                  <a:pt x="54813" y="6007"/>
                </a:lnTo>
                <a:lnTo>
                  <a:pt x="7061" y="49796"/>
                </a:lnTo>
                <a:lnTo>
                  <a:pt x="0" y="84823"/>
                </a:lnTo>
                <a:lnTo>
                  <a:pt x="7061" y="119443"/>
                </a:lnTo>
                <a:lnTo>
                  <a:pt x="26301" y="145961"/>
                </a:lnTo>
                <a:lnTo>
                  <a:pt x="54813" y="162953"/>
                </a:lnTo>
                <a:lnTo>
                  <a:pt x="89687" y="168935"/>
                </a:lnTo>
                <a:lnTo>
                  <a:pt x="109118" y="166852"/>
                </a:lnTo>
                <a:lnTo>
                  <a:pt x="127558" y="160718"/>
                </a:lnTo>
                <a:lnTo>
                  <a:pt x="144018" y="150749"/>
                </a:lnTo>
                <a:lnTo>
                  <a:pt x="157492" y="137134"/>
                </a:lnTo>
                <a:lnTo>
                  <a:pt x="149796" y="131470"/>
                </a:lnTo>
                <a:lnTo>
                  <a:pt x="122885" y="111683"/>
                </a:lnTo>
                <a:lnTo>
                  <a:pt x="116078" y="119545"/>
                </a:lnTo>
                <a:lnTo>
                  <a:pt x="108140" y="125818"/>
                </a:lnTo>
                <a:lnTo>
                  <a:pt x="98755" y="129971"/>
                </a:lnTo>
                <a:lnTo>
                  <a:pt x="87566" y="131470"/>
                </a:lnTo>
                <a:lnTo>
                  <a:pt x="74180" y="129197"/>
                </a:lnTo>
                <a:lnTo>
                  <a:pt x="63030" y="122821"/>
                </a:lnTo>
                <a:lnTo>
                  <a:pt x="54800" y="112991"/>
                </a:lnTo>
                <a:lnTo>
                  <a:pt x="50139" y="100380"/>
                </a:lnTo>
                <a:lnTo>
                  <a:pt x="165265" y="100380"/>
                </a:lnTo>
                <a:lnTo>
                  <a:pt x="165265" y="84823"/>
                </a:lnTo>
                <a:close/>
              </a:path>
              <a:path w="515619" h="169544">
                <a:moveTo>
                  <a:pt x="349592" y="4241"/>
                </a:moveTo>
                <a:lnTo>
                  <a:pt x="299453" y="4241"/>
                </a:lnTo>
                <a:lnTo>
                  <a:pt x="262026" y="113804"/>
                </a:lnTo>
                <a:lnTo>
                  <a:pt x="261315" y="113804"/>
                </a:lnTo>
                <a:lnTo>
                  <a:pt x="220345" y="4241"/>
                </a:lnTo>
                <a:lnTo>
                  <a:pt x="166674" y="4241"/>
                </a:lnTo>
                <a:lnTo>
                  <a:pt x="233768" y="165404"/>
                </a:lnTo>
                <a:lnTo>
                  <a:pt x="286029" y="165404"/>
                </a:lnTo>
                <a:lnTo>
                  <a:pt x="349592" y="4241"/>
                </a:lnTo>
                <a:close/>
              </a:path>
              <a:path w="515619" h="169544">
                <a:moveTo>
                  <a:pt x="515569" y="84823"/>
                </a:moveTo>
                <a:lnTo>
                  <a:pt x="502577" y="36055"/>
                </a:lnTo>
                <a:lnTo>
                  <a:pt x="471474" y="5994"/>
                </a:lnTo>
                <a:lnTo>
                  <a:pt x="466128" y="4978"/>
                </a:lnTo>
                <a:lnTo>
                  <a:pt x="466128" y="66446"/>
                </a:lnTo>
                <a:lnTo>
                  <a:pt x="400443" y="66446"/>
                </a:lnTo>
                <a:lnTo>
                  <a:pt x="403479" y="55130"/>
                </a:lnTo>
                <a:lnTo>
                  <a:pt x="410425" y="45415"/>
                </a:lnTo>
                <a:lnTo>
                  <a:pt x="421208" y="38608"/>
                </a:lnTo>
                <a:lnTo>
                  <a:pt x="435762" y="36055"/>
                </a:lnTo>
                <a:lnTo>
                  <a:pt x="447954" y="38417"/>
                </a:lnTo>
                <a:lnTo>
                  <a:pt x="457568" y="44881"/>
                </a:lnTo>
                <a:lnTo>
                  <a:pt x="463867" y="54533"/>
                </a:lnTo>
                <a:lnTo>
                  <a:pt x="466128" y="66446"/>
                </a:lnTo>
                <a:lnTo>
                  <a:pt x="466128" y="4978"/>
                </a:lnTo>
                <a:lnTo>
                  <a:pt x="405244" y="5994"/>
                </a:lnTo>
                <a:lnTo>
                  <a:pt x="357962" y="49796"/>
                </a:lnTo>
                <a:lnTo>
                  <a:pt x="351015" y="84823"/>
                </a:lnTo>
                <a:lnTo>
                  <a:pt x="357962" y="119430"/>
                </a:lnTo>
                <a:lnTo>
                  <a:pt x="376961" y="145961"/>
                </a:lnTo>
                <a:lnTo>
                  <a:pt x="405244" y="162953"/>
                </a:lnTo>
                <a:lnTo>
                  <a:pt x="440004" y="168935"/>
                </a:lnTo>
                <a:lnTo>
                  <a:pt x="459447" y="166852"/>
                </a:lnTo>
                <a:lnTo>
                  <a:pt x="477964" y="160718"/>
                </a:lnTo>
                <a:lnTo>
                  <a:pt x="494626" y="150749"/>
                </a:lnTo>
                <a:lnTo>
                  <a:pt x="508508" y="137134"/>
                </a:lnTo>
                <a:lnTo>
                  <a:pt x="500659" y="131470"/>
                </a:lnTo>
                <a:lnTo>
                  <a:pt x="473189" y="111683"/>
                </a:lnTo>
                <a:lnTo>
                  <a:pt x="466686" y="119545"/>
                </a:lnTo>
                <a:lnTo>
                  <a:pt x="458711" y="125818"/>
                </a:lnTo>
                <a:lnTo>
                  <a:pt x="449160" y="129971"/>
                </a:lnTo>
                <a:lnTo>
                  <a:pt x="437883" y="131470"/>
                </a:lnTo>
                <a:lnTo>
                  <a:pt x="424586" y="129197"/>
                </a:lnTo>
                <a:lnTo>
                  <a:pt x="413600" y="122821"/>
                </a:lnTo>
                <a:lnTo>
                  <a:pt x="405409" y="112991"/>
                </a:lnTo>
                <a:lnTo>
                  <a:pt x="400443" y="100368"/>
                </a:lnTo>
                <a:lnTo>
                  <a:pt x="515569" y="100368"/>
                </a:lnTo>
                <a:lnTo>
                  <a:pt x="515569" y="84823"/>
                </a:lnTo>
                <a:close/>
              </a:path>
            </a:pathLst>
          </a:custGeom>
          <a:solidFill>
            <a:srgbClr val="2A601F"/>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1733517" y="1026143"/>
            <a:ext cx="300163" cy="244566"/>
          </a:xfrm>
          <a:prstGeom prst="rect">
            <a:avLst/>
          </a:prstGeom>
        </p:spPr>
      </p:pic>
      <p:pic>
        <p:nvPicPr>
          <p:cNvPr id="19" name="bg object 19"/>
          <p:cNvPicPr/>
          <p:nvPr/>
        </p:nvPicPr>
        <p:blipFill>
          <a:blip r:embed="rId4" cstate="print"/>
          <a:stretch>
            <a:fillRect/>
          </a:stretch>
        </p:blipFill>
        <p:spPr>
          <a:xfrm>
            <a:off x="2061931" y="1026142"/>
            <a:ext cx="289569" cy="168934"/>
          </a:xfrm>
          <a:prstGeom prst="rect">
            <a:avLst/>
          </a:prstGeom>
        </p:spPr>
      </p:pic>
      <p:pic>
        <p:nvPicPr>
          <p:cNvPr id="20" name="bg object 20"/>
          <p:cNvPicPr/>
          <p:nvPr/>
        </p:nvPicPr>
        <p:blipFill>
          <a:blip r:embed="rId5" cstate="print"/>
          <a:stretch>
            <a:fillRect/>
          </a:stretch>
        </p:blipFill>
        <p:spPr>
          <a:xfrm>
            <a:off x="2371276" y="1026142"/>
            <a:ext cx="165266" cy="168934"/>
          </a:xfrm>
          <a:prstGeom prst="rect">
            <a:avLst/>
          </a:prstGeom>
        </p:spPr>
      </p:pic>
      <p:pic>
        <p:nvPicPr>
          <p:cNvPr id="21" name="bg object 21"/>
          <p:cNvPicPr/>
          <p:nvPr/>
        </p:nvPicPr>
        <p:blipFill>
          <a:blip r:embed="rId6" cstate="print"/>
          <a:stretch>
            <a:fillRect/>
          </a:stretch>
        </p:blipFill>
        <p:spPr>
          <a:xfrm>
            <a:off x="2563381" y="1026141"/>
            <a:ext cx="155378" cy="165400"/>
          </a:xfrm>
          <a:prstGeom prst="rect">
            <a:avLst/>
          </a:prstGeom>
        </p:spPr>
      </p:pic>
      <p:pic>
        <p:nvPicPr>
          <p:cNvPr id="22" name="bg object 22"/>
          <p:cNvPicPr/>
          <p:nvPr/>
        </p:nvPicPr>
        <p:blipFill>
          <a:blip r:embed="rId7" cstate="print"/>
          <a:stretch>
            <a:fillRect/>
          </a:stretch>
        </p:blipFill>
        <p:spPr>
          <a:xfrm>
            <a:off x="1640018" y="247103"/>
            <a:ext cx="634131" cy="651510"/>
          </a:xfrm>
          <a:prstGeom prst="rect">
            <a:avLst/>
          </a:prstGeom>
        </p:spPr>
      </p:pic>
      <p:sp>
        <p:nvSpPr>
          <p:cNvPr id="2" name="Holder 2"/>
          <p:cNvSpPr>
            <a:spLocks noGrp="1"/>
          </p:cNvSpPr>
          <p:nvPr>
            <p:ph type="title"/>
          </p:nvPr>
        </p:nvSpPr>
        <p:spPr/>
        <p:txBody>
          <a:bodyPr lIns="0" tIns="0" rIns="0" bIns="0"/>
          <a:lstStyle>
            <a:lvl1pPr>
              <a:defRPr sz="2400" b="0" i="0">
                <a:solidFill>
                  <a:srgbClr val="111314"/>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sz="1800" b="0" i="0">
                <a:solidFill>
                  <a:srgbClr val="111314"/>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3047999" cy="5143499"/>
          </a:xfrm>
          <a:prstGeom prst="rect">
            <a:avLst/>
          </a:prstGeom>
        </p:spPr>
      </p:pic>
      <p:pic>
        <p:nvPicPr>
          <p:cNvPr id="17" name="bg object 17"/>
          <p:cNvPicPr/>
          <p:nvPr/>
        </p:nvPicPr>
        <p:blipFill>
          <a:blip r:embed="rId3" cstate="print"/>
          <a:stretch>
            <a:fillRect/>
          </a:stretch>
        </p:blipFill>
        <p:spPr>
          <a:xfrm>
            <a:off x="1066800" y="131064"/>
            <a:ext cx="1770887" cy="1264919"/>
          </a:xfrm>
          <a:prstGeom prst="rect">
            <a:avLst/>
          </a:prstGeom>
        </p:spPr>
      </p:pic>
      <p:sp>
        <p:nvSpPr>
          <p:cNvPr id="2" name="Holder 2"/>
          <p:cNvSpPr>
            <a:spLocks noGrp="1"/>
          </p:cNvSpPr>
          <p:nvPr>
            <p:ph type="title"/>
          </p:nvPr>
        </p:nvSpPr>
        <p:spPr/>
        <p:txBody>
          <a:bodyPr lIns="0" tIns="0" rIns="0" bIns="0"/>
          <a:lstStyle>
            <a:lvl1pPr>
              <a:defRPr sz="2400" b="0" i="0">
                <a:solidFill>
                  <a:srgbClr val="111314"/>
                </a:solidFill>
                <a:latin typeface="Arial MT"/>
                <a:cs typeface="Arial MT"/>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111314"/>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Orange Content P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7180B1-DA29-1841-8026-2C01F880DDF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3048001" cy="5143500"/>
          </a:xfrm>
          <a:prstGeom prst="rect">
            <a:avLst/>
          </a:prstGeom>
        </p:spPr>
      </p:pic>
      <p:sp>
        <p:nvSpPr>
          <p:cNvPr id="14" name="Text Placeholder 2">
            <a:extLst>
              <a:ext uri="{FF2B5EF4-FFF2-40B4-BE49-F238E27FC236}">
                <a16:creationId xmlns:a16="http://schemas.microsoft.com/office/drawing/2014/main" id="{34B20548-DA6E-8F42-B8AA-9FD915C3FC3C}"/>
              </a:ext>
            </a:extLst>
          </p:cNvPr>
          <p:cNvSpPr>
            <a:spLocks noGrp="1"/>
          </p:cNvSpPr>
          <p:nvPr>
            <p:ph type="body" sz="quarter" idx="11" hasCustomPrompt="1"/>
          </p:nvPr>
        </p:nvSpPr>
        <p:spPr>
          <a:xfrm>
            <a:off x="381000" y="2381250"/>
            <a:ext cx="2379137" cy="381000"/>
          </a:xfrm>
        </p:spPr>
        <p:txBody>
          <a:bodyPr anchor="ctr" anchorCtr="0">
            <a:noAutofit/>
          </a:bodyPr>
          <a:lstStyle>
            <a:lvl1pPr marL="0" indent="0" algn="r">
              <a:spcBef>
                <a:spcPts val="0"/>
              </a:spcBef>
              <a:buNone/>
              <a:defRPr sz="2400" b="1">
                <a:solidFill>
                  <a:schemeClr val="tx2">
                    <a:lumMod val="50000"/>
                  </a:schemeClr>
                </a:solidFill>
              </a:defRPr>
            </a:lvl1pPr>
          </a:lstStyle>
          <a:p>
            <a:pPr lvl="0"/>
            <a:r>
              <a:rPr lang="en-US" dirty="0"/>
              <a:t>Regular Text Page with Table</a:t>
            </a:r>
          </a:p>
        </p:txBody>
      </p:sp>
      <p:sp>
        <p:nvSpPr>
          <p:cNvPr id="18" name="Content Placeholder 21">
            <a:extLst>
              <a:ext uri="{FF2B5EF4-FFF2-40B4-BE49-F238E27FC236}">
                <a16:creationId xmlns:a16="http://schemas.microsoft.com/office/drawing/2014/main" id="{8AF185AF-19CB-DC4F-BEB0-695121E18163}"/>
              </a:ext>
            </a:extLst>
          </p:cNvPr>
          <p:cNvSpPr>
            <a:spLocks noGrp="1"/>
          </p:cNvSpPr>
          <p:nvPr>
            <p:ph idx="1" hasCustomPrompt="1"/>
          </p:nvPr>
        </p:nvSpPr>
        <p:spPr>
          <a:xfrm>
            <a:off x="3505200" y="514350"/>
            <a:ext cx="5245400" cy="3518455"/>
          </a:xfrm>
        </p:spPr>
        <p:txBody>
          <a:bodyPr numCol="1" anchor="ctr" anchorCtr="0">
            <a:noAutofit/>
          </a:bodyPr>
          <a:lstStyle/>
          <a:p>
            <a:pPr marL="228600" lvl="0" indent="-228600">
              <a:spcBef>
                <a:spcPts val="1080"/>
              </a:spcBef>
              <a:buFont typeface="Wingdings" charset="0"/>
              <a:buChar char="§"/>
            </a:pPr>
            <a:r>
              <a:rPr lang="en-US" sz="2000" dirty="0">
                <a:solidFill>
                  <a:srgbClr val="807A78"/>
                </a:solidFill>
                <a:latin typeface="Arial"/>
                <a:cs typeface="Arial"/>
              </a:rPr>
              <a:t>Click to edit Master text styles</a:t>
            </a:r>
          </a:p>
          <a:p>
            <a:pPr marL="228600" lvl="1" indent="-228600">
              <a:spcBef>
                <a:spcPts val="1080"/>
              </a:spcBef>
              <a:buFont typeface="Wingdings" charset="0"/>
              <a:buChar char="§"/>
            </a:pPr>
            <a:r>
              <a:rPr lang="en-US" sz="2000" dirty="0">
                <a:solidFill>
                  <a:srgbClr val="807A78"/>
                </a:solidFill>
                <a:latin typeface="Arial"/>
                <a:cs typeface="Arial"/>
              </a:rPr>
              <a:t>Second level</a:t>
            </a:r>
          </a:p>
          <a:p>
            <a:pPr marL="228600" lvl="2" indent="-228600">
              <a:spcBef>
                <a:spcPts val="1080"/>
              </a:spcBef>
              <a:buFont typeface="Wingdings" charset="0"/>
              <a:buChar char="§"/>
            </a:pPr>
            <a:r>
              <a:rPr lang="en-US" sz="2000" dirty="0">
                <a:solidFill>
                  <a:srgbClr val="807A78"/>
                </a:solidFill>
                <a:latin typeface="Arial"/>
                <a:cs typeface="Arial"/>
              </a:rPr>
              <a:t>Third level</a:t>
            </a:r>
          </a:p>
        </p:txBody>
      </p:sp>
      <p:pic>
        <p:nvPicPr>
          <p:cNvPr id="7" name="Picture 6">
            <a:extLst>
              <a:ext uri="{FF2B5EF4-FFF2-40B4-BE49-F238E27FC236}">
                <a16:creationId xmlns:a16="http://schemas.microsoft.com/office/drawing/2014/main" id="{70CD2CF2-194F-D44C-B96B-FB625D3B3040}"/>
              </a:ext>
            </a:extLst>
          </p:cNvPr>
          <p:cNvPicPr>
            <a:picLocks noChangeAspect="1"/>
          </p:cNvPicPr>
          <p:nvPr userDrawn="1"/>
        </p:nvPicPr>
        <p:blipFill>
          <a:blip r:embed="rId3"/>
          <a:stretch>
            <a:fillRect/>
          </a:stretch>
        </p:blipFill>
        <p:spPr>
          <a:xfrm>
            <a:off x="1066800" y="133350"/>
            <a:ext cx="1775274" cy="1268053"/>
          </a:xfrm>
          <a:prstGeom prst="rect">
            <a:avLst/>
          </a:prstGeom>
        </p:spPr>
      </p:pic>
    </p:spTree>
    <p:extLst>
      <p:ext uri="{BB962C8B-B14F-4D97-AF65-F5344CB8AC3E}">
        <p14:creationId xmlns:p14="http://schemas.microsoft.com/office/powerpoint/2010/main" val="11917861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22934" y="1201188"/>
            <a:ext cx="7898130" cy="2082800"/>
          </a:xfrm>
          <a:prstGeom prst="rect">
            <a:avLst/>
          </a:prstGeom>
        </p:spPr>
        <p:txBody>
          <a:bodyPr wrap="square" lIns="0" tIns="0" rIns="0" bIns="0">
            <a:spAutoFit/>
          </a:bodyPr>
          <a:lstStyle>
            <a:lvl1pPr>
              <a:defRPr sz="2400" b="0" i="0">
                <a:solidFill>
                  <a:srgbClr val="111314"/>
                </a:solidFill>
                <a:latin typeface="Arial MT"/>
                <a:cs typeface="Arial MT"/>
              </a:defRPr>
            </a:lvl1pPr>
          </a:lstStyle>
          <a:p>
            <a:endParaRPr/>
          </a:p>
        </p:txBody>
      </p:sp>
      <p:sp>
        <p:nvSpPr>
          <p:cNvPr id="3" name="Holder 3"/>
          <p:cNvSpPr>
            <a:spLocks noGrp="1"/>
          </p:cNvSpPr>
          <p:nvPr>
            <p:ph type="body" idx="1"/>
          </p:nvPr>
        </p:nvSpPr>
        <p:spPr>
          <a:xfrm>
            <a:off x="693419" y="1283485"/>
            <a:ext cx="7757160" cy="2933700"/>
          </a:xfrm>
          <a:prstGeom prst="rect">
            <a:avLst/>
          </a:prstGeom>
        </p:spPr>
        <p:txBody>
          <a:bodyPr wrap="square" lIns="0" tIns="0" rIns="0" bIns="0">
            <a:spAutoFit/>
          </a:bodyPr>
          <a:lstStyle>
            <a:lvl1pPr>
              <a:defRPr sz="1800" b="0" i="0">
                <a:solidFill>
                  <a:srgbClr val="111314"/>
                </a:solidFill>
                <a:latin typeface="Arial MT"/>
                <a:cs typeface="Arial MT"/>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2/23/2024</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app.leg.wa.gov/RCW/default.aspx?cite=28A.150.020" TargetMode="External"/><Relationship Id="rId2" Type="http://schemas.openxmlformats.org/officeDocument/2006/relationships/hyperlink" Target="http://app.leg.wa.gov/RCW/default.aspx?cite=28B.10.016"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20.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5143499"/>
          </a:xfrm>
          <a:prstGeom prst="rect">
            <a:avLst/>
          </a:prstGeom>
        </p:spPr>
      </p:pic>
      <p:pic>
        <p:nvPicPr>
          <p:cNvPr id="3" name="object 3"/>
          <p:cNvPicPr/>
          <p:nvPr/>
        </p:nvPicPr>
        <p:blipFill>
          <a:blip r:embed="rId3" cstate="print"/>
          <a:stretch>
            <a:fillRect/>
          </a:stretch>
        </p:blipFill>
        <p:spPr>
          <a:xfrm>
            <a:off x="304800" y="4000500"/>
            <a:ext cx="1600199" cy="1142999"/>
          </a:xfrm>
          <a:prstGeom prst="rect">
            <a:avLst/>
          </a:prstGeom>
        </p:spPr>
      </p:pic>
      <p:sp>
        <p:nvSpPr>
          <p:cNvPr id="4" name="object 4"/>
          <p:cNvSpPr txBox="1">
            <a:spLocks noGrp="1"/>
          </p:cNvSpPr>
          <p:nvPr>
            <p:ph type="title"/>
          </p:nvPr>
        </p:nvSpPr>
        <p:spPr>
          <a:xfrm>
            <a:off x="3371570" y="209550"/>
            <a:ext cx="5495290" cy="1120820"/>
          </a:xfrm>
          <a:prstGeom prst="rect">
            <a:avLst/>
          </a:prstGeom>
        </p:spPr>
        <p:txBody>
          <a:bodyPr vert="horz" wrap="square" lIns="0" tIns="12700" rIns="0" bIns="0" rtlCol="0">
            <a:spAutoFit/>
          </a:bodyPr>
          <a:lstStyle/>
          <a:p>
            <a:pPr marL="12700" marR="5080" indent="1275080" algn="r">
              <a:lnSpc>
                <a:spcPct val="100000"/>
              </a:lnSpc>
              <a:spcBef>
                <a:spcPts val="100"/>
              </a:spcBef>
            </a:pPr>
            <a:r>
              <a:rPr lang="en-US" sz="3600" b="1" dirty="0">
                <a:solidFill>
                  <a:schemeClr val="tx1"/>
                </a:solidFill>
                <a:latin typeface="Arial"/>
                <a:cs typeface="Arial"/>
              </a:rPr>
              <a:t>Scholarships and Funding Resources!</a:t>
            </a:r>
            <a:endParaRPr sz="3600" dirty="0">
              <a:solidFill>
                <a:schemeClr val="tx1"/>
              </a:solidFill>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3048000" cy="5143500"/>
            <a:chOff x="0" y="0"/>
            <a:chExt cx="3048000" cy="5143500"/>
          </a:xfrm>
        </p:grpSpPr>
        <p:pic>
          <p:nvPicPr>
            <p:cNvPr id="3" name="object 3"/>
            <p:cNvPicPr/>
            <p:nvPr/>
          </p:nvPicPr>
          <p:blipFill>
            <a:blip r:embed="rId2" cstate="print"/>
            <a:stretch>
              <a:fillRect/>
            </a:stretch>
          </p:blipFill>
          <p:spPr>
            <a:xfrm>
              <a:off x="0" y="0"/>
              <a:ext cx="3047999" cy="5143499"/>
            </a:xfrm>
            <a:prstGeom prst="rect">
              <a:avLst/>
            </a:prstGeom>
          </p:spPr>
        </p:pic>
        <p:pic>
          <p:nvPicPr>
            <p:cNvPr id="4" name="object 4"/>
            <p:cNvPicPr/>
            <p:nvPr/>
          </p:nvPicPr>
          <p:blipFill>
            <a:blip r:embed="rId3" cstate="print"/>
            <a:stretch>
              <a:fillRect/>
            </a:stretch>
          </p:blipFill>
          <p:spPr>
            <a:xfrm>
              <a:off x="1066800" y="131064"/>
              <a:ext cx="1770887" cy="1264919"/>
            </a:xfrm>
            <a:prstGeom prst="rect">
              <a:avLst/>
            </a:prstGeom>
          </p:spPr>
        </p:pic>
      </p:grpSp>
      <p:sp>
        <p:nvSpPr>
          <p:cNvPr id="5" name="object 5"/>
          <p:cNvSpPr txBox="1"/>
          <p:nvPr/>
        </p:nvSpPr>
        <p:spPr>
          <a:xfrm>
            <a:off x="533400" y="2196004"/>
            <a:ext cx="2229485" cy="2254463"/>
          </a:xfrm>
          <a:prstGeom prst="rect">
            <a:avLst/>
          </a:prstGeom>
        </p:spPr>
        <p:txBody>
          <a:bodyPr vert="horz" wrap="square" lIns="0" tIns="12700" rIns="0" bIns="0" rtlCol="0">
            <a:spAutoFit/>
          </a:bodyPr>
          <a:lstStyle/>
          <a:p>
            <a:pPr marL="12700" marR="5080" indent="443230" algn="r">
              <a:lnSpc>
                <a:spcPct val="100000"/>
              </a:lnSpc>
              <a:spcBef>
                <a:spcPts val="100"/>
              </a:spcBef>
            </a:pPr>
            <a:r>
              <a:rPr lang="en-US" sz="2400" b="1" spc="-5" dirty="0">
                <a:solidFill>
                  <a:srgbClr val="FFFFFF"/>
                </a:solidFill>
                <a:latin typeface="Arial"/>
                <a:cs typeface="Arial"/>
              </a:rPr>
              <a:t>MES Awards</a:t>
            </a:r>
          </a:p>
          <a:p>
            <a:pPr marL="12700" marR="5080" indent="443230" algn="r">
              <a:lnSpc>
                <a:spcPct val="100000"/>
              </a:lnSpc>
              <a:spcBef>
                <a:spcPts val="100"/>
              </a:spcBef>
            </a:pPr>
            <a:endParaRPr lang="en-US" sz="2400" b="1" spc="-5" dirty="0">
              <a:solidFill>
                <a:srgbClr val="FFFFFF"/>
              </a:solidFill>
              <a:latin typeface="Arial"/>
              <a:cs typeface="Arial"/>
            </a:endParaRPr>
          </a:p>
          <a:p>
            <a:pPr marL="12700" marR="5080" indent="443230" algn="r">
              <a:lnSpc>
                <a:spcPct val="100000"/>
              </a:lnSpc>
              <a:spcBef>
                <a:spcPts val="100"/>
              </a:spcBef>
            </a:pPr>
            <a:r>
              <a:rPr lang="en-US" sz="2400" b="1" spc="-5" dirty="0">
                <a:solidFill>
                  <a:srgbClr val="FFFFFF"/>
                </a:solidFill>
                <a:latin typeface="Arial"/>
                <a:cs typeface="Arial"/>
              </a:rPr>
              <a:t>Randy Ray Memorial Scholarship</a:t>
            </a:r>
            <a:endParaRPr sz="2400" dirty="0">
              <a:latin typeface="Arial"/>
              <a:cs typeface="Arial"/>
            </a:endParaRPr>
          </a:p>
        </p:txBody>
      </p:sp>
      <p:sp>
        <p:nvSpPr>
          <p:cNvPr id="7" name="TextBox 6">
            <a:extLst>
              <a:ext uri="{FF2B5EF4-FFF2-40B4-BE49-F238E27FC236}">
                <a16:creationId xmlns:a16="http://schemas.microsoft.com/office/drawing/2014/main" id="{34226E9D-53B8-8A9D-C904-D6E32EE925F8}"/>
              </a:ext>
            </a:extLst>
          </p:cNvPr>
          <p:cNvSpPr txBox="1"/>
          <p:nvPr/>
        </p:nvSpPr>
        <p:spPr>
          <a:xfrm>
            <a:off x="3200403" y="438150"/>
            <a:ext cx="5791200" cy="4185761"/>
          </a:xfrm>
          <a:prstGeom prst="rect">
            <a:avLst/>
          </a:prstGeom>
          <a:noFill/>
        </p:spPr>
        <p:txBody>
          <a:bodyPr wrap="square">
            <a:spAutoFit/>
          </a:bodyPr>
          <a:lstStyle/>
          <a:p>
            <a:r>
              <a:rPr lang="en-US" sz="1400" b="1" dirty="0">
                <a:latin typeface="Avenir Next LT Pro" panose="020B0504020202020204" pitchFamily="34" charset="0"/>
              </a:rPr>
              <a:t>$1,000 for 1 Academic Year – 2 Awards Available</a:t>
            </a:r>
          </a:p>
          <a:p>
            <a:endParaRPr lang="en-US" sz="1400" dirty="0">
              <a:latin typeface="Avenir Next LT Pro" panose="020B0504020202020204" pitchFamily="34" charset="0"/>
            </a:endParaRPr>
          </a:p>
          <a:p>
            <a:r>
              <a:rPr lang="en-US" sz="1400" dirty="0">
                <a:latin typeface="Avenir Next LT Pro" panose="020B0504020202020204" pitchFamily="34" charset="0"/>
              </a:rPr>
              <a:t>Offered on behalf of The Evergreen State College Foundation, this scholarship is intended for an incoming MES graduate student. This scholarship was established by friends and family of Randy Ray, a graduate of Evergreen's Master of Environmental Studies Program. Preference is given to applicants with demonstrated financial need. </a:t>
            </a:r>
          </a:p>
          <a:p>
            <a:endParaRPr lang="en-US" sz="1400" b="1" dirty="0">
              <a:latin typeface="Avenir Next LT Pro" panose="020B0504020202020204" pitchFamily="34" charset="0"/>
            </a:endParaRPr>
          </a:p>
          <a:p>
            <a:r>
              <a:rPr lang="en-US" sz="1400" b="1" dirty="0">
                <a:latin typeface="Avenir Next LT Pro" panose="020B0504020202020204" pitchFamily="34" charset="0"/>
              </a:rPr>
              <a:t>Additional Requirements</a:t>
            </a:r>
            <a:endParaRPr lang="en-US" sz="1400" dirty="0">
              <a:latin typeface="Avenir Next LT Pro" panose="020B0504020202020204" pitchFamily="34" charset="0"/>
            </a:endParaRPr>
          </a:p>
          <a:p>
            <a:pPr>
              <a:buFont typeface="Arial" panose="020B0604020202020204" pitchFamily="34" charset="0"/>
              <a:buChar char="•"/>
            </a:pPr>
            <a:r>
              <a:rPr lang="en-US" sz="1400" i="1" dirty="0">
                <a:latin typeface="Avenir Next LT Pro" panose="020B0504020202020204" pitchFamily="34" charset="0"/>
              </a:rPr>
              <a:t>All Applicants: </a:t>
            </a:r>
            <a:r>
              <a:rPr lang="en-US" sz="1400" dirty="0">
                <a:latin typeface="Avenir Next LT Pro" panose="020B0504020202020204" pitchFamily="34" charset="0"/>
              </a:rPr>
              <a:t>Please upload an essay of no more than 250 words explaining your interest in pursuing environmental policy with an emphasis on economic and business impacts at the state and local levels.</a:t>
            </a:r>
          </a:p>
          <a:p>
            <a:pPr>
              <a:buFont typeface="Arial" panose="020B0604020202020204" pitchFamily="34" charset="0"/>
              <a:buChar char="•"/>
            </a:pPr>
            <a:r>
              <a:rPr lang="en-US" sz="1400" i="1" dirty="0">
                <a:latin typeface="Avenir Next LT Pro" panose="020B0504020202020204" pitchFamily="34" charset="0"/>
              </a:rPr>
              <a:t>US Applicants:</a:t>
            </a:r>
            <a:r>
              <a:rPr lang="en-US" sz="1400" dirty="0">
                <a:latin typeface="Avenir Next LT Pro" panose="020B0504020202020204" pitchFamily="34" charset="0"/>
              </a:rPr>
              <a:t> FAFSA received by Evergreen's Financial Aid Office by March 1st</a:t>
            </a:r>
          </a:p>
          <a:p>
            <a:pPr>
              <a:buFont typeface="Arial" panose="020B0604020202020204" pitchFamily="34" charset="0"/>
              <a:buChar char="•"/>
            </a:pPr>
            <a:r>
              <a:rPr lang="en-US" sz="1400" i="1" dirty="0">
                <a:latin typeface="Avenir Next LT Pro" panose="020B0504020202020204" pitchFamily="34" charset="0"/>
              </a:rPr>
              <a:t>Undocumented Applicants:</a:t>
            </a:r>
            <a:r>
              <a:rPr lang="en-US" sz="1400" dirty="0">
                <a:latin typeface="Avenir Next LT Pro" panose="020B0504020202020204" pitchFamily="34" charset="0"/>
              </a:rPr>
              <a:t> WASFA received by Evergreen's Financial Aid Office by March 1st</a:t>
            </a:r>
          </a:p>
          <a:p>
            <a:pPr>
              <a:buFont typeface="Arial" panose="020B0604020202020204" pitchFamily="34" charset="0"/>
              <a:buChar char="•"/>
            </a:pPr>
            <a:r>
              <a:rPr lang="en-US" sz="1400" i="1" dirty="0">
                <a:latin typeface="Avenir Next LT Pro" panose="020B0504020202020204" pitchFamily="34" charset="0"/>
              </a:rPr>
              <a:t>International Applicants: </a:t>
            </a:r>
            <a:r>
              <a:rPr lang="en-US" sz="1400" dirty="0">
                <a:latin typeface="Avenir Next LT Pro" panose="020B0504020202020204" pitchFamily="34" charset="0"/>
              </a:rPr>
              <a:t>Financial Need Statement submitted with MES Scholarship Application</a:t>
            </a:r>
          </a:p>
        </p:txBody>
      </p:sp>
    </p:spTree>
    <p:extLst>
      <p:ext uri="{BB962C8B-B14F-4D97-AF65-F5344CB8AC3E}">
        <p14:creationId xmlns:p14="http://schemas.microsoft.com/office/powerpoint/2010/main" val="1237216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3048000" cy="5143500"/>
            <a:chOff x="0" y="0"/>
            <a:chExt cx="3048000" cy="5143500"/>
          </a:xfrm>
        </p:grpSpPr>
        <p:pic>
          <p:nvPicPr>
            <p:cNvPr id="3" name="object 3"/>
            <p:cNvPicPr/>
            <p:nvPr/>
          </p:nvPicPr>
          <p:blipFill>
            <a:blip r:embed="rId2" cstate="print"/>
            <a:stretch>
              <a:fillRect/>
            </a:stretch>
          </p:blipFill>
          <p:spPr>
            <a:xfrm>
              <a:off x="0" y="0"/>
              <a:ext cx="3047999" cy="5143499"/>
            </a:xfrm>
            <a:prstGeom prst="rect">
              <a:avLst/>
            </a:prstGeom>
          </p:spPr>
        </p:pic>
        <p:pic>
          <p:nvPicPr>
            <p:cNvPr id="4" name="object 4"/>
            <p:cNvPicPr/>
            <p:nvPr/>
          </p:nvPicPr>
          <p:blipFill>
            <a:blip r:embed="rId3" cstate="print"/>
            <a:stretch>
              <a:fillRect/>
            </a:stretch>
          </p:blipFill>
          <p:spPr>
            <a:xfrm>
              <a:off x="1066800" y="131064"/>
              <a:ext cx="1770887" cy="1264919"/>
            </a:xfrm>
            <a:prstGeom prst="rect">
              <a:avLst/>
            </a:prstGeom>
          </p:spPr>
        </p:pic>
      </p:grpSp>
      <p:sp>
        <p:nvSpPr>
          <p:cNvPr id="5" name="object 5"/>
          <p:cNvSpPr txBox="1"/>
          <p:nvPr/>
        </p:nvSpPr>
        <p:spPr>
          <a:xfrm>
            <a:off x="533400" y="2196004"/>
            <a:ext cx="2229485" cy="2254463"/>
          </a:xfrm>
          <a:prstGeom prst="rect">
            <a:avLst/>
          </a:prstGeom>
        </p:spPr>
        <p:txBody>
          <a:bodyPr vert="horz" wrap="square" lIns="0" tIns="12700" rIns="0" bIns="0" rtlCol="0">
            <a:spAutoFit/>
          </a:bodyPr>
          <a:lstStyle/>
          <a:p>
            <a:pPr marL="12700" marR="5080" indent="443230" algn="r">
              <a:lnSpc>
                <a:spcPct val="100000"/>
              </a:lnSpc>
              <a:spcBef>
                <a:spcPts val="100"/>
              </a:spcBef>
            </a:pPr>
            <a:r>
              <a:rPr lang="en-US" sz="2400" b="1" spc="-5" dirty="0">
                <a:solidFill>
                  <a:srgbClr val="FFFFFF"/>
                </a:solidFill>
                <a:latin typeface="Arial"/>
                <a:cs typeface="Arial"/>
              </a:rPr>
              <a:t>MES Awards</a:t>
            </a:r>
          </a:p>
          <a:p>
            <a:pPr marL="12700" marR="5080" indent="443230" algn="r">
              <a:lnSpc>
                <a:spcPct val="100000"/>
              </a:lnSpc>
              <a:spcBef>
                <a:spcPts val="100"/>
              </a:spcBef>
            </a:pPr>
            <a:endParaRPr lang="en-US" sz="2400" b="1" spc="-5" dirty="0">
              <a:solidFill>
                <a:srgbClr val="FFFFFF"/>
              </a:solidFill>
              <a:latin typeface="Arial"/>
              <a:cs typeface="Arial"/>
            </a:endParaRPr>
          </a:p>
          <a:p>
            <a:pPr marL="12700" marR="5080" indent="443230" algn="r">
              <a:lnSpc>
                <a:spcPct val="100000"/>
              </a:lnSpc>
              <a:spcBef>
                <a:spcPts val="100"/>
              </a:spcBef>
            </a:pPr>
            <a:r>
              <a:rPr lang="en-US" sz="2400" b="1" spc="-5" dirty="0">
                <a:solidFill>
                  <a:srgbClr val="FFFFFF"/>
                </a:solidFill>
                <a:latin typeface="Arial"/>
                <a:cs typeface="Arial"/>
              </a:rPr>
              <a:t>AmeriCorps Education Award</a:t>
            </a:r>
            <a:endParaRPr sz="2400" dirty="0">
              <a:latin typeface="Arial"/>
              <a:cs typeface="Arial"/>
            </a:endParaRPr>
          </a:p>
        </p:txBody>
      </p:sp>
      <p:sp>
        <p:nvSpPr>
          <p:cNvPr id="7" name="TextBox 6">
            <a:extLst>
              <a:ext uri="{FF2B5EF4-FFF2-40B4-BE49-F238E27FC236}">
                <a16:creationId xmlns:a16="http://schemas.microsoft.com/office/drawing/2014/main" id="{34226E9D-53B8-8A9D-C904-D6E32EE925F8}"/>
              </a:ext>
            </a:extLst>
          </p:cNvPr>
          <p:cNvSpPr txBox="1"/>
          <p:nvPr/>
        </p:nvSpPr>
        <p:spPr>
          <a:xfrm>
            <a:off x="3200403" y="666750"/>
            <a:ext cx="5791200" cy="4031873"/>
          </a:xfrm>
          <a:prstGeom prst="rect">
            <a:avLst/>
          </a:prstGeom>
          <a:noFill/>
        </p:spPr>
        <p:txBody>
          <a:bodyPr wrap="square">
            <a:spAutoFit/>
          </a:bodyPr>
          <a:lstStyle/>
          <a:p>
            <a:r>
              <a:rPr lang="en-US" sz="1600" b="1" dirty="0">
                <a:latin typeface="Avenir Next LT Pro" panose="020B0504020202020204" pitchFamily="34" charset="0"/>
              </a:rPr>
              <a:t>$1,800 for 1 Academic Year – 5 Awards Available</a:t>
            </a:r>
          </a:p>
          <a:p>
            <a:endParaRPr lang="en-US" sz="1600" b="1" dirty="0"/>
          </a:p>
          <a:p>
            <a:r>
              <a:rPr lang="en-US" sz="1600" dirty="0">
                <a:latin typeface="Avenir Next LT Pro" panose="020B0504020202020204" pitchFamily="34" charset="0"/>
              </a:rPr>
              <a:t>Offered on behalf of The Evergreen State College Foundation, this scholarship is intended for an MES graduate student who has completed one year or more of AmeriCorps service. </a:t>
            </a:r>
          </a:p>
          <a:p>
            <a:endParaRPr lang="en-US" sz="1600" b="1" dirty="0">
              <a:latin typeface="Avenir Next LT Pro" panose="020B0504020202020204" pitchFamily="34" charset="0"/>
            </a:endParaRPr>
          </a:p>
          <a:p>
            <a:r>
              <a:rPr lang="en-US" sz="1600" b="1" dirty="0">
                <a:latin typeface="Avenir Next LT Pro" panose="020B0504020202020204" pitchFamily="34" charset="0"/>
              </a:rPr>
              <a:t>Important Information:</a:t>
            </a:r>
            <a:r>
              <a:rPr lang="en-US" sz="1600" dirty="0">
                <a:latin typeface="Avenir Next LT Pro" panose="020B0504020202020204" pitchFamily="34" charset="0"/>
              </a:rPr>
              <a:t> this is a tuition award. Tuition Awards listed are a waiver of a student’s tuition. A recipient of a tuition award cannot receive funding in excess of the cost of full-time graduate tuition. In addition, a recipient of a tuition award cannot use the funding for any of the study abroad consortium agreements.</a:t>
            </a:r>
          </a:p>
          <a:p>
            <a:endParaRPr lang="en-US" sz="1600" dirty="0">
              <a:latin typeface="Avenir Next LT Pro" panose="020B0504020202020204" pitchFamily="34" charset="0"/>
            </a:endParaRPr>
          </a:p>
          <a:p>
            <a:r>
              <a:rPr lang="en-US" sz="1600" b="1" dirty="0">
                <a:latin typeface="Avenir Next LT Pro" panose="020B0504020202020204" pitchFamily="34" charset="0"/>
              </a:rPr>
              <a:t>Additional Requirements</a:t>
            </a:r>
            <a:endParaRPr lang="en-US" sz="1600" dirty="0">
              <a:latin typeface="Avenir Next LT Pro" panose="020B0504020202020204" pitchFamily="34" charset="0"/>
            </a:endParaRPr>
          </a:p>
          <a:p>
            <a:r>
              <a:rPr lang="en-US" sz="1600" dirty="0">
                <a:latin typeface="Avenir Next LT Pro" panose="020B0504020202020204" pitchFamily="34" charset="0"/>
              </a:rPr>
              <a:t>Service letter from AmeriCorps showing dates of service.</a:t>
            </a:r>
            <a:endParaRPr lang="en-US" sz="1400" dirty="0">
              <a:latin typeface="Avenir Next LT Pro" panose="020B0504020202020204" pitchFamily="34" charset="0"/>
            </a:endParaRPr>
          </a:p>
        </p:txBody>
      </p:sp>
    </p:spTree>
    <p:extLst>
      <p:ext uri="{BB962C8B-B14F-4D97-AF65-F5344CB8AC3E}">
        <p14:creationId xmlns:p14="http://schemas.microsoft.com/office/powerpoint/2010/main" val="1432890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5144770"/>
            <a:chOff x="0" y="0"/>
            <a:chExt cx="9144000" cy="5144770"/>
          </a:xfrm>
        </p:grpSpPr>
        <p:pic>
          <p:nvPicPr>
            <p:cNvPr id="3" name="object 3"/>
            <p:cNvPicPr/>
            <p:nvPr/>
          </p:nvPicPr>
          <p:blipFill>
            <a:blip r:embed="rId2" cstate="print"/>
            <a:stretch>
              <a:fillRect/>
            </a:stretch>
          </p:blipFill>
          <p:spPr>
            <a:xfrm>
              <a:off x="0" y="0"/>
              <a:ext cx="4576571" cy="5143499"/>
            </a:xfrm>
            <a:prstGeom prst="rect">
              <a:avLst/>
            </a:prstGeom>
          </p:spPr>
        </p:pic>
        <p:pic>
          <p:nvPicPr>
            <p:cNvPr id="4" name="object 4"/>
            <p:cNvPicPr/>
            <p:nvPr/>
          </p:nvPicPr>
          <p:blipFill>
            <a:blip r:embed="rId3" cstate="print"/>
            <a:stretch>
              <a:fillRect/>
            </a:stretch>
          </p:blipFill>
          <p:spPr>
            <a:xfrm>
              <a:off x="4515611" y="0"/>
              <a:ext cx="123443" cy="5143500"/>
            </a:xfrm>
            <a:prstGeom prst="rect">
              <a:avLst/>
            </a:prstGeom>
          </p:spPr>
        </p:pic>
        <p:pic>
          <p:nvPicPr>
            <p:cNvPr id="5" name="object 5"/>
            <p:cNvPicPr/>
            <p:nvPr/>
          </p:nvPicPr>
          <p:blipFill>
            <a:blip r:embed="rId4" cstate="print"/>
            <a:stretch>
              <a:fillRect/>
            </a:stretch>
          </p:blipFill>
          <p:spPr>
            <a:xfrm>
              <a:off x="2496311" y="131064"/>
              <a:ext cx="1770875" cy="1264919"/>
            </a:xfrm>
            <a:prstGeom prst="rect">
              <a:avLst/>
            </a:prstGeom>
          </p:spPr>
        </p:pic>
        <p:pic>
          <p:nvPicPr>
            <p:cNvPr id="6" name="object 6"/>
            <p:cNvPicPr/>
            <p:nvPr/>
          </p:nvPicPr>
          <p:blipFill>
            <a:blip r:embed="rId5" cstate="print"/>
            <a:stretch>
              <a:fillRect/>
            </a:stretch>
          </p:blipFill>
          <p:spPr>
            <a:xfrm>
              <a:off x="4558284" y="0"/>
              <a:ext cx="4585715" cy="5144261"/>
            </a:xfrm>
            <a:prstGeom prst="rect">
              <a:avLst/>
            </a:prstGeom>
          </p:spPr>
        </p:pic>
      </p:grpSp>
      <p:sp>
        <p:nvSpPr>
          <p:cNvPr id="7" name="object 7"/>
          <p:cNvSpPr txBox="1">
            <a:spLocks noGrp="1"/>
          </p:cNvSpPr>
          <p:nvPr>
            <p:ph type="title"/>
          </p:nvPr>
        </p:nvSpPr>
        <p:spPr>
          <a:xfrm>
            <a:off x="1397063" y="2059177"/>
            <a:ext cx="2753995" cy="1001394"/>
          </a:xfrm>
          <a:prstGeom prst="rect">
            <a:avLst/>
          </a:prstGeom>
        </p:spPr>
        <p:txBody>
          <a:bodyPr vert="horz" wrap="square" lIns="0" tIns="12700" rIns="0" bIns="0" rtlCol="0">
            <a:spAutoFit/>
          </a:bodyPr>
          <a:lstStyle/>
          <a:p>
            <a:pPr marL="460375" marR="5080" indent="-448309">
              <a:lnSpc>
                <a:spcPct val="100000"/>
              </a:lnSpc>
              <a:spcBef>
                <a:spcPts val="100"/>
              </a:spcBef>
            </a:pPr>
            <a:r>
              <a:rPr sz="3200" b="1" spc="-5" dirty="0">
                <a:solidFill>
                  <a:srgbClr val="FFFFFF"/>
                </a:solidFill>
                <a:latin typeface="Arial"/>
                <a:cs typeface="Arial"/>
              </a:rPr>
              <a:t>Applying</a:t>
            </a:r>
            <a:r>
              <a:rPr sz="3200" b="1" spc="-70" dirty="0">
                <a:solidFill>
                  <a:srgbClr val="FFFFFF"/>
                </a:solidFill>
                <a:latin typeface="Arial"/>
                <a:cs typeface="Arial"/>
              </a:rPr>
              <a:t> </a:t>
            </a:r>
            <a:r>
              <a:rPr sz="3200" b="1" dirty="0">
                <a:solidFill>
                  <a:srgbClr val="FFFFFF"/>
                </a:solidFill>
                <a:latin typeface="Arial"/>
                <a:cs typeface="Arial"/>
              </a:rPr>
              <a:t>for</a:t>
            </a:r>
            <a:r>
              <a:rPr sz="3200" b="1" spc="-50" dirty="0">
                <a:solidFill>
                  <a:srgbClr val="FFFFFF"/>
                </a:solidFill>
                <a:latin typeface="Arial"/>
                <a:cs typeface="Arial"/>
              </a:rPr>
              <a:t> </a:t>
            </a:r>
            <a:r>
              <a:rPr sz="3200" b="1" dirty="0">
                <a:solidFill>
                  <a:srgbClr val="FFFFFF"/>
                </a:solidFill>
                <a:latin typeface="Arial"/>
                <a:cs typeface="Arial"/>
              </a:rPr>
              <a:t>a </a:t>
            </a:r>
            <a:r>
              <a:rPr sz="3200" b="1" spc="-875" dirty="0">
                <a:solidFill>
                  <a:srgbClr val="FFFFFF"/>
                </a:solidFill>
                <a:latin typeface="Arial"/>
                <a:cs typeface="Arial"/>
              </a:rPr>
              <a:t> </a:t>
            </a:r>
            <a:r>
              <a:rPr sz="3200" b="1" spc="-10" dirty="0">
                <a:solidFill>
                  <a:srgbClr val="FFFFFF"/>
                </a:solidFill>
                <a:latin typeface="Arial"/>
                <a:cs typeface="Arial"/>
              </a:rPr>
              <a:t>sc</a:t>
            </a:r>
            <a:r>
              <a:rPr sz="3200" b="1" spc="-5" dirty="0">
                <a:solidFill>
                  <a:srgbClr val="FFFFFF"/>
                </a:solidFill>
                <a:latin typeface="Arial"/>
                <a:cs typeface="Arial"/>
              </a:rPr>
              <a:t>hol</a:t>
            </a:r>
            <a:r>
              <a:rPr sz="3200" b="1" spc="-10" dirty="0">
                <a:solidFill>
                  <a:srgbClr val="FFFFFF"/>
                </a:solidFill>
                <a:latin typeface="Arial"/>
                <a:cs typeface="Arial"/>
              </a:rPr>
              <a:t>a</a:t>
            </a:r>
            <a:r>
              <a:rPr sz="3200" b="1" dirty="0">
                <a:solidFill>
                  <a:srgbClr val="FFFFFF"/>
                </a:solidFill>
                <a:latin typeface="Arial"/>
                <a:cs typeface="Arial"/>
              </a:rPr>
              <a:t>r</a:t>
            </a:r>
            <a:r>
              <a:rPr sz="3200" b="1" spc="-10" dirty="0">
                <a:solidFill>
                  <a:srgbClr val="FFFFFF"/>
                </a:solidFill>
                <a:latin typeface="Arial"/>
                <a:cs typeface="Arial"/>
              </a:rPr>
              <a:t>s</a:t>
            </a:r>
            <a:r>
              <a:rPr sz="3200" b="1" spc="-5" dirty="0">
                <a:solidFill>
                  <a:srgbClr val="FFFFFF"/>
                </a:solidFill>
                <a:latin typeface="Arial"/>
                <a:cs typeface="Arial"/>
              </a:rPr>
              <a:t>hi</a:t>
            </a:r>
            <a:r>
              <a:rPr sz="3200" b="1" dirty="0">
                <a:solidFill>
                  <a:srgbClr val="FFFFFF"/>
                </a:solidFill>
                <a:latin typeface="Arial"/>
                <a:cs typeface="Arial"/>
              </a:rPr>
              <a:t>p</a:t>
            </a:r>
            <a:endParaRPr sz="32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3047999" cy="5143499"/>
          </a:xfrm>
          <a:prstGeom prst="rect">
            <a:avLst/>
          </a:prstGeom>
        </p:spPr>
      </p:pic>
      <p:pic>
        <p:nvPicPr>
          <p:cNvPr id="3" name="object 3"/>
          <p:cNvPicPr/>
          <p:nvPr/>
        </p:nvPicPr>
        <p:blipFill>
          <a:blip r:embed="rId3" cstate="print"/>
          <a:stretch>
            <a:fillRect/>
          </a:stretch>
        </p:blipFill>
        <p:spPr>
          <a:xfrm>
            <a:off x="1066800" y="131064"/>
            <a:ext cx="1770887" cy="1264919"/>
          </a:xfrm>
          <a:prstGeom prst="rect">
            <a:avLst/>
          </a:prstGeom>
        </p:spPr>
      </p:pic>
      <p:sp>
        <p:nvSpPr>
          <p:cNvPr id="4" name="object 4"/>
          <p:cNvSpPr txBox="1"/>
          <p:nvPr/>
        </p:nvSpPr>
        <p:spPr>
          <a:xfrm>
            <a:off x="660908" y="2368550"/>
            <a:ext cx="2021839" cy="751488"/>
          </a:xfrm>
          <a:prstGeom prst="rect">
            <a:avLst/>
          </a:prstGeom>
        </p:spPr>
        <p:txBody>
          <a:bodyPr vert="horz" wrap="square" lIns="0" tIns="12700" rIns="0" bIns="0" rtlCol="0">
            <a:spAutoFit/>
          </a:bodyPr>
          <a:lstStyle/>
          <a:p>
            <a:pPr marL="12700" algn="r">
              <a:lnSpc>
                <a:spcPct val="100000"/>
              </a:lnSpc>
              <a:spcBef>
                <a:spcPts val="100"/>
              </a:spcBef>
            </a:pPr>
            <a:r>
              <a:rPr lang="en-US" sz="2400" b="1" dirty="0">
                <a:solidFill>
                  <a:srgbClr val="FFFFFF"/>
                </a:solidFill>
                <a:latin typeface="Arial"/>
                <a:cs typeface="Arial"/>
              </a:rPr>
              <a:t>Application Process</a:t>
            </a:r>
            <a:endParaRPr sz="2400" dirty="0">
              <a:latin typeface="Arial"/>
              <a:cs typeface="Arial"/>
            </a:endParaRPr>
          </a:p>
        </p:txBody>
      </p:sp>
      <p:sp>
        <p:nvSpPr>
          <p:cNvPr id="5" name="object 5"/>
          <p:cNvSpPr txBox="1"/>
          <p:nvPr/>
        </p:nvSpPr>
        <p:spPr>
          <a:xfrm>
            <a:off x="3568957" y="1069476"/>
            <a:ext cx="5054092" cy="3349635"/>
          </a:xfrm>
          <a:prstGeom prst="rect">
            <a:avLst/>
          </a:prstGeom>
        </p:spPr>
        <p:txBody>
          <a:bodyPr vert="horz" wrap="square" lIns="0" tIns="12700" rIns="0" bIns="0" rtlCol="0">
            <a:spAutoFit/>
          </a:bodyPr>
          <a:lstStyle/>
          <a:p>
            <a:pPr marL="299085" indent="-287020">
              <a:lnSpc>
                <a:spcPct val="100000"/>
              </a:lnSpc>
              <a:spcBef>
                <a:spcPts val="100"/>
              </a:spcBef>
              <a:buChar char="•"/>
              <a:tabLst>
                <a:tab pos="299085" algn="l"/>
                <a:tab pos="299720" algn="l"/>
              </a:tabLst>
            </a:pPr>
            <a:r>
              <a:rPr lang="en-US" sz="1800" spc="-5" dirty="0">
                <a:solidFill>
                  <a:srgbClr val="111314"/>
                </a:solidFill>
                <a:latin typeface="Avenir Next LT Pro" panose="020B0504020202020204" pitchFamily="34" charset="0"/>
                <a:cs typeface="Arial MT"/>
              </a:rPr>
              <a:t>First complete the application in Award Spring and be sure to indicate that you will be a graduat</a:t>
            </a:r>
            <a:r>
              <a:rPr lang="en-US" spc="-5" dirty="0">
                <a:solidFill>
                  <a:srgbClr val="111314"/>
                </a:solidFill>
                <a:latin typeface="Avenir Next LT Pro" panose="020B0504020202020204" pitchFamily="34" charset="0"/>
                <a:cs typeface="Arial MT"/>
              </a:rPr>
              <a:t>e student in the 2024-2025 academic year and then select your program, Master of Environmental Studies from the drop down menu.</a:t>
            </a:r>
          </a:p>
          <a:p>
            <a:pPr marL="299085" indent="-287020">
              <a:lnSpc>
                <a:spcPct val="100000"/>
              </a:lnSpc>
              <a:spcBef>
                <a:spcPts val="100"/>
              </a:spcBef>
              <a:buChar char="•"/>
              <a:tabLst>
                <a:tab pos="299085" algn="l"/>
                <a:tab pos="299720" algn="l"/>
              </a:tabLst>
            </a:pPr>
            <a:r>
              <a:rPr lang="en-US" sz="1800" spc="-5" dirty="0">
                <a:solidFill>
                  <a:srgbClr val="111314"/>
                </a:solidFill>
                <a:latin typeface="Avenir Next LT Pro" panose="020B0504020202020204" pitchFamily="34" charset="0"/>
                <a:cs typeface="Arial MT"/>
              </a:rPr>
              <a:t>We are using a common application </a:t>
            </a:r>
            <a:r>
              <a:rPr lang="en-US" spc="-5" dirty="0">
                <a:solidFill>
                  <a:srgbClr val="111314"/>
                </a:solidFill>
                <a:latin typeface="Avenir Next LT Pro" panose="020B0504020202020204" pitchFamily="34" charset="0"/>
                <a:cs typeface="Arial MT"/>
              </a:rPr>
              <a:t>with the other graduate programs and the undergraduate scholarship office so there is no MES-specific scholarship application, and the above qualifying questions will allow you to be routed to the MES awards specifically.</a:t>
            </a:r>
            <a:endParaRPr sz="1800" dirty="0">
              <a:latin typeface="Avenir Next LT Pro" panose="020B0504020202020204" pitchFamily="34" charset="0"/>
              <a:cs typeface="Arial M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3047999" cy="5143499"/>
          </a:xfrm>
          <a:prstGeom prst="rect">
            <a:avLst/>
          </a:prstGeom>
        </p:spPr>
      </p:pic>
      <p:pic>
        <p:nvPicPr>
          <p:cNvPr id="3" name="object 3"/>
          <p:cNvPicPr/>
          <p:nvPr/>
        </p:nvPicPr>
        <p:blipFill>
          <a:blip r:embed="rId3" cstate="print"/>
          <a:stretch>
            <a:fillRect/>
          </a:stretch>
        </p:blipFill>
        <p:spPr>
          <a:xfrm>
            <a:off x="1066800" y="131064"/>
            <a:ext cx="1770887" cy="1264919"/>
          </a:xfrm>
          <a:prstGeom prst="rect">
            <a:avLst/>
          </a:prstGeom>
        </p:spPr>
      </p:pic>
      <p:sp>
        <p:nvSpPr>
          <p:cNvPr id="4" name="object 4"/>
          <p:cNvSpPr txBox="1"/>
          <p:nvPr/>
        </p:nvSpPr>
        <p:spPr>
          <a:xfrm>
            <a:off x="996188" y="2185670"/>
            <a:ext cx="1685289" cy="756920"/>
          </a:xfrm>
          <a:prstGeom prst="rect">
            <a:avLst/>
          </a:prstGeom>
        </p:spPr>
        <p:txBody>
          <a:bodyPr vert="horz" wrap="square" lIns="0" tIns="12700" rIns="0" bIns="0" rtlCol="0">
            <a:spAutoFit/>
          </a:bodyPr>
          <a:lstStyle/>
          <a:p>
            <a:pPr marL="422275" marR="5080" indent="-410209">
              <a:lnSpc>
                <a:spcPct val="100000"/>
              </a:lnSpc>
              <a:spcBef>
                <a:spcPts val="100"/>
              </a:spcBef>
            </a:pPr>
            <a:r>
              <a:rPr sz="2400" b="1" spc="-10" dirty="0">
                <a:solidFill>
                  <a:srgbClr val="FFFFFF"/>
                </a:solidFill>
                <a:latin typeface="Arial"/>
                <a:cs typeface="Arial"/>
              </a:rPr>
              <a:t>A</a:t>
            </a:r>
            <a:r>
              <a:rPr sz="2400" b="1" spc="-5" dirty="0">
                <a:solidFill>
                  <a:srgbClr val="FFFFFF"/>
                </a:solidFill>
                <a:latin typeface="Arial"/>
                <a:cs typeface="Arial"/>
              </a:rPr>
              <a:t>pp</a:t>
            </a:r>
            <a:r>
              <a:rPr sz="2400" b="1" spc="5" dirty="0">
                <a:solidFill>
                  <a:srgbClr val="FFFFFF"/>
                </a:solidFill>
                <a:latin typeface="Arial"/>
                <a:cs typeface="Arial"/>
              </a:rPr>
              <a:t>li</a:t>
            </a:r>
            <a:r>
              <a:rPr sz="2400" b="1" spc="-5" dirty="0">
                <a:solidFill>
                  <a:srgbClr val="FFFFFF"/>
                </a:solidFill>
                <a:latin typeface="Arial"/>
                <a:cs typeface="Arial"/>
              </a:rPr>
              <a:t>ca</a:t>
            </a:r>
            <a:r>
              <a:rPr sz="2400" b="1" dirty="0">
                <a:solidFill>
                  <a:srgbClr val="FFFFFF"/>
                </a:solidFill>
                <a:latin typeface="Arial"/>
                <a:cs typeface="Arial"/>
              </a:rPr>
              <a:t>t</a:t>
            </a:r>
            <a:r>
              <a:rPr sz="2400" b="1" spc="5" dirty="0">
                <a:solidFill>
                  <a:srgbClr val="FFFFFF"/>
                </a:solidFill>
                <a:latin typeface="Arial"/>
                <a:cs typeface="Arial"/>
              </a:rPr>
              <a:t>i</a:t>
            </a:r>
            <a:r>
              <a:rPr sz="2400" b="1" spc="-5" dirty="0">
                <a:solidFill>
                  <a:srgbClr val="FFFFFF"/>
                </a:solidFill>
                <a:latin typeface="Arial"/>
                <a:cs typeface="Arial"/>
              </a:rPr>
              <a:t>on  Essa</a:t>
            </a:r>
            <a:r>
              <a:rPr sz="2400" b="1" spc="-30" dirty="0">
                <a:solidFill>
                  <a:srgbClr val="FFFFFF"/>
                </a:solidFill>
                <a:latin typeface="Arial"/>
                <a:cs typeface="Arial"/>
              </a:rPr>
              <a:t>y</a:t>
            </a:r>
            <a:r>
              <a:rPr sz="2400" b="1" dirty="0">
                <a:solidFill>
                  <a:srgbClr val="FFFFFF"/>
                </a:solidFill>
                <a:latin typeface="Arial"/>
                <a:cs typeface="Arial"/>
              </a:rPr>
              <a:t>(</a:t>
            </a:r>
            <a:r>
              <a:rPr sz="2400" b="1" spc="-5" dirty="0">
                <a:solidFill>
                  <a:srgbClr val="FFFFFF"/>
                </a:solidFill>
                <a:latin typeface="Arial"/>
                <a:cs typeface="Arial"/>
              </a:rPr>
              <a:t>s)</a:t>
            </a:r>
            <a:endParaRPr sz="240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2973705" marR="5080">
              <a:lnSpc>
                <a:spcPct val="150000"/>
              </a:lnSpc>
              <a:spcBef>
                <a:spcPts val="100"/>
              </a:spcBef>
            </a:pPr>
            <a:r>
              <a:rPr sz="1800" spc="-10" dirty="0">
                <a:latin typeface="Avenir Next LT Pro" panose="020B0504020202020204" pitchFamily="34" charset="0"/>
              </a:rPr>
              <a:t>Application</a:t>
            </a:r>
            <a:r>
              <a:rPr sz="1800" spc="20" dirty="0">
                <a:latin typeface="Avenir Next LT Pro" panose="020B0504020202020204" pitchFamily="34" charset="0"/>
              </a:rPr>
              <a:t> </a:t>
            </a:r>
            <a:r>
              <a:rPr sz="1800" spc="-5" dirty="0">
                <a:latin typeface="Avenir Next LT Pro" panose="020B0504020202020204" pitchFamily="34" charset="0"/>
              </a:rPr>
              <a:t>Essay(s)</a:t>
            </a:r>
            <a:r>
              <a:rPr sz="1800" spc="25" dirty="0">
                <a:latin typeface="Avenir Next LT Pro" panose="020B0504020202020204" pitchFamily="34" charset="0"/>
              </a:rPr>
              <a:t> </a:t>
            </a:r>
            <a:r>
              <a:rPr sz="1800" spc="-5" dirty="0">
                <a:latin typeface="Avenir Next LT Pro" panose="020B0504020202020204" pitchFamily="34" charset="0"/>
              </a:rPr>
              <a:t>give</a:t>
            </a:r>
            <a:r>
              <a:rPr sz="1800" spc="5" dirty="0">
                <a:latin typeface="Avenir Next LT Pro" panose="020B0504020202020204" pitchFamily="34" charset="0"/>
              </a:rPr>
              <a:t> </a:t>
            </a:r>
            <a:r>
              <a:rPr sz="1800" spc="-15" dirty="0">
                <a:latin typeface="Avenir Next LT Pro" panose="020B0504020202020204" pitchFamily="34" charset="0"/>
              </a:rPr>
              <a:t>you</a:t>
            </a:r>
            <a:r>
              <a:rPr sz="1800" spc="20" dirty="0">
                <a:latin typeface="Avenir Next LT Pro" panose="020B0504020202020204" pitchFamily="34" charset="0"/>
              </a:rPr>
              <a:t> </a:t>
            </a:r>
            <a:r>
              <a:rPr sz="1800" spc="-5" dirty="0">
                <a:latin typeface="Avenir Next LT Pro" panose="020B0504020202020204" pitchFamily="34" charset="0"/>
              </a:rPr>
              <a:t>an</a:t>
            </a:r>
            <a:r>
              <a:rPr sz="1800" dirty="0">
                <a:latin typeface="Avenir Next LT Pro" panose="020B0504020202020204" pitchFamily="34" charset="0"/>
              </a:rPr>
              <a:t> </a:t>
            </a:r>
            <a:r>
              <a:rPr sz="1800" spc="-10" dirty="0">
                <a:latin typeface="Avenir Next LT Pro" panose="020B0504020202020204" pitchFamily="34" charset="0"/>
              </a:rPr>
              <a:t>opportunity</a:t>
            </a:r>
            <a:r>
              <a:rPr sz="1800" spc="25" dirty="0">
                <a:latin typeface="Avenir Next LT Pro" panose="020B0504020202020204" pitchFamily="34" charset="0"/>
              </a:rPr>
              <a:t> </a:t>
            </a:r>
            <a:r>
              <a:rPr sz="1800" dirty="0">
                <a:latin typeface="Avenir Next LT Pro" panose="020B0504020202020204" pitchFamily="34" charset="0"/>
              </a:rPr>
              <a:t>to </a:t>
            </a:r>
            <a:r>
              <a:rPr sz="1800" spc="5" dirty="0">
                <a:latin typeface="Avenir Next LT Pro" panose="020B0504020202020204" pitchFamily="34" charset="0"/>
              </a:rPr>
              <a:t> </a:t>
            </a:r>
            <a:r>
              <a:rPr sz="1800" spc="-5" dirty="0">
                <a:latin typeface="Avenir Next LT Pro" panose="020B0504020202020204" pitchFamily="34" charset="0"/>
              </a:rPr>
              <a:t>describe</a:t>
            </a:r>
            <a:r>
              <a:rPr sz="1800" spc="5" dirty="0">
                <a:latin typeface="Avenir Next LT Pro" panose="020B0504020202020204" pitchFamily="34" charset="0"/>
              </a:rPr>
              <a:t> </a:t>
            </a:r>
            <a:r>
              <a:rPr sz="1800" spc="-15" dirty="0">
                <a:latin typeface="Avenir Next LT Pro" panose="020B0504020202020204" pitchFamily="34" charset="0"/>
              </a:rPr>
              <a:t>your</a:t>
            </a:r>
            <a:r>
              <a:rPr sz="1800" spc="40" dirty="0">
                <a:latin typeface="Avenir Next LT Pro" panose="020B0504020202020204" pitchFamily="34" charset="0"/>
              </a:rPr>
              <a:t> </a:t>
            </a:r>
            <a:r>
              <a:rPr sz="1800" spc="-10" dirty="0">
                <a:latin typeface="Avenir Next LT Pro" panose="020B0504020202020204" pitchFamily="34" charset="0"/>
              </a:rPr>
              <a:t>educational</a:t>
            </a:r>
            <a:r>
              <a:rPr sz="1800" spc="20" dirty="0">
                <a:latin typeface="Avenir Next LT Pro" panose="020B0504020202020204" pitchFamily="34" charset="0"/>
              </a:rPr>
              <a:t> </a:t>
            </a:r>
            <a:r>
              <a:rPr sz="1800" spc="-10" dirty="0">
                <a:latin typeface="Avenir Next LT Pro" panose="020B0504020202020204" pitchFamily="34" charset="0"/>
              </a:rPr>
              <a:t>goals,</a:t>
            </a:r>
            <a:r>
              <a:rPr sz="1800" spc="20" dirty="0">
                <a:latin typeface="Avenir Next LT Pro" panose="020B0504020202020204" pitchFamily="34" charset="0"/>
              </a:rPr>
              <a:t> </a:t>
            </a:r>
            <a:r>
              <a:rPr sz="1800" spc="-10" dirty="0">
                <a:latin typeface="Avenir Next LT Pro" panose="020B0504020202020204" pitchFamily="34" charset="0"/>
              </a:rPr>
              <a:t>and</a:t>
            </a:r>
            <a:r>
              <a:rPr sz="1800" spc="-5" dirty="0">
                <a:latin typeface="Avenir Next LT Pro" panose="020B0504020202020204" pitchFamily="34" charset="0"/>
              </a:rPr>
              <a:t> </a:t>
            </a:r>
            <a:r>
              <a:rPr sz="1800" spc="-15" dirty="0">
                <a:latin typeface="Avenir Next LT Pro" panose="020B0504020202020204" pitchFamily="34" charset="0"/>
              </a:rPr>
              <a:t>your </a:t>
            </a:r>
            <a:r>
              <a:rPr sz="1800" spc="-10" dirty="0">
                <a:latin typeface="Avenir Next LT Pro" panose="020B0504020202020204" pitchFamily="34" charset="0"/>
              </a:rPr>
              <a:t> </a:t>
            </a:r>
            <a:r>
              <a:rPr sz="1800" spc="-5" dirty="0">
                <a:latin typeface="Avenir Next LT Pro" panose="020B0504020202020204" pitchFamily="34" charset="0"/>
              </a:rPr>
              <a:t>compatibility</a:t>
            </a:r>
            <a:r>
              <a:rPr sz="1800" spc="20" dirty="0">
                <a:latin typeface="Avenir Next LT Pro" panose="020B0504020202020204" pitchFamily="34" charset="0"/>
              </a:rPr>
              <a:t> </a:t>
            </a:r>
            <a:r>
              <a:rPr sz="1800" spc="-15" dirty="0">
                <a:latin typeface="Avenir Next LT Pro" panose="020B0504020202020204" pitchFamily="34" charset="0"/>
              </a:rPr>
              <a:t>with</a:t>
            </a:r>
            <a:r>
              <a:rPr sz="1800" spc="30" dirty="0">
                <a:latin typeface="Avenir Next LT Pro" panose="020B0504020202020204" pitchFamily="34" charset="0"/>
              </a:rPr>
              <a:t> </a:t>
            </a:r>
            <a:r>
              <a:rPr sz="1800" spc="-5" dirty="0">
                <a:latin typeface="Avenir Next LT Pro" panose="020B0504020202020204" pitchFamily="34" charset="0"/>
              </a:rPr>
              <a:t>the </a:t>
            </a:r>
            <a:r>
              <a:rPr sz="1800" spc="-10" dirty="0">
                <a:latin typeface="Avenir Next LT Pro" panose="020B0504020202020204" pitchFamily="34" charset="0"/>
              </a:rPr>
              <a:t>goals</a:t>
            </a:r>
            <a:r>
              <a:rPr sz="1800" spc="15" dirty="0">
                <a:latin typeface="Avenir Next LT Pro" panose="020B0504020202020204" pitchFamily="34" charset="0"/>
              </a:rPr>
              <a:t> </a:t>
            </a:r>
            <a:r>
              <a:rPr sz="1800" spc="-10" dirty="0">
                <a:latin typeface="Avenir Next LT Pro" panose="020B0504020202020204" pitchFamily="34" charset="0"/>
              </a:rPr>
              <a:t>and</a:t>
            </a:r>
            <a:r>
              <a:rPr sz="1800" spc="5" dirty="0">
                <a:latin typeface="Avenir Next LT Pro" panose="020B0504020202020204" pitchFamily="34" charset="0"/>
              </a:rPr>
              <a:t> </a:t>
            </a:r>
            <a:r>
              <a:rPr sz="1800" spc="-10" dirty="0">
                <a:latin typeface="Avenir Next LT Pro" panose="020B0504020202020204" pitchFamily="34" charset="0"/>
              </a:rPr>
              <a:t>values</a:t>
            </a:r>
            <a:r>
              <a:rPr sz="1800" spc="15" dirty="0">
                <a:latin typeface="Avenir Next LT Pro" panose="020B0504020202020204" pitchFamily="34" charset="0"/>
              </a:rPr>
              <a:t> </a:t>
            </a:r>
            <a:r>
              <a:rPr sz="1800" spc="-5" dirty="0">
                <a:latin typeface="Avenir Next LT Pro" panose="020B0504020202020204" pitchFamily="34" charset="0"/>
              </a:rPr>
              <a:t>of </a:t>
            </a:r>
            <a:r>
              <a:rPr sz="1800" spc="-10" dirty="0">
                <a:latin typeface="Avenir Next LT Pro" panose="020B0504020202020204" pitchFamily="34" charset="0"/>
              </a:rPr>
              <a:t>the </a:t>
            </a:r>
            <a:r>
              <a:rPr sz="1800" spc="-5" dirty="0">
                <a:latin typeface="Avenir Next LT Pro" panose="020B0504020202020204" pitchFamily="34" charset="0"/>
              </a:rPr>
              <a:t> scholarship</a:t>
            </a:r>
            <a:r>
              <a:rPr lang="en-US" sz="1800" spc="-5" dirty="0">
                <a:latin typeface="Avenir Next LT Pro" panose="020B0504020202020204" pitchFamily="34" charset="0"/>
              </a:rPr>
              <a:t> award</a:t>
            </a:r>
            <a:r>
              <a:rPr sz="1800" spc="-10" dirty="0">
                <a:latin typeface="Avenir Next LT Pro" panose="020B0504020202020204" pitchFamily="34" charset="0"/>
              </a:rPr>
              <a:t>.</a:t>
            </a:r>
            <a:r>
              <a:rPr sz="1800" spc="-25" dirty="0">
                <a:latin typeface="Avenir Next LT Pro" panose="020B0504020202020204" pitchFamily="34" charset="0"/>
              </a:rPr>
              <a:t> </a:t>
            </a:r>
            <a:r>
              <a:rPr sz="1800" spc="-60" dirty="0">
                <a:latin typeface="Avenir Next LT Pro" panose="020B0504020202020204" pitchFamily="34" charset="0"/>
              </a:rPr>
              <a:t>You</a:t>
            </a:r>
            <a:r>
              <a:rPr sz="1800" spc="5" dirty="0">
                <a:latin typeface="Avenir Next LT Pro" panose="020B0504020202020204" pitchFamily="34" charset="0"/>
              </a:rPr>
              <a:t> </a:t>
            </a:r>
            <a:r>
              <a:rPr sz="1800" spc="-5" dirty="0">
                <a:latin typeface="Avenir Next LT Pro" panose="020B0504020202020204" pitchFamily="34" charset="0"/>
              </a:rPr>
              <a:t>may also</a:t>
            </a:r>
            <a:r>
              <a:rPr sz="1800" spc="-10" dirty="0">
                <a:latin typeface="Avenir Next LT Pro" panose="020B0504020202020204" pitchFamily="34" charset="0"/>
              </a:rPr>
              <a:t> need</a:t>
            </a:r>
            <a:r>
              <a:rPr sz="1800" spc="10" dirty="0">
                <a:latin typeface="Avenir Next LT Pro" panose="020B0504020202020204" pitchFamily="34" charset="0"/>
              </a:rPr>
              <a:t> </a:t>
            </a:r>
            <a:r>
              <a:rPr sz="1800" dirty="0">
                <a:latin typeface="Avenir Next LT Pro" panose="020B0504020202020204" pitchFamily="34" charset="0"/>
              </a:rPr>
              <a:t>to</a:t>
            </a:r>
            <a:r>
              <a:rPr sz="1800" spc="-10" dirty="0">
                <a:latin typeface="Avenir Next LT Pro" panose="020B0504020202020204" pitchFamily="34" charset="0"/>
              </a:rPr>
              <a:t> define </a:t>
            </a:r>
            <a:r>
              <a:rPr sz="1800" spc="-484" dirty="0">
                <a:latin typeface="Avenir Next LT Pro" panose="020B0504020202020204" pitchFamily="34" charset="0"/>
              </a:rPr>
              <a:t> </a:t>
            </a:r>
            <a:r>
              <a:rPr sz="1800" spc="-15" dirty="0">
                <a:latin typeface="Avenir Next LT Pro" panose="020B0504020202020204" pitchFamily="34" charset="0"/>
              </a:rPr>
              <a:t>your</a:t>
            </a:r>
            <a:r>
              <a:rPr sz="1800" spc="20" dirty="0">
                <a:latin typeface="Avenir Next LT Pro" panose="020B0504020202020204" pitchFamily="34" charset="0"/>
              </a:rPr>
              <a:t> </a:t>
            </a:r>
            <a:r>
              <a:rPr sz="1800" spc="-10" dirty="0">
                <a:latin typeface="Avenir Next LT Pro" panose="020B0504020202020204" pitchFamily="34" charset="0"/>
              </a:rPr>
              <a:t>need,</a:t>
            </a:r>
            <a:r>
              <a:rPr sz="1800" spc="15" dirty="0">
                <a:latin typeface="Avenir Next LT Pro" panose="020B0504020202020204" pitchFamily="34" charset="0"/>
              </a:rPr>
              <a:t> </a:t>
            </a:r>
            <a:r>
              <a:rPr sz="1800" spc="-5" dirty="0">
                <a:latin typeface="Avenir Next LT Pro" panose="020B0504020202020204" pitchFamily="34" charset="0"/>
              </a:rPr>
              <a:t>merits,</a:t>
            </a:r>
            <a:r>
              <a:rPr sz="1800" spc="5" dirty="0">
                <a:latin typeface="Avenir Next LT Pro" panose="020B0504020202020204" pitchFamily="34" charset="0"/>
              </a:rPr>
              <a:t> </a:t>
            </a:r>
            <a:r>
              <a:rPr sz="1800" spc="-5" dirty="0">
                <a:latin typeface="Avenir Next LT Pro" panose="020B0504020202020204" pitchFamily="34" charset="0"/>
              </a:rPr>
              <a:t>or interests.</a:t>
            </a:r>
            <a:endParaRPr sz="1800" dirty="0">
              <a:latin typeface="Avenir Next LT Pro" panose="020B05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3047999" cy="5143499"/>
          </a:xfrm>
          <a:prstGeom prst="rect">
            <a:avLst/>
          </a:prstGeom>
        </p:spPr>
      </p:pic>
      <p:pic>
        <p:nvPicPr>
          <p:cNvPr id="3" name="object 3"/>
          <p:cNvPicPr/>
          <p:nvPr/>
        </p:nvPicPr>
        <p:blipFill>
          <a:blip r:embed="rId3" cstate="print"/>
          <a:stretch>
            <a:fillRect/>
          </a:stretch>
        </p:blipFill>
        <p:spPr>
          <a:xfrm>
            <a:off x="1066800" y="131064"/>
            <a:ext cx="1770887" cy="1264919"/>
          </a:xfrm>
          <a:prstGeom prst="rect">
            <a:avLst/>
          </a:prstGeom>
        </p:spPr>
      </p:pic>
      <p:sp>
        <p:nvSpPr>
          <p:cNvPr id="4" name="object 4"/>
          <p:cNvSpPr txBox="1"/>
          <p:nvPr/>
        </p:nvSpPr>
        <p:spPr>
          <a:xfrm>
            <a:off x="816355" y="2185670"/>
            <a:ext cx="1865630" cy="756920"/>
          </a:xfrm>
          <a:prstGeom prst="rect">
            <a:avLst/>
          </a:prstGeom>
        </p:spPr>
        <p:txBody>
          <a:bodyPr vert="horz" wrap="square" lIns="0" tIns="12700" rIns="0" bIns="0" rtlCol="0">
            <a:spAutoFit/>
          </a:bodyPr>
          <a:lstStyle/>
          <a:p>
            <a:pPr marL="12700" marR="5080" indent="502920">
              <a:lnSpc>
                <a:spcPct val="100000"/>
              </a:lnSpc>
              <a:spcBef>
                <a:spcPts val="100"/>
              </a:spcBef>
            </a:pPr>
            <a:r>
              <a:rPr sz="2400" b="1" spc="-5" dirty="0">
                <a:solidFill>
                  <a:srgbClr val="FFFFFF"/>
                </a:solidFill>
                <a:latin typeface="Arial"/>
                <a:cs typeface="Arial"/>
              </a:rPr>
              <a:t>Format</a:t>
            </a:r>
            <a:r>
              <a:rPr sz="2400" b="1" spc="-90" dirty="0">
                <a:solidFill>
                  <a:srgbClr val="FFFFFF"/>
                </a:solidFill>
                <a:latin typeface="Arial"/>
                <a:cs typeface="Arial"/>
              </a:rPr>
              <a:t> </a:t>
            </a:r>
            <a:r>
              <a:rPr sz="2400" b="1" dirty="0">
                <a:solidFill>
                  <a:srgbClr val="FFFFFF"/>
                </a:solidFill>
                <a:latin typeface="Arial"/>
                <a:cs typeface="Arial"/>
              </a:rPr>
              <a:t>&amp; </a:t>
            </a:r>
            <a:r>
              <a:rPr sz="2400" b="1" spc="-650" dirty="0">
                <a:solidFill>
                  <a:srgbClr val="FFFFFF"/>
                </a:solidFill>
                <a:latin typeface="Arial"/>
                <a:cs typeface="Arial"/>
              </a:rPr>
              <a:t> </a:t>
            </a:r>
            <a:r>
              <a:rPr sz="2400" b="1" spc="-5" dirty="0">
                <a:solidFill>
                  <a:srgbClr val="FFFFFF"/>
                </a:solidFill>
                <a:latin typeface="Arial"/>
                <a:cs typeface="Arial"/>
              </a:rPr>
              <a:t>General</a:t>
            </a:r>
            <a:r>
              <a:rPr sz="2400" b="1" spc="-80" dirty="0">
                <a:solidFill>
                  <a:srgbClr val="FFFFFF"/>
                </a:solidFill>
                <a:latin typeface="Arial"/>
                <a:cs typeface="Arial"/>
              </a:rPr>
              <a:t> </a:t>
            </a:r>
            <a:r>
              <a:rPr sz="2400" b="1" spc="-15" dirty="0">
                <a:solidFill>
                  <a:srgbClr val="FFFFFF"/>
                </a:solidFill>
                <a:latin typeface="Arial"/>
                <a:cs typeface="Arial"/>
              </a:rPr>
              <a:t>Tips</a:t>
            </a:r>
            <a:endParaRPr sz="2400">
              <a:latin typeface="Arial"/>
              <a:cs typeface="Arial"/>
            </a:endParaRPr>
          </a:p>
        </p:txBody>
      </p:sp>
      <p:sp>
        <p:nvSpPr>
          <p:cNvPr id="5" name="object 5"/>
          <p:cNvSpPr txBox="1"/>
          <p:nvPr/>
        </p:nvSpPr>
        <p:spPr>
          <a:xfrm>
            <a:off x="3583940" y="608860"/>
            <a:ext cx="4983480" cy="3613810"/>
          </a:xfrm>
          <a:prstGeom prst="rect">
            <a:avLst/>
          </a:prstGeom>
        </p:spPr>
        <p:txBody>
          <a:bodyPr vert="horz" wrap="square" lIns="0" tIns="12700" rIns="0" bIns="0" rtlCol="0">
            <a:spAutoFit/>
          </a:bodyPr>
          <a:lstStyle/>
          <a:p>
            <a:pPr marL="299085" marR="132715" indent="-287020">
              <a:lnSpc>
                <a:spcPct val="100000"/>
              </a:lnSpc>
              <a:spcBef>
                <a:spcPts val="100"/>
              </a:spcBef>
              <a:buChar char="•"/>
              <a:tabLst>
                <a:tab pos="299085" algn="l"/>
                <a:tab pos="299720" algn="l"/>
              </a:tabLst>
            </a:pPr>
            <a:r>
              <a:rPr sz="1800" spc="-5" dirty="0">
                <a:solidFill>
                  <a:srgbClr val="111314"/>
                </a:solidFill>
                <a:latin typeface="Avenir Next LT Pro" panose="020B0504020202020204" pitchFamily="34" charset="0"/>
                <a:cs typeface="Arial MT"/>
              </a:rPr>
              <a:t>For</a:t>
            </a:r>
            <a:r>
              <a:rPr lang="en-US" sz="1800" spc="-5" dirty="0">
                <a:solidFill>
                  <a:srgbClr val="111314"/>
                </a:solidFill>
                <a:latin typeface="Avenir Next LT Pro" panose="020B0504020202020204" pitchFamily="34" charset="0"/>
                <a:cs typeface="Arial MT"/>
              </a:rPr>
              <a:t> MES</a:t>
            </a:r>
            <a:r>
              <a:rPr sz="1800" spc="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scholarship</a:t>
            </a:r>
            <a:r>
              <a:rPr lang="en-US" sz="1800" spc="-5" dirty="0">
                <a:solidFill>
                  <a:srgbClr val="111314"/>
                </a:solidFill>
                <a:latin typeface="Avenir Next LT Pro" panose="020B0504020202020204" pitchFamily="34" charset="0"/>
                <a:cs typeface="Arial MT"/>
              </a:rPr>
              <a:t>-specific essays</a:t>
            </a:r>
            <a:r>
              <a:rPr sz="1800" spc="-5" dirty="0">
                <a:solidFill>
                  <a:srgbClr val="111314"/>
                </a:solidFill>
                <a:latin typeface="Avenir Next LT Pro" panose="020B0504020202020204" pitchFamily="34" charset="0"/>
                <a:cs typeface="Arial MT"/>
              </a:rPr>
              <a:t>:</a:t>
            </a:r>
            <a:r>
              <a:rPr sz="1800" spc="2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write</a:t>
            </a:r>
            <a:r>
              <a:rPr sz="1800" spc="2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one</a:t>
            </a:r>
            <a:r>
              <a:rPr sz="1800" spc="5"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letter</a:t>
            </a:r>
            <a:r>
              <a:rPr sz="1800" spc="-5" dirty="0">
                <a:solidFill>
                  <a:srgbClr val="111314"/>
                </a:solidFill>
                <a:latin typeface="Avenir Next LT Pro" panose="020B0504020202020204" pitchFamily="34" charset="0"/>
                <a:cs typeface="Arial MT"/>
              </a:rPr>
              <a:t> that</a:t>
            </a:r>
            <a:r>
              <a:rPr sz="180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responds</a:t>
            </a:r>
            <a:r>
              <a:rPr sz="1800" spc="10" dirty="0">
                <a:solidFill>
                  <a:srgbClr val="111314"/>
                </a:solidFill>
                <a:latin typeface="Avenir Next LT Pro" panose="020B0504020202020204" pitchFamily="34" charset="0"/>
                <a:cs typeface="Arial MT"/>
              </a:rPr>
              <a:t> </a:t>
            </a:r>
            <a:r>
              <a:rPr sz="1800" dirty="0">
                <a:solidFill>
                  <a:srgbClr val="111314"/>
                </a:solidFill>
                <a:latin typeface="Avenir Next LT Pro" panose="020B0504020202020204" pitchFamily="34" charset="0"/>
                <a:cs typeface="Arial MT"/>
              </a:rPr>
              <a:t>to</a:t>
            </a:r>
            <a:r>
              <a:rPr sz="1800" spc="-10" dirty="0">
                <a:solidFill>
                  <a:srgbClr val="111314"/>
                </a:solidFill>
                <a:latin typeface="Avenir Next LT Pro" panose="020B0504020202020204" pitchFamily="34" charset="0"/>
                <a:cs typeface="Arial MT"/>
              </a:rPr>
              <a:t> each</a:t>
            </a:r>
            <a:r>
              <a:rPr sz="1800" spc="-5"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element</a:t>
            </a:r>
            <a:r>
              <a:rPr sz="1800" spc="1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of</a:t>
            </a:r>
            <a:r>
              <a:rPr sz="180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the prompt, </a:t>
            </a:r>
            <a:r>
              <a:rPr sz="1800" spc="-484"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as they</a:t>
            </a:r>
            <a:r>
              <a:rPr sz="180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apply</a:t>
            </a:r>
            <a:r>
              <a:rPr sz="1800" spc="10" dirty="0">
                <a:solidFill>
                  <a:srgbClr val="111314"/>
                </a:solidFill>
                <a:latin typeface="Avenir Next LT Pro" panose="020B0504020202020204" pitchFamily="34" charset="0"/>
                <a:cs typeface="Arial MT"/>
              </a:rPr>
              <a:t> </a:t>
            </a:r>
            <a:r>
              <a:rPr sz="1800" dirty="0">
                <a:solidFill>
                  <a:srgbClr val="111314"/>
                </a:solidFill>
                <a:latin typeface="Avenir Next LT Pro" panose="020B0504020202020204" pitchFamily="34" charset="0"/>
                <a:cs typeface="Arial MT"/>
              </a:rPr>
              <a:t>to</a:t>
            </a:r>
            <a:r>
              <a:rPr sz="1800" spc="-5" dirty="0">
                <a:solidFill>
                  <a:srgbClr val="111314"/>
                </a:solidFill>
                <a:latin typeface="Avenir Next LT Pro" panose="020B0504020202020204" pitchFamily="34" charset="0"/>
                <a:cs typeface="Arial MT"/>
              </a:rPr>
              <a:t> </a:t>
            </a:r>
            <a:r>
              <a:rPr sz="1800" spc="-15" dirty="0">
                <a:solidFill>
                  <a:srgbClr val="111314"/>
                </a:solidFill>
                <a:latin typeface="Avenir Next LT Pro" panose="020B0504020202020204" pitchFamily="34" charset="0"/>
                <a:cs typeface="Arial MT"/>
              </a:rPr>
              <a:t>you.</a:t>
            </a:r>
            <a:endParaRPr sz="1800" dirty="0">
              <a:latin typeface="Avenir Next LT Pro" panose="020B0504020202020204" pitchFamily="34" charset="0"/>
              <a:cs typeface="Arial MT"/>
            </a:endParaRPr>
          </a:p>
          <a:p>
            <a:pPr marL="299085" marR="182880" indent="-287020">
              <a:lnSpc>
                <a:spcPct val="99700"/>
              </a:lnSpc>
              <a:spcBef>
                <a:spcPts val="5"/>
              </a:spcBef>
              <a:buChar char="•"/>
              <a:tabLst>
                <a:tab pos="299720" algn="l"/>
              </a:tabLst>
            </a:pPr>
            <a:r>
              <a:rPr sz="1800" spc="-5" dirty="0">
                <a:solidFill>
                  <a:srgbClr val="111314"/>
                </a:solidFill>
                <a:latin typeface="Avenir Next LT Pro" panose="020B0504020202020204" pitchFamily="34" charset="0"/>
                <a:cs typeface="Arial MT"/>
              </a:rPr>
              <a:t>Use: </a:t>
            </a:r>
            <a:r>
              <a:rPr sz="1800" spc="-10" dirty="0">
                <a:solidFill>
                  <a:srgbClr val="111314"/>
                </a:solidFill>
                <a:latin typeface="Avenir Next LT Pro" panose="020B0504020202020204" pitchFamily="34" charset="0"/>
                <a:cs typeface="Arial MT"/>
              </a:rPr>
              <a:t>plain, </a:t>
            </a:r>
            <a:r>
              <a:rPr sz="1800" spc="-15" dirty="0">
                <a:solidFill>
                  <a:srgbClr val="111314"/>
                </a:solidFill>
                <a:latin typeface="Avenir Next LT Pro" panose="020B0504020202020204" pitchFamily="34" charset="0"/>
                <a:cs typeface="Arial MT"/>
              </a:rPr>
              <a:t>white, </a:t>
            </a:r>
            <a:r>
              <a:rPr sz="1800" spc="-5" dirty="0">
                <a:solidFill>
                  <a:srgbClr val="111314"/>
                </a:solidFill>
                <a:latin typeface="Avenir Next LT Pro" panose="020B0504020202020204" pitchFamily="34" charset="0"/>
                <a:cs typeface="Arial MT"/>
              </a:rPr>
              <a:t>printer </a:t>
            </a:r>
            <a:r>
              <a:rPr sz="1800" spc="-25" dirty="0">
                <a:solidFill>
                  <a:srgbClr val="111314"/>
                </a:solidFill>
                <a:latin typeface="Avenir Next LT Pro" panose="020B0504020202020204" pitchFamily="34" charset="0"/>
                <a:cs typeface="Arial MT"/>
              </a:rPr>
              <a:t>paper, </a:t>
            </a:r>
            <a:r>
              <a:rPr sz="1800" dirty="0">
                <a:solidFill>
                  <a:srgbClr val="111314"/>
                </a:solidFill>
                <a:latin typeface="Avenir Next LT Pro" panose="020B0504020202020204" pitchFamily="34" charset="0"/>
                <a:cs typeface="Arial MT"/>
              </a:rPr>
              <a:t>a </a:t>
            </a:r>
            <a:r>
              <a:rPr sz="1800" spc="-10" dirty="0">
                <a:solidFill>
                  <a:srgbClr val="111314"/>
                </a:solidFill>
                <a:latin typeface="Avenir Next LT Pro" panose="020B0504020202020204" pitchFamily="34" charset="0"/>
                <a:cs typeface="Arial MT"/>
              </a:rPr>
              <a:t>text </a:t>
            </a:r>
            <a:r>
              <a:rPr sz="1800" spc="-5" dirty="0">
                <a:solidFill>
                  <a:srgbClr val="111314"/>
                </a:solidFill>
                <a:latin typeface="Avenir Next LT Pro" panose="020B0504020202020204" pitchFamily="34" charset="0"/>
                <a:cs typeface="Arial MT"/>
              </a:rPr>
              <a:t>size </a:t>
            </a:r>
            <a:r>
              <a:rPr sz="1800" spc="-10" dirty="0">
                <a:solidFill>
                  <a:srgbClr val="111314"/>
                </a:solidFill>
                <a:latin typeface="Avenir Next LT Pro" panose="020B0504020202020204" pitchFamily="34" charset="0"/>
                <a:cs typeface="Arial MT"/>
              </a:rPr>
              <a:t>of </a:t>
            </a:r>
            <a:r>
              <a:rPr sz="1800" spc="-490" dirty="0">
                <a:solidFill>
                  <a:srgbClr val="111314"/>
                </a:solidFill>
                <a:latin typeface="Avenir Next LT Pro" panose="020B0504020202020204" pitchFamily="34" charset="0"/>
                <a:cs typeface="Arial MT"/>
              </a:rPr>
              <a:t> </a:t>
            </a:r>
            <a:r>
              <a:rPr sz="1800" spc="-70" dirty="0">
                <a:solidFill>
                  <a:srgbClr val="111314"/>
                </a:solidFill>
                <a:latin typeface="Avenir Next LT Pro" panose="020B0504020202020204" pitchFamily="34" charset="0"/>
                <a:cs typeface="Arial MT"/>
              </a:rPr>
              <a:t>11 </a:t>
            </a:r>
            <a:r>
              <a:rPr sz="1800" spc="-5" dirty="0">
                <a:solidFill>
                  <a:srgbClr val="111314"/>
                </a:solidFill>
                <a:latin typeface="Avenir Next LT Pro" panose="020B0504020202020204" pitchFamily="34" charset="0"/>
                <a:cs typeface="Arial MT"/>
              </a:rPr>
              <a:t>pt or 12 pt, </a:t>
            </a:r>
            <a:r>
              <a:rPr sz="1800" spc="-10" dirty="0">
                <a:solidFill>
                  <a:srgbClr val="111314"/>
                </a:solidFill>
                <a:latin typeface="Avenir Next LT Pro" panose="020B0504020202020204" pitchFamily="34" charset="0"/>
                <a:cs typeface="Arial MT"/>
              </a:rPr>
              <a:t>and </a:t>
            </a:r>
            <a:r>
              <a:rPr sz="1800" dirty="0">
                <a:solidFill>
                  <a:srgbClr val="111314"/>
                </a:solidFill>
                <a:latin typeface="Avenir Next LT Pro" panose="020B0504020202020204" pitchFamily="34" charset="0"/>
                <a:cs typeface="Arial MT"/>
              </a:rPr>
              <a:t>a </a:t>
            </a:r>
            <a:r>
              <a:rPr sz="1800" spc="-5" dirty="0">
                <a:solidFill>
                  <a:srgbClr val="111314"/>
                </a:solidFill>
                <a:latin typeface="Avenir Next LT Pro" panose="020B0504020202020204" pitchFamily="34" charset="0"/>
                <a:cs typeface="Arial MT"/>
              </a:rPr>
              <a:t>common, standard </a:t>
            </a:r>
            <a:r>
              <a:rPr sz="1800" spc="-10" dirty="0">
                <a:solidFill>
                  <a:srgbClr val="111314"/>
                </a:solidFill>
                <a:latin typeface="Avenir Next LT Pro" panose="020B0504020202020204" pitchFamily="34" charset="0"/>
                <a:cs typeface="Arial MT"/>
              </a:rPr>
              <a:t>font </a:t>
            </a:r>
            <a:r>
              <a:rPr sz="1800" spc="-5" dirty="0">
                <a:solidFill>
                  <a:srgbClr val="111314"/>
                </a:solidFill>
                <a:latin typeface="Avenir Next LT Pro" panose="020B0504020202020204" pitchFamily="34" charset="0"/>
                <a:cs typeface="Arial MT"/>
              </a:rPr>
              <a:t> like</a:t>
            </a:r>
            <a:r>
              <a:rPr sz="1800" spc="-10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Arial</a:t>
            </a:r>
            <a:r>
              <a:rPr sz="1800" spc="1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or</a:t>
            </a:r>
            <a:r>
              <a:rPr sz="1800" spc="5" dirty="0">
                <a:solidFill>
                  <a:srgbClr val="111314"/>
                </a:solidFill>
                <a:latin typeface="Avenir Next LT Pro" panose="020B0504020202020204" pitchFamily="34" charset="0"/>
                <a:cs typeface="Arial MT"/>
              </a:rPr>
              <a:t> </a:t>
            </a:r>
            <a:r>
              <a:rPr sz="1800" spc="-15" dirty="0">
                <a:solidFill>
                  <a:srgbClr val="111314"/>
                </a:solidFill>
                <a:latin typeface="Avenir Next LT Pro" panose="020B0504020202020204" pitchFamily="34" charset="0"/>
                <a:cs typeface="Times New Roman"/>
              </a:rPr>
              <a:t>Times </a:t>
            </a:r>
            <a:r>
              <a:rPr sz="1800" spc="-5" dirty="0">
                <a:solidFill>
                  <a:srgbClr val="111314"/>
                </a:solidFill>
                <a:latin typeface="Avenir Next LT Pro" panose="020B0504020202020204" pitchFamily="34" charset="0"/>
                <a:cs typeface="Times New Roman"/>
              </a:rPr>
              <a:t>New</a:t>
            </a:r>
            <a:r>
              <a:rPr sz="1800" dirty="0">
                <a:solidFill>
                  <a:srgbClr val="111314"/>
                </a:solidFill>
                <a:latin typeface="Avenir Next LT Pro" panose="020B0504020202020204" pitchFamily="34" charset="0"/>
                <a:cs typeface="Times New Roman"/>
              </a:rPr>
              <a:t> </a:t>
            </a:r>
            <a:r>
              <a:rPr sz="1800" spc="-5" dirty="0">
                <a:solidFill>
                  <a:srgbClr val="111314"/>
                </a:solidFill>
                <a:latin typeface="Avenir Next LT Pro" panose="020B0504020202020204" pitchFamily="34" charset="0"/>
                <a:cs typeface="Times New Roman"/>
              </a:rPr>
              <a:t>Roman.</a:t>
            </a:r>
            <a:endParaRPr sz="1800" dirty="0">
              <a:latin typeface="Avenir Next LT Pro" panose="020B0504020202020204" pitchFamily="34" charset="0"/>
              <a:cs typeface="Times New Roman"/>
            </a:endParaRPr>
          </a:p>
          <a:p>
            <a:pPr marL="299085" marR="5080" indent="-287020">
              <a:lnSpc>
                <a:spcPct val="100000"/>
              </a:lnSpc>
              <a:spcBef>
                <a:spcPts val="15"/>
              </a:spcBef>
              <a:buChar char="•"/>
              <a:tabLst>
                <a:tab pos="299720" algn="l"/>
              </a:tabLst>
            </a:pPr>
            <a:r>
              <a:rPr lang="en-US" sz="1800" spc="-5" dirty="0">
                <a:solidFill>
                  <a:srgbClr val="111314"/>
                </a:solidFill>
                <a:latin typeface="Avenir Next LT Pro" panose="020B0504020202020204" pitchFamily="34" charset="0"/>
                <a:cs typeface="Arial MT"/>
              </a:rPr>
              <a:t>MES</a:t>
            </a:r>
            <a:r>
              <a:rPr sz="1800" spc="-5"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Scholarship</a:t>
            </a:r>
            <a:r>
              <a:rPr lang="en-US" spc="-10" dirty="0">
                <a:solidFill>
                  <a:srgbClr val="111314"/>
                </a:solidFill>
                <a:latin typeface="Avenir Next LT Pro" panose="020B0504020202020204" pitchFamily="34" charset="0"/>
                <a:cs typeface="Arial MT"/>
              </a:rPr>
              <a:t>-specific essays</a:t>
            </a:r>
            <a:r>
              <a:rPr sz="1800" spc="-10" dirty="0">
                <a:solidFill>
                  <a:srgbClr val="111314"/>
                </a:solidFill>
                <a:latin typeface="Avenir Next LT Pro" panose="020B0504020202020204" pitchFamily="34" charset="0"/>
                <a:cs typeface="Arial MT"/>
              </a:rPr>
              <a:t> </a:t>
            </a:r>
            <a:r>
              <a:rPr lang="en-US" sz="1800" spc="-5" dirty="0">
                <a:solidFill>
                  <a:srgbClr val="111314"/>
                </a:solidFill>
                <a:latin typeface="Avenir Next LT Pro" panose="020B0504020202020204" pitchFamily="34" charset="0"/>
                <a:cs typeface="Arial MT"/>
              </a:rPr>
              <a:t>have specific word count maximums, please </a:t>
            </a:r>
            <a:r>
              <a:rPr sz="1800" spc="-5" dirty="0">
                <a:solidFill>
                  <a:srgbClr val="111314"/>
                </a:solidFill>
                <a:latin typeface="Avenir Next LT Pro" panose="020B0504020202020204" pitchFamily="34" charset="0"/>
                <a:cs typeface="Arial MT"/>
              </a:rPr>
              <a:t>refer </a:t>
            </a:r>
            <a:r>
              <a:rPr sz="1800" dirty="0">
                <a:solidFill>
                  <a:srgbClr val="111314"/>
                </a:solidFill>
                <a:latin typeface="Avenir Next LT Pro" panose="020B0504020202020204" pitchFamily="34" charset="0"/>
                <a:cs typeface="Arial MT"/>
              </a:rPr>
              <a:t>to </a:t>
            </a:r>
            <a:r>
              <a:rPr sz="1800" spc="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their criteria</a:t>
            </a:r>
            <a:r>
              <a:rPr sz="1800" spc="5" dirty="0">
                <a:solidFill>
                  <a:srgbClr val="111314"/>
                </a:solidFill>
                <a:latin typeface="Avenir Next LT Pro" panose="020B0504020202020204" pitchFamily="34" charset="0"/>
                <a:cs typeface="Arial MT"/>
              </a:rPr>
              <a:t> </a:t>
            </a:r>
            <a:r>
              <a:rPr lang="en-US" sz="1800" spc="-10" dirty="0">
                <a:solidFill>
                  <a:srgbClr val="111314"/>
                </a:solidFill>
                <a:latin typeface="Avenir Next LT Pro" panose="020B0504020202020204" pitchFamily="34" charset="0"/>
                <a:cs typeface="Arial MT"/>
              </a:rPr>
              <a:t>word count for each specific award that requires an essay</a:t>
            </a:r>
            <a:r>
              <a:rPr sz="1800" spc="-10" dirty="0">
                <a:solidFill>
                  <a:srgbClr val="111314"/>
                </a:solidFill>
                <a:latin typeface="Avenir Next LT Pro" panose="020B0504020202020204" pitchFamily="34" charset="0"/>
                <a:cs typeface="Arial MT"/>
              </a:rPr>
              <a:t>.</a:t>
            </a:r>
            <a:endParaRPr sz="1800" dirty="0">
              <a:latin typeface="Avenir Next LT Pro" panose="020B0504020202020204" pitchFamily="34" charset="0"/>
              <a:cs typeface="Arial MT"/>
            </a:endParaRPr>
          </a:p>
          <a:p>
            <a:pPr marL="299085" marR="563245" indent="-287020">
              <a:lnSpc>
                <a:spcPct val="100000"/>
              </a:lnSpc>
              <a:buChar char="•"/>
              <a:tabLst>
                <a:tab pos="299720" algn="l"/>
              </a:tabLst>
            </a:pPr>
            <a:r>
              <a:rPr sz="1800" spc="-5" dirty="0">
                <a:solidFill>
                  <a:srgbClr val="111314"/>
                </a:solidFill>
                <a:latin typeface="Avenir Next LT Pro" panose="020B0504020202020204" pitchFamily="34" charset="0"/>
                <a:cs typeface="Arial MT"/>
              </a:rPr>
              <a:t>For </a:t>
            </a:r>
            <a:r>
              <a:rPr sz="1800" spc="-10" dirty="0">
                <a:solidFill>
                  <a:srgbClr val="111314"/>
                </a:solidFill>
                <a:latin typeface="Avenir Next LT Pro" panose="020B0504020202020204" pitchFamily="34" charset="0"/>
                <a:cs typeface="Arial MT"/>
              </a:rPr>
              <a:t>external </a:t>
            </a:r>
            <a:r>
              <a:rPr sz="1800" spc="-5" dirty="0">
                <a:solidFill>
                  <a:srgbClr val="111314"/>
                </a:solidFill>
                <a:latin typeface="Avenir Next LT Pro" panose="020B0504020202020204" pitchFamily="34" charset="0"/>
                <a:cs typeface="Arial MT"/>
              </a:rPr>
              <a:t>scholarships: </a:t>
            </a:r>
            <a:r>
              <a:rPr sz="1800" spc="-10" dirty="0">
                <a:solidFill>
                  <a:srgbClr val="111314"/>
                </a:solidFill>
                <a:latin typeface="Avenir Next LT Pro" panose="020B0504020202020204" pitchFamily="34" charset="0"/>
                <a:cs typeface="Arial MT"/>
              </a:rPr>
              <a:t>write </a:t>
            </a:r>
            <a:r>
              <a:rPr sz="1800" spc="-5" dirty="0">
                <a:solidFill>
                  <a:srgbClr val="111314"/>
                </a:solidFill>
                <a:latin typeface="Avenir Next LT Pro" panose="020B0504020202020204" pitchFamily="34" charset="0"/>
                <a:cs typeface="Arial MT"/>
              </a:rPr>
              <a:t>separate </a:t>
            </a:r>
            <a:r>
              <a:rPr sz="1800" spc="-49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letters for</a:t>
            </a:r>
            <a:r>
              <a:rPr sz="180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each</a:t>
            </a:r>
            <a:r>
              <a:rPr sz="1800" spc="-5"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scholarship.</a:t>
            </a:r>
            <a:endParaRPr sz="1800" dirty="0">
              <a:latin typeface="Avenir Next LT Pro" panose="020B0504020202020204" pitchFamily="34" charset="0"/>
              <a:cs typeface="Arial MT"/>
            </a:endParaRPr>
          </a:p>
          <a:p>
            <a:pPr marL="299085" indent="-287020">
              <a:lnSpc>
                <a:spcPct val="100000"/>
              </a:lnSpc>
              <a:buChar char="•"/>
              <a:tabLst>
                <a:tab pos="299720" algn="l"/>
              </a:tabLst>
            </a:pPr>
            <a:r>
              <a:rPr sz="1800" spc="-10" dirty="0">
                <a:solidFill>
                  <a:srgbClr val="111314"/>
                </a:solidFill>
                <a:latin typeface="Avenir Next LT Pro" panose="020B0504020202020204" pitchFamily="34" charset="0"/>
                <a:cs typeface="Arial MT"/>
              </a:rPr>
              <a:t>Keep</a:t>
            </a:r>
            <a:r>
              <a:rPr sz="1800" spc="1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copies</a:t>
            </a:r>
            <a:r>
              <a:rPr sz="1800" spc="1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of </a:t>
            </a:r>
            <a:r>
              <a:rPr sz="1800" spc="-15" dirty="0">
                <a:solidFill>
                  <a:srgbClr val="111314"/>
                </a:solidFill>
                <a:latin typeface="Avenir Next LT Pro" panose="020B0504020202020204" pitchFamily="34" charset="0"/>
                <a:cs typeface="Arial MT"/>
              </a:rPr>
              <a:t>your</a:t>
            </a:r>
            <a:r>
              <a:rPr sz="1800" spc="4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applications</a:t>
            </a:r>
            <a:r>
              <a:rPr lang="en-US" sz="1800" spc="-10" dirty="0">
                <a:solidFill>
                  <a:srgbClr val="111314"/>
                </a:solidFill>
                <a:latin typeface="Avenir Next LT Pro" panose="020B0504020202020204" pitchFamily="34" charset="0"/>
                <a:cs typeface="Arial MT"/>
              </a:rPr>
              <a:t> and essays</a:t>
            </a:r>
            <a:r>
              <a:rPr sz="1800" spc="-10" dirty="0">
                <a:solidFill>
                  <a:srgbClr val="111314"/>
                </a:solidFill>
                <a:latin typeface="Avenir Next LT Pro" panose="020B0504020202020204" pitchFamily="34" charset="0"/>
                <a:cs typeface="Arial MT"/>
              </a:rPr>
              <a:t>.</a:t>
            </a:r>
            <a:endParaRPr sz="1800" dirty="0">
              <a:latin typeface="Avenir Next LT Pro" panose="020B0504020202020204" pitchFamily="34" charset="0"/>
              <a:cs typeface="Arial M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3048000" cy="5143500"/>
            <a:chOff x="0" y="0"/>
            <a:chExt cx="3048000" cy="5143500"/>
          </a:xfrm>
        </p:grpSpPr>
        <p:pic>
          <p:nvPicPr>
            <p:cNvPr id="3" name="object 3"/>
            <p:cNvPicPr/>
            <p:nvPr/>
          </p:nvPicPr>
          <p:blipFill>
            <a:blip r:embed="rId2" cstate="print"/>
            <a:stretch>
              <a:fillRect/>
            </a:stretch>
          </p:blipFill>
          <p:spPr>
            <a:xfrm>
              <a:off x="0" y="0"/>
              <a:ext cx="3047999" cy="5143499"/>
            </a:xfrm>
            <a:prstGeom prst="rect">
              <a:avLst/>
            </a:prstGeom>
          </p:spPr>
        </p:pic>
        <p:pic>
          <p:nvPicPr>
            <p:cNvPr id="4" name="object 4"/>
            <p:cNvPicPr/>
            <p:nvPr/>
          </p:nvPicPr>
          <p:blipFill>
            <a:blip r:embed="rId3" cstate="print"/>
            <a:stretch>
              <a:fillRect/>
            </a:stretch>
          </p:blipFill>
          <p:spPr>
            <a:xfrm>
              <a:off x="1066800" y="131064"/>
              <a:ext cx="1770887" cy="1264919"/>
            </a:xfrm>
            <a:prstGeom prst="rect">
              <a:avLst/>
            </a:prstGeom>
          </p:spPr>
        </p:pic>
      </p:grpSp>
      <p:sp>
        <p:nvSpPr>
          <p:cNvPr id="5" name="object 5"/>
          <p:cNvSpPr txBox="1"/>
          <p:nvPr/>
        </p:nvSpPr>
        <p:spPr>
          <a:xfrm>
            <a:off x="1217167" y="2185670"/>
            <a:ext cx="1464310" cy="756920"/>
          </a:xfrm>
          <a:prstGeom prst="rect">
            <a:avLst/>
          </a:prstGeom>
        </p:spPr>
        <p:txBody>
          <a:bodyPr vert="horz" wrap="square" lIns="0" tIns="12700" rIns="0" bIns="0" rtlCol="0">
            <a:spAutoFit/>
          </a:bodyPr>
          <a:lstStyle/>
          <a:p>
            <a:pPr marL="12700" marR="5080" indent="31750">
              <a:lnSpc>
                <a:spcPct val="100000"/>
              </a:lnSpc>
              <a:spcBef>
                <a:spcPts val="100"/>
              </a:spcBef>
            </a:pPr>
            <a:r>
              <a:rPr sz="2400" b="1" spc="5" dirty="0">
                <a:solidFill>
                  <a:srgbClr val="FFFFFF"/>
                </a:solidFill>
                <a:latin typeface="Arial"/>
                <a:cs typeface="Arial"/>
              </a:rPr>
              <a:t>I</a:t>
            </a:r>
            <a:r>
              <a:rPr sz="2400" b="1" dirty="0">
                <a:solidFill>
                  <a:srgbClr val="FFFFFF"/>
                </a:solidFill>
                <a:latin typeface="Arial"/>
                <a:cs typeface="Arial"/>
              </a:rPr>
              <a:t>m</a:t>
            </a:r>
            <a:r>
              <a:rPr sz="2400" b="1" spc="-5" dirty="0">
                <a:solidFill>
                  <a:srgbClr val="FFFFFF"/>
                </a:solidFill>
                <a:latin typeface="Arial"/>
                <a:cs typeface="Arial"/>
              </a:rPr>
              <a:t>po</a:t>
            </a:r>
            <a:r>
              <a:rPr sz="2400" b="1" dirty="0">
                <a:solidFill>
                  <a:srgbClr val="FFFFFF"/>
                </a:solidFill>
                <a:latin typeface="Arial"/>
                <a:cs typeface="Arial"/>
              </a:rPr>
              <a:t>rt</a:t>
            </a:r>
            <a:r>
              <a:rPr sz="2400" b="1" spc="-5" dirty="0">
                <a:solidFill>
                  <a:srgbClr val="FFFFFF"/>
                </a:solidFill>
                <a:latin typeface="Arial"/>
                <a:cs typeface="Arial"/>
              </a:rPr>
              <a:t>ant  </a:t>
            </a:r>
            <a:r>
              <a:rPr sz="2400" b="1" spc="-10" dirty="0">
                <a:solidFill>
                  <a:srgbClr val="FFFFFF"/>
                </a:solidFill>
                <a:latin typeface="Arial"/>
                <a:cs typeface="Arial"/>
              </a:rPr>
              <a:t>D</a:t>
            </a:r>
            <a:r>
              <a:rPr sz="2400" b="1" spc="-5" dirty="0">
                <a:solidFill>
                  <a:srgbClr val="FFFFFF"/>
                </a:solidFill>
                <a:latin typeface="Arial"/>
                <a:cs typeface="Arial"/>
              </a:rPr>
              <a:t>ead</a:t>
            </a:r>
            <a:r>
              <a:rPr sz="2400" b="1" dirty="0">
                <a:solidFill>
                  <a:srgbClr val="FFFFFF"/>
                </a:solidFill>
                <a:latin typeface="Arial"/>
                <a:cs typeface="Arial"/>
              </a:rPr>
              <a:t>l</a:t>
            </a:r>
            <a:r>
              <a:rPr sz="2400" b="1" spc="5" dirty="0">
                <a:solidFill>
                  <a:srgbClr val="FFFFFF"/>
                </a:solidFill>
                <a:latin typeface="Arial"/>
                <a:cs typeface="Arial"/>
              </a:rPr>
              <a:t>i</a:t>
            </a:r>
            <a:r>
              <a:rPr sz="2400" b="1" spc="-5" dirty="0">
                <a:solidFill>
                  <a:srgbClr val="FFFFFF"/>
                </a:solidFill>
                <a:latin typeface="Arial"/>
                <a:cs typeface="Arial"/>
              </a:rPr>
              <a:t>nes</a:t>
            </a:r>
            <a:endParaRPr sz="2400">
              <a:latin typeface="Arial"/>
              <a:cs typeface="Arial"/>
            </a:endParaRPr>
          </a:p>
        </p:txBody>
      </p:sp>
      <p:sp>
        <p:nvSpPr>
          <p:cNvPr id="6" name="object 6"/>
          <p:cNvSpPr txBox="1"/>
          <p:nvPr/>
        </p:nvSpPr>
        <p:spPr>
          <a:xfrm>
            <a:off x="3581400" y="434284"/>
            <a:ext cx="4663440" cy="2518638"/>
          </a:xfrm>
          <a:prstGeom prst="rect">
            <a:avLst/>
          </a:prstGeom>
        </p:spPr>
        <p:txBody>
          <a:bodyPr vert="horz" wrap="square" lIns="0" tIns="12700" rIns="0" bIns="0" rtlCol="0">
            <a:spAutoFit/>
          </a:bodyPr>
          <a:lstStyle/>
          <a:p>
            <a:pPr marL="299085" marR="5080" indent="-287020">
              <a:lnSpc>
                <a:spcPct val="100000"/>
              </a:lnSpc>
              <a:spcBef>
                <a:spcPts val="100"/>
              </a:spcBef>
              <a:buChar char="•"/>
              <a:tabLst>
                <a:tab pos="299085" algn="l"/>
                <a:tab pos="299720" algn="l"/>
              </a:tabLst>
            </a:pPr>
            <a:r>
              <a:rPr sz="1800" dirty="0">
                <a:solidFill>
                  <a:srgbClr val="111314"/>
                </a:solidFill>
                <a:latin typeface="Avenir Next LT Pro" panose="020B0504020202020204" pitchFamily="34" charset="0"/>
                <a:cs typeface="Arial MT"/>
              </a:rPr>
              <a:t>The </a:t>
            </a:r>
            <a:r>
              <a:rPr lang="en-US" sz="1800" spc="-5" dirty="0">
                <a:solidFill>
                  <a:srgbClr val="111314"/>
                </a:solidFill>
                <a:latin typeface="Avenir Next LT Pro" panose="020B0504020202020204" pitchFamily="34" charset="0"/>
                <a:cs typeface="Arial MT"/>
              </a:rPr>
              <a:t>MES </a:t>
            </a:r>
            <a:r>
              <a:rPr sz="1800" spc="-5" dirty="0">
                <a:solidFill>
                  <a:srgbClr val="111314"/>
                </a:solidFill>
                <a:latin typeface="Avenir Next LT Pro" panose="020B0504020202020204" pitchFamily="34" charset="0"/>
                <a:cs typeface="Arial MT"/>
              </a:rPr>
              <a:t>Scholarship </a:t>
            </a:r>
            <a:r>
              <a:rPr sz="1800" spc="-49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application</a:t>
            </a:r>
            <a:r>
              <a:rPr sz="1800" spc="2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opened</a:t>
            </a:r>
            <a:r>
              <a:rPr sz="1800" spc="2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on </a:t>
            </a:r>
            <a:r>
              <a:rPr lang="en-US" sz="1800" spc="-10" dirty="0">
                <a:solidFill>
                  <a:srgbClr val="111314"/>
                </a:solidFill>
                <a:latin typeface="Avenir Next LT Pro" panose="020B0504020202020204" pitchFamily="34" charset="0"/>
                <a:cs typeface="Arial MT"/>
              </a:rPr>
              <a:t>February </a:t>
            </a:r>
            <a:r>
              <a:rPr sz="1800" spc="-5" dirty="0">
                <a:solidFill>
                  <a:srgbClr val="111314"/>
                </a:solidFill>
                <a:latin typeface="Avenir Next LT Pro" panose="020B0504020202020204" pitchFamily="34" charset="0"/>
                <a:cs typeface="Arial MT"/>
              </a:rPr>
              <a:t>1st,</a:t>
            </a:r>
            <a:r>
              <a:rPr sz="1800" spc="-15"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and</a:t>
            </a:r>
            <a:r>
              <a:rPr sz="1800" spc="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closes</a:t>
            </a:r>
            <a:r>
              <a:rPr sz="1800" spc="1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on</a:t>
            </a:r>
            <a:r>
              <a:rPr lang="en-US" sz="1800" spc="-5" dirty="0">
                <a:solidFill>
                  <a:srgbClr val="111314"/>
                </a:solidFill>
                <a:latin typeface="Avenir Next LT Pro" panose="020B0504020202020204" pitchFamily="34" charset="0"/>
                <a:cs typeface="Arial MT"/>
              </a:rPr>
              <a:t> March </a:t>
            </a:r>
            <a:r>
              <a:rPr lang="en-US" spc="-5" dirty="0">
                <a:solidFill>
                  <a:srgbClr val="111314"/>
                </a:solidFill>
                <a:latin typeface="Avenir Next LT Pro" panose="020B0504020202020204" pitchFamily="34" charset="0"/>
                <a:cs typeface="Arial MT"/>
              </a:rPr>
              <a:t>15</a:t>
            </a:r>
            <a:r>
              <a:rPr lang="en-US" spc="-5" baseline="30000" dirty="0">
                <a:solidFill>
                  <a:srgbClr val="111314"/>
                </a:solidFill>
                <a:latin typeface="Avenir Next LT Pro" panose="020B0504020202020204" pitchFamily="34" charset="0"/>
                <a:cs typeface="Arial MT"/>
              </a:rPr>
              <a:t>th</a:t>
            </a:r>
            <a:r>
              <a:rPr lang="en-US" spc="-5" dirty="0">
                <a:solidFill>
                  <a:srgbClr val="111314"/>
                </a:solidFill>
                <a:latin typeface="Avenir Next LT Pro" panose="020B0504020202020204" pitchFamily="34" charset="0"/>
                <a:cs typeface="Arial MT"/>
              </a:rPr>
              <a:t> </a:t>
            </a:r>
            <a:r>
              <a:rPr lang="en-US" sz="1800" spc="-5" dirty="0">
                <a:solidFill>
                  <a:srgbClr val="111314"/>
                </a:solidFill>
                <a:latin typeface="Avenir Next LT Pro" panose="020B0504020202020204" pitchFamily="34" charset="0"/>
                <a:cs typeface="Arial MT"/>
              </a:rPr>
              <a:t> at</a:t>
            </a:r>
            <a:r>
              <a:rPr sz="1800" spc="-10" dirty="0">
                <a:solidFill>
                  <a:srgbClr val="111314"/>
                </a:solidFill>
                <a:latin typeface="Avenir Next LT Pro" panose="020B0504020202020204" pitchFamily="34" charset="0"/>
                <a:cs typeface="Arial MT"/>
              </a:rPr>
              <a:t> </a:t>
            </a:r>
            <a:r>
              <a:rPr sz="1800" spc="-35" dirty="0">
                <a:solidFill>
                  <a:srgbClr val="111314"/>
                </a:solidFill>
                <a:latin typeface="Avenir Next LT Pro" panose="020B0504020202020204" pitchFamily="34" charset="0"/>
                <a:cs typeface="Arial MT"/>
              </a:rPr>
              <a:t>11:59</a:t>
            </a:r>
            <a:r>
              <a:rPr sz="180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pm.</a:t>
            </a:r>
            <a:endParaRPr lang="en-US" sz="1800" spc="-5" dirty="0">
              <a:solidFill>
                <a:srgbClr val="111314"/>
              </a:solidFill>
              <a:latin typeface="Avenir Next LT Pro" panose="020B0504020202020204" pitchFamily="34" charset="0"/>
              <a:cs typeface="Arial MT"/>
            </a:endParaRPr>
          </a:p>
          <a:p>
            <a:pPr marL="756285" marR="5080" lvl="1" indent="-287020">
              <a:spcBef>
                <a:spcPts val="100"/>
              </a:spcBef>
              <a:buChar char="•"/>
              <a:tabLst>
                <a:tab pos="299085" algn="l"/>
                <a:tab pos="299720" algn="l"/>
              </a:tabLst>
            </a:pPr>
            <a:r>
              <a:rPr lang="en-US" spc="-5" dirty="0">
                <a:solidFill>
                  <a:srgbClr val="111314"/>
                </a:solidFill>
                <a:latin typeface="Avenir Next LT Pro" panose="020B0504020202020204" pitchFamily="34" charset="0"/>
                <a:cs typeface="Arial MT"/>
              </a:rPr>
              <a:t>Make sure all scholarship requirements are complete by this deadline, such as uploading scholarship-specific essays or AmeriCorps services letters for example.</a:t>
            </a:r>
            <a:endParaRPr dirty="0">
              <a:latin typeface="Avenir Next LT Pro" panose="020B0504020202020204" pitchFamily="34" charset="0"/>
              <a:cs typeface="Arial MT"/>
            </a:endParaRPr>
          </a:p>
        </p:txBody>
      </p:sp>
      <p:sp>
        <p:nvSpPr>
          <p:cNvPr id="7" name="object 7"/>
          <p:cNvSpPr txBox="1"/>
          <p:nvPr/>
        </p:nvSpPr>
        <p:spPr>
          <a:xfrm>
            <a:off x="3499789" y="3102425"/>
            <a:ext cx="5092700" cy="843821"/>
          </a:xfrm>
          <a:prstGeom prst="rect">
            <a:avLst/>
          </a:prstGeom>
        </p:spPr>
        <p:txBody>
          <a:bodyPr vert="horz" wrap="square" lIns="0" tIns="12700" rIns="0" bIns="0" rtlCol="0">
            <a:spAutoFit/>
          </a:bodyPr>
          <a:lstStyle/>
          <a:p>
            <a:pPr marL="299085" indent="-287020">
              <a:lnSpc>
                <a:spcPct val="100000"/>
              </a:lnSpc>
              <a:spcBef>
                <a:spcPts val="100"/>
              </a:spcBef>
              <a:buChar char="•"/>
              <a:tabLst>
                <a:tab pos="299085" algn="l"/>
                <a:tab pos="299720" algn="l"/>
              </a:tabLst>
            </a:pPr>
            <a:r>
              <a:rPr sz="1800" dirty="0">
                <a:solidFill>
                  <a:srgbClr val="111314"/>
                </a:solidFill>
                <a:latin typeface="Avenir Next LT Pro" panose="020B0504020202020204" pitchFamily="34" charset="0"/>
                <a:cs typeface="Arial MT"/>
              </a:rPr>
              <a:t>M</a:t>
            </a:r>
            <a:r>
              <a:rPr sz="1800" spc="-5" dirty="0">
                <a:solidFill>
                  <a:srgbClr val="111314"/>
                </a:solidFill>
                <a:latin typeface="Avenir Next LT Pro" panose="020B0504020202020204" pitchFamily="34" charset="0"/>
                <a:cs typeface="Arial MT"/>
              </a:rPr>
              <a:t>a</a:t>
            </a:r>
            <a:r>
              <a:rPr sz="1800" dirty="0">
                <a:solidFill>
                  <a:srgbClr val="111314"/>
                </a:solidFill>
                <a:latin typeface="Avenir Next LT Pro" panose="020B0504020202020204" pitchFamily="34" charset="0"/>
                <a:cs typeface="Arial MT"/>
              </a:rPr>
              <a:t>ke</a:t>
            </a:r>
            <a:r>
              <a:rPr sz="1800" spc="-5" dirty="0">
                <a:solidFill>
                  <a:srgbClr val="111314"/>
                </a:solidFill>
                <a:latin typeface="Avenir Next LT Pro" panose="020B0504020202020204" pitchFamily="34" charset="0"/>
                <a:cs typeface="Arial MT"/>
              </a:rPr>
              <a:t> </a:t>
            </a:r>
            <a:r>
              <a:rPr sz="1800" dirty="0">
                <a:solidFill>
                  <a:srgbClr val="111314"/>
                </a:solidFill>
                <a:latin typeface="Avenir Next LT Pro" panose="020B0504020202020204" pitchFamily="34" charset="0"/>
                <a:cs typeface="Arial MT"/>
              </a:rPr>
              <a:t>s</a:t>
            </a:r>
            <a:r>
              <a:rPr sz="1800" spc="-5" dirty="0">
                <a:solidFill>
                  <a:srgbClr val="111314"/>
                </a:solidFill>
                <a:latin typeface="Avenir Next LT Pro" panose="020B0504020202020204" pitchFamily="34" charset="0"/>
                <a:cs typeface="Arial MT"/>
              </a:rPr>
              <a:t>u</a:t>
            </a:r>
            <a:r>
              <a:rPr sz="1800" dirty="0">
                <a:solidFill>
                  <a:srgbClr val="111314"/>
                </a:solidFill>
                <a:latin typeface="Avenir Next LT Pro" panose="020B0504020202020204" pitchFamily="34" charset="0"/>
                <a:cs typeface="Arial MT"/>
              </a:rPr>
              <a:t>re</a:t>
            </a:r>
            <a:r>
              <a:rPr sz="1800" spc="10" dirty="0">
                <a:solidFill>
                  <a:srgbClr val="111314"/>
                </a:solidFill>
                <a:latin typeface="Avenir Next LT Pro" panose="020B0504020202020204" pitchFamily="34" charset="0"/>
                <a:cs typeface="Arial MT"/>
              </a:rPr>
              <a:t> </a:t>
            </a:r>
            <a:r>
              <a:rPr sz="1800" dirty="0">
                <a:solidFill>
                  <a:srgbClr val="111314"/>
                </a:solidFill>
                <a:latin typeface="Avenir Next LT Pro" panose="020B0504020202020204" pitchFamily="34" charset="0"/>
                <a:cs typeface="Arial MT"/>
              </a:rPr>
              <a:t>to</a:t>
            </a:r>
            <a:r>
              <a:rPr sz="1800" spc="-15" dirty="0">
                <a:solidFill>
                  <a:srgbClr val="111314"/>
                </a:solidFill>
                <a:latin typeface="Avenir Next LT Pro" panose="020B0504020202020204" pitchFamily="34" charset="0"/>
                <a:cs typeface="Arial MT"/>
              </a:rPr>
              <a:t> </a:t>
            </a:r>
            <a:r>
              <a:rPr sz="1800" dirty="0">
                <a:solidFill>
                  <a:srgbClr val="111314"/>
                </a:solidFill>
                <a:latin typeface="Avenir Next LT Pro" panose="020B0504020202020204" pitchFamily="34" charset="0"/>
                <a:cs typeface="Arial MT"/>
              </a:rPr>
              <a:t>c</a:t>
            </a:r>
            <a:r>
              <a:rPr sz="1800" spc="-5" dirty="0">
                <a:solidFill>
                  <a:srgbClr val="111314"/>
                </a:solidFill>
                <a:latin typeface="Avenir Next LT Pro" panose="020B0504020202020204" pitchFamily="34" charset="0"/>
                <a:cs typeface="Arial MT"/>
              </a:rPr>
              <a:t>o</a:t>
            </a:r>
            <a:r>
              <a:rPr sz="1800" dirty="0">
                <a:solidFill>
                  <a:srgbClr val="111314"/>
                </a:solidFill>
                <a:latin typeface="Avenir Next LT Pro" panose="020B0504020202020204" pitchFamily="34" charset="0"/>
                <a:cs typeface="Arial MT"/>
              </a:rPr>
              <a:t>m</a:t>
            </a:r>
            <a:r>
              <a:rPr sz="1800" spc="-5" dirty="0">
                <a:solidFill>
                  <a:srgbClr val="111314"/>
                </a:solidFill>
                <a:latin typeface="Avenir Next LT Pro" panose="020B0504020202020204" pitchFamily="34" charset="0"/>
                <a:cs typeface="Arial MT"/>
              </a:rPr>
              <a:t>ple</a:t>
            </a:r>
            <a:r>
              <a:rPr sz="1800" dirty="0">
                <a:solidFill>
                  <a:srgbClr val="111314"/>
                </a:solidFill>
                <a:latin typeface="Avenir Next LT Pro" panose="020B0504020202020204" pitchFamily="34" charset="0"/>
                <a:cs typeface="Arial MT"/>
              </a:rPr>
              <a:t>te</a:t>
            </a:r>
            <a:r>
              <a:rPr sz="1800" spc="10" dirty="0">
                <a:solidFill>
                  <a:srgbClr val="111314"/>
                </a:solidFill>
                <a:latin typeface="Avenir Next LT Pro" panose="020B0504020202020204" pitchFamily="34" charset="0"/>
                <a:cs typeface="Arial MT"/>
              </a:rPr>
              <a:t> </a:t>
            </a:r>
            <a:r>
              <a:rPr sz="1800" spc="-25" dirty="0">
                <a:solidFill>
                  <a:srgbClr val="111314"/>
                </a:solidFill>
                <a:latin typeface="Avenir Next LT Pro" panose="020B0504020202020204" pitchFamily="34" charset="0"/>
                <a:cs typeface="Arial MT"/>
              </a:rPr>
              <a:t>y</a:t>
            </a:r>
            <a:r>
              <a:rPr sz="1800" spc="-5" dirty="0">
                <a:solidFill>
                  <a:srgbClr val="111314"/>
                </a:solidFill>
                <a:latin typeface="Avenir Next LT Pro" panose="020B0504020202020204" pitchFamily="34" charset="0"/>
                <a:cs typeface="Arial MT"/>
              </a:rPr>
              <a:t>o</a:t>
            </a:r>
            <a:r>
              <a:rPr sz="1800" spc="-10" dirty="0">
                <a:solidFill>
                  <a:srgbClr val="111314"/>
                </a:solidFill>
                <a:latin typeface="Avenir Next LT Pro" panose="020B0504020202020204" pitchFamily="34" charset="0"/>
                <a:cs typeface="Arial MT"/>
              </a:rPr>
              <a:t>u</a:t>
            </a:r>
            <a:r>
              <a:rPr sz="1800" dirty="0">
                <a:solidFill>
                  <a:srgbClr val="111314"/>
                </a:solidFill>
                <a:latin typeface="Avenir Next LT Pro" panose="020B0504020202020204" pitchFamily="34" charset="0"/>
                <a:cs typeface="Arial MT"/>
              </a:rPr>
              <a:t>r</a:t>
            </a:r>
            <a:r>
              <a:rPr sz="1800" spc="35" dirty="0">
                <a:solidFill>
                  <a:srgbClr val="111314"/>
                </a:solidFill>
                <a:latin typeface="Avenir Next LT Pro" panose="020B0504020202020204" pitchFamily="34" charset="0"/>
                <a:cs typeface="Arial MT"/>
              </a:rPr>
              <a:t> </a:t>
            </a:r>
            <a:r>
              <a:rPr sz="1800" spc="-95" dirty="0">
                <a:solidFill>
                  <a:srgbClr val="111314"/>
                </a:solidFill>
                <a:latin typeface="Avenir Next LT Pro" panose="020B0504020202020204" pitchFamily="34" charset="0"/>
                <a:cs typeface="Arial MT"/>
              </a:rPr>
              <a:t>F</a:t>
            </a:r>
            <a:r>
              <a:rPr sz="1800" dirty="0">
                <a:solidFill>
                  <a:srgbClr val="111314"/>
                </a:solidFill>
                <a:latin typeface="Avenir Next LT Pro" panose="020B0504020202020204" pitchFamily="34" charset="0"/>
                <a:cs typeface="Arial MT"/>
              </a:rPr>
              <a:t>AFSA</a:t>
            </a:r>
            <a:r>
              <a:rPr sz="1800" spc="-12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o</a:t>
            </a:r>
            <a:r>
              <a:rPr sz="1800" dirty="0">
                <a:solidFill>
                  <a:srgbClr val="111314"/>
                </a:solidFill>
                <a:latin typeface="Avenir Next LT Pro" panose="020B0504020202020204" pitchFamily="34" charset="0"/>
                <a:cs typeface="Arial MT"/>
              </a:rPr>
              <a:t>r </a:t>
            </a:r>
            <a:r>
              <a:rPr sz="1800" spc="-70" dirty="0">
                <a:solidFill>
                  <a:srgbClr val="111314"/>
                </a:solidFill>
                <a:latin typeface="Avenir Next LT Pro" panose="020B0504020202020204" pitchFamily="34" charset="0"/>
                <a:cs typeface="Arial MT"/>
              </a:rPr>
              <a:t>W</a:t>
            </a:r>
            <a:r>
              <a:rPr sz="1800" dirty="0">
                <a:solidFill>
                  <a:srgbClr val="111314"/>
                </a:solidFill>
                <a:latin typeface="Avenir Next LT Pro" panose="020B0504020202020204" pitchFamily="34" charset="0"/>
                <a:cs typeface="Arial MT"/>
              </a:rPr>
              <a:t>AS</a:t>
            </a:r>
            <a:r>
              <a:rPr sz="1800" spc="-95" dirty="0">
                <a:solidFill>
                  <a:srgbClr val="111314"/>
                </a:solidFill>
                <a:latin typeface="Avenir Next LT Pro" panose="020B0504020202020204" pitchFamily="34" charset="0"/>
                <a:cs typeface="Arial MT"/>
              </a:rPr>
              <a:t>F</a:t>
            </a:r>
            <a:r>
              <a:rPr sz="1800" dirty="0">
                <a:solidFill>
                  <a:srgbClr val="111314"/>
                </a:solidFill>
                <a:latin typeface="Avenir Next LT Pro" panose="020B0504020202020204" pitchFamily="34" charset="0"/>
                <a:cs typeface="Arial MT"/>
              </a:rPr>
              <a:t>A</a:t>
            </a:r>
            <a:r>
              <a:rPr lang="en-US" sz="1800" dirty="0">
                <a:solidFill>
                  <a:srgbClr val="111314"/>
                </a:solidFill>
                <a:latin typeface="Avenir Next LT Pro" panose="020B0504020202020204" pitchFamily="34" charset="0"/>
                <a:cs typeface="Arial MT"/>
              </a:rPr>
              <a:t> if you have not already done so for the 2024-2025 academic year.</a:t>
            </a:r>
            <a:endParaRPr sz="1800" dirty="0">
              <a:latin typeface="Avenir Next LT Pro" panose="020B0504020202020204" pitchFamily="34" charset="0"/>
              <a:cs typeface="Arial MT"/>
            </a:endParaRPr>
          </a:p>
        </p:txBody>
      </p:sp>
      <p:sp>
        <p:nvSpPr>
          <p:cNvPr id="8" name="object 8"/>
          <p:cNvSpPr txBox="1"/>
          <p:nvPr/>
        </p:nvSpPr>
        <p:spPr>
          <a:xfrm>
            <a:off x="3452054" y="4095750"/>
            <a:ext cx="5387146" cy="289823"/>
          </a:xfrm>
          <a:prstGeom prst="rect">
            <a:avLst/>
          </a:prstGeom>
        </p:spPr>
        <p:txBody>
          <a:bodyPr vert="horz" wrap="square" lIns="0" tIns="12700" rIns="0" bIns="0" rtlCol="0">
            <a:spAutoFit/>
          </a:bodyPr>
          <a:lstStyle/>
          <a:p>
            <a:pPr marL="299085" indent="-287020">
              <a:lnSpc>
                <a:spcPct val="100000"/>
              </a:lnSpc>
              <a:spcBef>
                <a:spcPts val="100"/>
              </a:spcBef>
              <a:buChar char="•"/>
              <a:tabLst>
                <a:tab pos="299085" algn="l"/>
                <a:tab pos="299720" algn="l"/>
              </a:tabLst>
            </a:pPr>
            <a:r>
              <a:rPr sz="1800" spc="-10" dirty="0">
                <a:solidFill>
                  <a:srgbClr val="111314"/>
                </a:solidFill>
                <a:latin typeface="Avenir Next LT Pro" panose="020B0504020202020204" pitchFamily="34" charset="0"/>
                <a:cs typeface="Arial MT"/>
              </a:rPr>
              <a:t>Deadlines</a:t>
            </a:r>
            <a:r>
              <a:rPr sz="1800" spc="2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vary</a:t>
            </a:r>
            <a:r>
              <a:rPr sz="1800" spc="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greatly</a:t>
            </a:r>
            <a:r>
              <a:rPr sz="1800" spc="1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for</a:t>
            </a:r>
            <a:r>
              <a:rPr sz="1800" spc="5"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external</a:t>
            </a:r>
            <a:r>
              <a:rPr sz="1800" spc="2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scholarships</a:t>
            </a:r>
            <a:endParaRPr sz="1800" dirty="0">
              <a:latin typeface="Avenir Next LT Pro" panose="020B0504020202020204" pitchFamily="34" charset="0"/>
              <a:cs typeface="Arial M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1CBF55-D350-0F86-332F-B7E6E67AE4C0}"/>
              </a:ext>
            </a:extLst>
          </p:cNvPr>
          <p:cNvSpPr>
            <a:spLocks noGrp="1"/>
          </p:cNvSpPr>
          <p:nvPr>
            <p:ph sz="half" idx="2"/>
          </p:nvPr>
        </p:nvSpPr>
        <p:spPr>
          <a:xfrm>
            <a:off x="228600" y="2433250"/>
            <a:ext cx="2590800" cy="615553"/>
          </a:xfrm>
        </p:spPr>
        <p:txBody>
          <a:bodyPr/>
          <a:lstStyle/>
          <a:p>
            <a:pPr algn="r"/>
            <a:r>
              <a:rPr lang="en-US" sz="2000" b="1" dirty="0">
                <a:solidFill>
                  <a:schemeClr val="bg1"/>
                </a:solidFill>
              </a:rPr>
              <a:t>External Funding Resources</a:t>
            </a:r>
          </a:p>
        </p:txBody>
      </p:sp>
      <p:sp>
        <p:nvSpPr>
          <p:cNvPr id="4" name="Content Placeholder 3">
            <a:extLst>
              <a:ext uri="{FF2B5EF4-FFF2-40B4-BE49-F238E27FC236}">
                <a16:creationId xmlns:a16="http://schemas.microsoft.com/office/drawing/2014/main" id="{93418454-318D-0758-60EF-865A8FAEE297}"/>
              </a:ext>
            </a:extLst>
          </p:cNvPr>
          <p:cNvSpPr>
            <a:spLocks noGrp="1"/>
          </p:cNvSpPr>
          <p:nvPr>
            <p:ph sz="half" idx="3"/>
          </p:nvPr>
        </p:nvSpPr>
        <p:spPr>
          <a:xfrm>
            <a:off x="3233530" y="771257"/>
            <a:ext cx="5715000" cy="3600986"/>
          </a:xfrm>
        </p:spPr>
        <p:txBody>
          <a:bodyPr/>
          <a:lstStyle/>
          <a:p>
            <a:endParaRPr lang="en-US" dirty="0"/>
          </a:p>
          <a:p>
            <a:r>
              <a:rPr lang="en-US" dirty="0">
                <a:latin typeface="Avenir Next LT Pro" panose="020B0504020202020204" pitchFamily="34" charset="0"/>
              </a:rPr>
              <a:t>Scholarships through WASHPIRG: https://washpirgstudents.org/chapters/evergreen/ </a:t>
            </a:r>
          </a:p>
          <a:p>
            <a:endParaRPr lang="en-US" dirty="0">
              <a:latin typeface="Avenir Next LT Pro" panose="020B0504020202020204" pitchFamily="34" charset="0"/>
            </a:endParaRPr>
          </a:p>
          <a:p>
            <a:r>
              <a:rPr lang="en-US" dirty="0">
                <a:latin typeface="Avenir Next LT Pro" panose="020B0504020202020204" pitchFamily="34" charset="0"/>
              </a:rPr>
              <a:t>Funding through the Seattle Foundation:</a:t>
            </a:r>
          </a:p>
          <a:p>
            <a:r>
              <a:rPr lang="en-US" dirty="0">
                <a:latin typeface="Avenir Next LT Pro" panose="020B0504020202020204" pitchFamily="34" charset="0"/>
              </a:rPr>
              <a:t>https://www.seattlefoundation.org/current-scholarship-opportunities/</a:t>
            </a:r>
          </a:p>
          <a:p>
            <a:endParaRPr lang="en-US" dirty="0">
              <a:latin typeface="Avenir Next LT Pro" panose="020B0504020202020204" pitchFamily="34" charset="0"/>
            </a:endParaRPr>
          </a:p>
          <a:p>
            <a:r>
              <a:rPr lang="en-US" dirty="0">
                <a:latin typeface="Avenir Next LT Pro" panose="020B0504020202020204" pitchFamily="34" charset="0"/>
              </a:rPr>
              <a:t>External Funding Resources List curated by MES:</a:t>
            </a:r>
          </a:p>
          <a:p>
            <a:r>
              <a:rPr lang="en-US" dirty="0">
                <a:latin typeface="Avenir Next LT Pro" panose="020B0504020202020204" pitchFamily="34" charset="0"/>
              </a:rPr>
              <a:t>https://www.evergreen.edu/mes/external-fellowships</a:t>
            </a:r>
          </a:p>
          <a:p>
            <a:endParaRPr lang="en-US" dirty="0"/>
          </a:p>
          <a:p>
            <a:endParaRPr lang="en-US" dirty="0"/>
          </a:p>
          <a:p>
            <a:endParaRPr lang="en-US" dirty="0"/>
          </a:p>
        </p:txBody>
      </p:sp>
    </p:spTree>
    <p:extLst>
      <p:ext uri="{BB962C8B-B14F-4D97-AF65-F5344CB8AC3E}">
        <p14:creationId xmlns:p14="http://schemas.microsoft.com/office/powerpoint/2010/main" val="616012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3D9A18-9E08-4B38-A662-23B6A73E5403}"/>
              </a:ext>
            </a:extLst>
          </p:cNvPr>
          <p:cNvSpPr>
            <a:spLocks noGrp="1"/>
          </p:cNvSpPr>
          <p:nvPr>
            <p:ph type="body" sz="quarter" idx="11"/>
          </p:nvPr>
        </p:nvSpPr>
        <p:spPr>
          <a:xfrm>
            <a:off x="36443" y="2415982"/>
            <a:ext cx="2743200" cy="381000"/>
          </a:xfrm>
        </p:spPr>
        <p:txBody>
          <a:bodyPr/>
          <a:lstStyle/>
          <a:p>
            <a:r>
              <a:rPr lang="en-US" dirty="0">
                <a:solidFill>
                  <a:schemeClr val="tx1"/>
                </a:solidFill>
                <a:latin typeface="Avenir Next LT Pro Demi" panose="020B0704020202020204" pitchFamily="34" charset="0"/>
              </a:rPr>
              <a:t>WICHE Eligible Regions for Western Regional Graduate Program</a:t>
            </a:r>
          </a:p>
          <a:p>
            <a:endParaRPr lang="en-US" dirty="0">
              <a:solidFill>
                <a:schemeClr val="tx1"/>
              </a:solidFill>
              <a:latin typeface="Avenir Next LT Pro Demi" panose="020B0704020202020204" pitchFamily="34" charset="0"/>
            </a:endParaRPr>
          </a:p>
          <a:p>
            <a:r>
              <a:rPr lang="en-US" sz="1800" dirty="0">
                <a:solidFill>
                  <a:schemeClr val="tx1"/>
                </a:solidFill>
                <a:latin typeface="Avenir Next LT Pro Demi" panose="020B0704020202020204" pitchFamily="34" charset="0"/>
              </a:rPr>
              <a:t>Awarded during admissions process</a:t>
            </a:r>
          </a:p>
        </p:txBody>
      </p:sp>
      <p:pic>
        <p:nvPicPr>
          <p:cNvPr id="5" name="Content Placeholder 4" descr="Map&#10;&#10;Description automatically generated">
            <a:extLst>
              <a:ext uri="{FF2B5EF4-FFF2-40B4-BE49-F238E27FC236}">
                <a16:creationId xmlns:a16="http://schemas.microsoft.com/office/drawing/2014/main" id="{A63A91F7-4AAB-48BC-8A4B-E819C103F52D}"/>
              </a:ext>
            </a:extLst>
          </p:cNvPr>
          <p:cNvPicPr>
            <a:picLocks noGrp="1" noChangeAspect="1"/>
          </p:cNvPicPr>
          <p:nvPr>
            <p:ph idx="1"/>
          </p:nvPr>
        </p:nvPicPr>
        <p:blipFill rotWithShape="1">
          <a:blip r:embed="rId2"/>
          <a:srcRect l="2554"/>
          <a:stretch/>
        </p:blipFill>
        <p:spPr>
          <a:xfrm>
            <a:off x="3124200" y="-85753"/>
            <a:ext cx="5815039" cy="5003470"/>
          </a:xfrm>
        </p:spPr>
      </p:pic>
      <p:sp>
        <p:nvSpPr>
          <p:cNvPr id="6" name="TextBox 5">
            <a:extLst>
              <a:ext uri="{FF2B5EF4-FFF2-40B4-BE49-F238E27FC236}">
                <a16:creationId xmlns:a16="http://schemas.microsoft.com/office/drawing/2014/main" id="{EAEC8F59-81EF-4EE7-BA9F-72025BF2CE62}"/>
              </a:ext>
            </a:extLst>
          </p:cNvPr>
          <p:cNvSpPr txBox="1"/>
          <p:nvPr/>
        </p:nvSpPr>
        <p:spPr>
          <a:xfrm>
            <a:off x="4800600" y="3843152"/>
            <a:ext cx="4684816" cy="1231106"/>
          </a:xfrm>
          <a:prstGeom prst="rect">
            <a:avLst/>
          </a:prstGeom>
          <a:solidFill>
            <a:schemeClr val="bg1"/>
          </a:solidFill>
        </p:spPr>
        <p:txBody>
          <a:bodyPr wrap="square" rtlCol="0">
            <a:spAutoFit/>
          </a:bodyPr>
          <a:lstStyle/>
          <a:p>
            <a:r>
              <a:rPr lang="en-US" sz="1400" dirty="0">
                <a:latin typeface="Avenir Next LT Pro Demi" panose="020B0704020202020204" pitchFamily="34" charset="0"/>
              </a:rPr>
              <a:t>U.S. Pacific Territories and Freely Associated States</a:t>
            </a:r>
          </a:p>
          <a:p>
            <a:pPr marL="285750" indent="-285750">
              <a:buFontTx/>
              <a:buChar char="-"/>
            </a:pPr>
            <a:r>
              <a:rPr lang="en-US" sz="1200" dirty="0">
                <a:latin typeface="Avenir Next LT Pro Demi" panose="020B0704020202020204" pitchFamily="34" charset="0"/>
              </a:rPr>
              <a:t>Commonwealth of the Northern Marianas Islands</a:t>
            </a:r>
          </a:p>
          <a:p>
            <a:pPr marL="285750" indent="-285750">
              <a:buFontTx/>
              <a:buChar char="-"/>
            </a:pPr>
            <a:r>
              <a:rPr lang="en-US" sz="1200" dirty="0">
                <a:latin typeface="Avenir Next LT Pro Demi" panose="020B0704020202020204" pitchFamily="34" charset="0"/>
              </a:rPr>
              <a:t>Guam</a:t>
            </a:r>
          </a:p>
          <a:p>
            <a:pPr marL="285750" indent="-285750">
              <a:buFontTx/>
              <a:buChar char="-"/>
            </a:pPr>
            <a:r>
              <a:rPr lang="en-US" sz="1200" dirty="0">
                <a:latin typeface="Avenir Next LT Pro Demi" panose="020B0704020202020204" pitchFamily="34" charset="0"/>
              </a:rPr>
              <a:t>Republic of the Marshall Islands</a:t>
            </a:r>
          </a:p>
          <a:p>
            <a:pPr marL="285750" indent="-285750">
              <a:buFontTx/>
              <a:buChar char="-"/>
            </a:pPr>
            <a:r>
              <a:rPr lang="en-US" sz="1200" dirty="0">
                <a:latin typeface="Avenir Next LT Pro Demi" panose="020B0704020202020204" pitchFamily="34" charset="0"/>
              </a:rPr>
              <a:t>Federated States of Micronesia</a:t>
            </a:r>
          </a:p>
          <a:p>
            <a:pPr marL="285750" indent="-285750">
              <a:buFontTx/>
              <a:buChar char="-"/>
            </a:pPr>
            <a:r>
              <a:rPr lang="en-US" sz="1200" dirty="0">
                <a:latin typeface="Avenir Next LT Pro Demi" panose="020B0704020202020204" pitchFamily="34" charset="0"/>
              </a:rPr>
              <a:t>Republic of Palau</a:t>
            </a:r>
          </a:p>
        </p:txBody>
      </p:sp>
      <p:sp>
        <p:nvSpPr>
          <p:cNvPr id="4" name="TextBox 3">
            <a:extLst>
              <a:ext uri="{FF2B5EF4-FFF2-40B4-BE49-F238E27FC236}">
                <a16:creationId xmlns:a16="http://schemas.microsoft.com/office/drawing/2014/main" id="{02E2660A-6B62-27E1-3C6F-BEE7E7540E57}"/>
              </a:ext>
            </a:extLst>
          </p:cNvPr>
          <p:cNvSpPr txBox="1"/>
          <p:nvPr/>
        </p:nvSpPr>
        <p:spPr>
          <a:xfrm>
            <a:off x="86140" y="4030999"/>
            <a:ext cx="4740964" cy="107721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600" b="1" i="0" u="sng" strike="noStrike" kern="1200" cap="none" spc="0" normalizeH="0" baseline="0" noProof="0" dirty="0">
                <a:ln>
                  <a:noFill/>
                </a:ln>
                <a:solidFill>
                  <a:srgbClr val="111315"/>
                </a:solidFill>
                <a:effectLst/>
                <a:uLnTx/>
                <a:uFillTx/>
                <a:latin typeface="Avenir Next LT Pro Demi" panose="020B0704020202020204" pitchFamily="34" charset="0"/>
                <a:ea typeface="+mn-ea"/>
                <a:cs typeface="+mn-cs"/>
              </a:rPr>
              <a:t>2023-2024 Tuition Rates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dirty="0">
                <a:ln>
                  <a:noFill/>
                </a:ln>
                <a:solidFill>
                  <a:srgbClr val="111315"/>
                </a:solidFill>
                <a:effectLst/>
                <a:uLnTx/>
                <a:uFillTx/>
                <a:latin typeface="Avenir Next LT Pro Demi" panose="020B0704020202020204" pitchFamily="34" charset="0"/>
                <a:ea typeface="+mn-ea"/>
                <a:cs typeface="+mn-cs"/>
              </a:rPr>
              <a:t>Resident: $12,402</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dirty="0">
                <a:ln>
                  <a:noFill/>
                </a:ln>
                <a:solidFill>
                  <a:srgbClr val="111315"/>
                </a:solidFill>
                <a:effectLst/>
                <a:uLnTx/>
                <a:uFillTx/>
                <a:latin typeface="Avenir Next LT Pro Demi" panose="020B0704020202020204" pitchFamily="34" charset="0"/>
                <a:ea typeface="+mn-ea"/>
                <a:cs typeface="+mn-cs"/>
              </a:rPr>
              <a:t>Nonresident: $28,782</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dirty="0">
                <a:ln>
                  <a:noFill/>
                </a:ln>
                <a:solidFill>
                  <a:srgbClr val="111315"/>
                </a:solidFill>
                <a:effectLst/>
                <a:uLnTx/>
                <a:uFillTx/>
                <a:latin typeface="Avenir Next LT Pro Demi" panose="020B0704020202020204" pitchFamily="34" charset="0"/>
                <a:ea typeface="+mn-ea"/>
                <a:cs typeface="+mn-cs"/>
              </a:rPr>
              <a:t>WRGP: $19,503</a:t>
            </a:r>
          </a:p>
        </p:txBody>
      </p:sp>
    </p:spTree>
    <p:extLst>
      <p:ext uri="{BB962C8B-B14F-4D97-AF65-F5344CB8AC3E}">
        <p14:creationId xmlns:p14="http://schemas.microsoft.com/office/powerpoint/2010/main" val="4292314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58A029-14D6-2422-B910-A9BFB40B82F9}"/>
              </a:ext>
            </a:extLst>
          </p:cNvPr>
          <p:cNvSpPr>
            <a:spLocks noGrp="1"/>
          </p:cNvSpPr>
          <p:nvPr>
            <p:ph type="body" sz="quarter" idx="11"/>
          </p:nvPr>
        </p:nvSpPr>
        <p:spPr>
          <a:xfrm>
            <a:off x="228600" y="1962150"/>
            <a:ext cx="2531537" cy="2247900"/>
          </a:xfrm>
        </p:spPr>
        <p:txBody>
          <a:bodyPr/>
          <a:lstStyle/>
          <a:p>
            <a:r>
              <a:rPr lang="en-US" dirty="0">
                <a:solidFill>
                  <a:schemeClr val="tx1"/>
                </a:solidFill>
              </a:rPr>
              <a:t>WA State Employee Tuition Waivers</a:t>
            </a:r>
          </a:p>
          <a:p>
            <a:endParaRPr lang="en-US" dirty="0">
              <a:solidFill>
                <a:schemeClr val="tx1"/>
              </a:solidFill>
            </a:endParaRPr>
          </a:p>
          <a:p>
            <a:r>
              <a:rPr lang="en-US" sz="1600" dirty="0">
                <a:solidFill>
                  <a:schemeClr val="tx1"/>
                </a:solidFill>
                <a:latin typeface="Avenir Next LT Pro" panose="020B0504020202020204" pitchFamily="34" charset="0"/>
              </a:rPr>
              <a:t>MES can offer 2 waivers this summer for students enrolled 2024-2025</a:t>
            </a:r>
          </a:p>
        </p:txBody>
      </p:sp>
      <p:sp>
        <p:nvSpPr>
          <p:cNvPr id="3" name="Content Placeholder 2">
            <a:extLst>
              <a:ext uri="{FF2B5EF4-FFF2-40B4-BE49-F238E27FC236}">
                <a16:creationId xmlns:a16="http://schemas.microsoft.com/office/drawing/2014/main" id="{A1237B13-3C5F-41FA-34E6-436E9E117775}"/>
              </a:ext>
            </a:extLst>
          </p:cNvPr>
          <p:cNvSpPr>
            <a:spLocks noGrp="1"/>
          </p:cNvSpPr>
          <p:nvPr>
            <p:ph idx="1"/>
          </p:nvPr>
        </p:nvSpPr>
        <p:spPr>
          <a:xfrm>
            <a:off x="3200400" y="895350"/>
            <a:ext cx="5791200" cy="3518455"/>
          </a:xfrm>
        </p:spPr>
        <p:txBody>
          <a:bodyPr/>
          <a:lstStyle/>
          <a:p>
            <a:pPr algn="l"/>
            <a:r>
              <a:rPr lang="en-US" sz="1600" b="0" i="0" dirty="0">
                <a:solidFill>
                  <a:srgbClr val="000014"/>
                </a:solidFill>
                <a:effectLst/>
                <a:latin typeface="Avenir Next LT Pro" panose="020B0504020202020204" pitchFamily="34" charset="0"/>
              </a:rPr>
              <a:t>To qualify for either waiver, you must be:</a:t>
            </a:r>
          </a:p>
          <a:p>
            <a:pPr algn="l">
              <a:buFont typeface="Arial" panose="020B0604020202020204" pitchFamily="34" charset="0"/>
              <a:buChar char="•"/>
            </a:pPr>
            <a:r>
              <a:rPr lang="en-US" sz="1600" b="0" i="0" dirty="0">
                <a:solidFill>
                  <a:srgbClr val="000014"/>
                </a:solidFill>
                <a:effectLst/>
                <a:latin typeface="Avenir Next LT Pro" panose="020B0504020202020204" pitchFamily="34" charset="0"/>
              </a:rPr>
              <a:t> A permanent WA State employee</a:t>
            </a:r>
          </a:p>
          <a:p>
            <a:pPr algn="l">
              <a:buFont typeface="Arial" panose="020B0604020202020204" pitchFamily="34" charset="0"/>
              <a:buChar char="•"/>
            </a:pPr>
            <a:r>
              <a:rPr lang="en-US" sz="1600" b="0" i="0" dirty="0">
                <a:solidFill>
                  <a:srgbClr val="000014"/>
                </a:solidFill>
                <a:effectLst/>
                <a:latin typeface="Avenir Next LT Pro" panose="020B0504020202020204" pitchFamily="34" charset="0"/>
              </a:rPr>
              <a:t> Employed half-time or more in one of the following:</a:t>
            </a:r>
          </a:p>
          <a:p>
            <a:pPr marL="742950" lvl="1" indent="-285750" algn="l">
              <a:buFont typeface="Arial" panose="020B0604020202020204" pitchFamily="34" charset="0"/>
              <a:buChar char="•"/>
            </a:pPr>
            <a:r>
              <a:rPr lang="en-US" sz="1600" b="0" i="0" dirty="0">
                <a:solidFill>
                  <a:srgbClr val="000014"/>
                </a:solidFill>
                <a:effectLst/>
                <a:latin typeface="Avenir Next LT Pro" panose="020B0504020202020204" pitchFamily="34" charset="0"/>
              </a:rPr>
              <a:t>Classified service under chapter 41.06 RCW</a:t>
            </a:r>
          </a:p>
          <a:p>
            <a:pPr marL="742950" lvl="1" indent="-285750" algn="l">
              <a:buFont typeface="Arial" panose="020B0604020202020204" pitchFamily="34" charset="0"/>
              <a:buChar char="•"/>
            </a:pPr>
            <a:r>
              <a:rPr lang="en-US" sz="1600" b="0" i="0" dirty="0">
                <a:solidFill>
                  <a:srgbClr val="000014"/>
                </a:solidFill>
                <a:effectLst/>
                <a:latin typeface="Avenir Next LT Pro" panose="020B0504020202020204" pitchFamily="34" charset="0"/>
              </a:rPr>
              <a:t>Classified employee or exempt paraprofessional of a technical college</a:t>
            </a:r>
          </a:p>
          <a:p>
            <a:pPr marL="742950" lvl="1" indent="-285750" algn="l">
              <a:buFont typeface="Arial" panose="020B0604020202020204" pitchFamily="34" charset="0"/>
              <a:buChar char="•"/>
            </a:pPr>
            <a:r>
              <a:rPr lang="en-US" sz="1600" b="0" i="0" dirty="0">
                <a:solidFill>
                  <a:srgbClr val="000014"/>
                </a:solidFill>
                <a:effectLst/>
                <a:latin typeface="Avenir Next LT Pro" panose="020B0504020202020204" pitchFamily="34" charset="0"/>
              </a:rPr>
              <a:t>Faculty member, counselor, librarian, exempt professional or administrative employee at an institution of higher education as defined in </a:t>
            </a:r>
            <a:r>
              <a:rPr lang="en-US" sz="1600" b="0" i="0" u="sng" dirty="0">
                <a:solidFill>
                  <a:srgbClr val="FFFFFF"/>
                </a:solidFill>
                <a:effectLst/>
                <a:latin typeface="Avenir Next LT Pro" panose="020B0504020202020204" pitchFamily="34" charset="0"/>
                <a:hlinkClick r:id="rId2">
                  <a:extLst>
                    <a:ext uri="{A12FA001-AC4F-418D-AE19-62706E023703}">
                      <ahyp:hlinkClr xmlns:ahyp="http://schemas.microsoft.com/office/drawing/2018/hyperlinkcolor" val="tx"/>
                    </a:ext>
                  </a:extLst>
                </a:hlinkClick>
              </a:rPr>
              <a:t>RCW </a:t>
            </a:r>
            <a:r>
              <a:rPr lang="en-US" sz="1600" b="0" i="0" u="sng" dirty="0">
                <a:solidFill>
                  <a:schemeClr val="tx1"/>
                </a:solidFill>
                <a:effectLst/>
                <a:latin typeface="Avenir Next LT Pro" panose="020B0504020202020204" pitchFamily="34" charset="0"/>
                <a:hlinkClick r:id="rId2">
                  <a:extLst>
                    <a:ext uri="{A12FA001-AC4F-418D-AE19-62706E023703}">
                      <ahyp:hlinkClr xmlns:ahyp="http://schemas.microsoft.com/office/drawing/2018/hyperlinkcolor" val="tx"/>
                    </a:ext>
                  </a:extLst>
                </a:hlinkClick>
              </a:rPr>
              <a:t>28B.10.016</a:t>
            </a:r>
            <a:endParaRPr lang="en-US" sz="1600" b="0" i="0" dirty="0">
              <a:solidFill>
                <a:schemeClr val="tx1"/>
              </a:solidFill>
              <a:effectLst/>
              <a:latin typeface="Avenir Next LT Pro" panose="020B0504020202020204" pitchFamily="34" charset="0"/>
            </a:endParaRPr>
          </a:p>
          <a:p>
            <a:pPr marL="742950" lvl="1" indent="-285750" algn="l">
              <a:buFont typeface="Arial" panose="020B0604020202020204" pitchFamily="34" charset="0"/>
              <a:buChar char="•"/>
            </a:pPr>
            <a:r>
              <a:rPr lang="en-US" sz="1600" b="0" i="0" dirty="0">
                <a:solidFill>
                  <a:srgbClr val="000014"/>
                </a:solidFill>
                <a:effectLst/>
                <a:latin typeface="Avenir Next LT Pro" panose="020B0504020202020204" pitchFamily="34" charset="0"/>
              </a:rPr>
              <a:t>Teacher or other certified instructional staff employed at public common and vocational schools</a:t>
            </a:r>
          </a:p>
          <a:p>
            <a:pPr marL="742950" lvl="1" indent="-285750" algn="l">
              <a:buFont typeface="Arial" panose="020B0604020202020204" pitchFamily="34" charset="0"/>
              <a:buChar char="•"/>
            </a:pPr>
            <a:r>
              <a:rPr lang="en-US" sz="1600" b="0" i="0" dirty="0">
                <a:solidFill>
                  <a:srgbClr val="000014"/>
                </a:solidFill>
                <a:effectLst/>
                <a:latin typeface="Avenir Next LT Pro" panose="020B0504020202020204" pitchFamily="34" charset="0"/>
              </a:rPr>
              <a:t>Classified staff employed at a public common school as defined in </a:t>
            </a:r>
            <a:r>
              <a:rPr lang="en-US" sz="1600" b="0" i="0" u="sng" dirty="0">
                <a:solidFill>
                  <a:schemeClr val="tx1"/>
                </a:solidFill>
                <a:effectLst/>
                <a:latin typeface="Avenir Next LT Pro" panose="020B0504020202020204" pitchFamily="34" charset="0"/>
                <a:hlinkClick r:id="rId3">
                  <a:extLst>
                    <a:ext uri="{A12FA001-AC4F-418D-AE19-62706E023703}">
                      <ahyp:hlinkClr xmlns:ahyp="http://schemas.microsoft.com/office/drawing/2018/hyperlinkcolor" val="tx"/>
                    </a:ext>
                  </a:extLst>
                </a:hlinkClick>
              </a:rPr>
              <a:t>RCW 28A.150.020</a:t>
            </a:r>
            <a:r>
              <a:rPr lang="en-US" sz="1600" b="0" i="0" dirty="0">
                <a:solidFill>
                  <a:srgbClr val="000014"/>
                </a:solidFill>
                <a:effectLst/>
                <a:latin typeface="Avenir Next LT Pro" panose="020B0504020202020204" pitchFamily="34" charset="0"/>
              </a:rPr>
              <a:t>, when used as part of a teacher preparation program or which is relevant to their work assignment</a:t>
            </a:r>
          </a:p>
          <a:p>
            <a:pPr algn="l"/>
            <a:r>
              <a:rPr lang="en-US" sz="1600" b="0" i="0" u="sng" dirty="0">
                <a:solidFill>
                  <a:srgbClr val="000014"/>
                </a:solidFill>
                <a:effectLst/>
                <a:latin typeface="Avenir Next LT Pro" panose="020B0504020202020204" pitchFamily="34" charset="0"/>
              </a:rPr>
              <a:t>https://www.evergreen.edu/registration/registering-waiver  </a:t>
            </a:r>
          </a:p>
          <a:p>
            <a:endParaRPr lang="en-US" dirty="0"/>
          </a:p>
        </p:txBody>
      </p:sp>
    </p:spTree>
    <p:extLst>
      <p:ext uri="{BB962C8B-B14F-4D97-AF65-F5344CB8AC3E}">
        <p14:creationId xmlns:p14="http://schemas.microsoft.com/office/powerpoint/2010/main" val="2680007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5143500"/>
          </a:xfrm>
          <a:prstGeom prst="rect">
            <a:avLst/>
          </a:prstGeom>
        </p:spPr>
      </p:pic>
      <p:grpSp>
        <p:nvGrpSpPr>
          <p:cNvPr id="3" name="object 3"/>
          <p:cNvGrpSpPr/>
          <p:nvPr/>
        </p:nvGrpSpPr>
        <p:grpSpPr>
          <a:xfrm>
            <a:off x="4515611" y="0"/>
            <a:ext cx="123825" cy="5144770"/>
            <a:chOff x="4515611" y="0"/>
            <a:chExt cx="123825" cy="5144770"/>
          </a:xfrm>
        </p:grpSpPr>
        <p:pic>
          <p:nvPicPr>
            <p:cNvPr id="4" name="object 4"/>
            <p:cNvPicPr/>
            <p:nvPr/>
          </p:nvPicPr>
          <p:blipFill>
            <a:blip r:embed="rId3" cstate="print"/>
            <a:stretch>
              <a:fillRect/>
            </a:stretch>
          </p:blipFill>
          <p:spPr>
            <a:xfrm>
              <a:off x="4515611" y="0"/>
              <a:ext cx="123443" cy="5143500"/>
            </a:xfrm>
            <a:prstGeom prst="rect">
              <a:avLst/>
            </a:prstGeom>
          </p:spPr>
        </p:pic>
        <p:sp>
          <p:nvSpPr>
            <p:cNvPr id="5" name="object 5"/>
            <p:cNvSpPr/>
            <p:nvPr/>
          </p:nvSpPr>
          <p:spPr>
            <a:xfrm>
              <a:off x="4577333" y="761"/>
              <a:ext cx="0" cy="5143500"/>
            </a:xfrm>
            <a:custGeom>
              <a:avLst/>
              <a:gdLst/>
              <a:ahLst/>
              <a:cxnLst/>
              <a:rect l="l" t="t" r="r" b="b"/>
              <a:pathLst>
                <a:path h="5143500">
                  <a:moveTo>
                    <a:pt x="0" y="0"/>
                  </a:moveTo>
                  <a:lnTo>
                    <a:pt x="0" y="5143500"/>
                  </a:lnTo>
                </a:path>
              </a:pathLst>
            </a:custGeom>
            <a:ln w="38100">
              <a:solidFill>
                <a:srgbClr val="FFFFFF"/>
              </a:solidFill>
            </a:ln>
          </p:spPr>
          <p:txBody>
            <a:bodyPr wrap="square" lIns="0" tIns="0" rIns="0" bIns="0" rtlCol="0"/>
            <a:lstStyle/>
            <a:p>
              <a:endParaRPr/>
            </a:p>
          </p:txBody>
        </p:sp>
      </p:grpSp>
      <p:pic>
        <p:nvPicPr>
          <p:cNvPr id="6" name="object 6"/>
          <p:cNvPicPr/>
          <p:nvPr/>
        </p:nvPicPr>
        <p:blipFill>
          <a:blip r:embed="rId4" cstate="print"/>
          <a:stretch>
            <a:fillRect/>
          </a:stretch>
        </p:blipFill>
        <p:spPr>
          <a:xfrm>
            <a:off x="2514600" y="131064"/>
            <a:ext cx="1770887" cy="1264919"/>
          </a:xfrm>
          <a:prstGeom prst="rect">
            <a:avLst/>
          </a:prstGeom>
        </p:spPr>
      </p:pic>
      <p:sp>
        <p:nvSpPr>
          <p:cNvPr id="7" name="object 7"/>
          <p:cNvSpPr txBox="1">
            <a:spLocks noGrp="1"/>
          </p:cNvSpPr>
          <p:nvPr>
            <p:ph type="title"/>
          </p:nvPr>
        </p:nvSpPr>
        <p:spPr>
          <a:xfrm>
            <a:off x="1619389" y="2059177"/>
            <a:ext cx="2531745" cy="1001394"/>
          </a:xfrm>
          <a:prstGeom prst="rect">
            <a:avLst/>
          </a:prstGeom>
        </p:spPr>
        <p:txBody>
          <a:bodyPr vert="horz" wrap="square" lIns="0" tIns="12700" rIns="0" bIns="0" rtlCol="0">
            <a:spAutoFit/>
          </a:bodyPr>
          <a:lstStyle/>
          <a:p>
            <a:pPr marL="12700" marR="5080" indent="1037590">
              <a:lnSpc>
                <a:spcPct val="100000"/>
              </a:lnSpc>
              <a:spcBef>
                <a:spcPts val="100"/>
              </a:spcBef>
            </a:pPr>
            <a:r>
              <a:rPr sz="3200" b="1" spc="-5" dirty="0">
                <a:solidFill>
                  <a:srgbClr val="FFFFFF"/>
                </a:solidFill>
                <a:latin typeface="Arial"/>
                <a:cs typeface="Arial"/>
              </a:rPr>
              <a:t>Findin</a:t>
            </a:r>
            <a:r>
              <a:rPr sz="3200" b="1" dirty="0">
                <a:solidFill>
                  <a:srgbClr val="FFFFFF"/>
                </a:solidFill>
                <a:latin typeface="Arial"/>
                <a:cs typeface="Arial"/>
              </a:rPr>
              <a:t>g  </a:t>
            </a:r>
            <a:r>
              <a:rPr sz="3200" b="1" spc="-10" dirty="0">
                <a:solidFill>
                  <a:srgbClr val="FFFFFF"/>
                </a:solidFill>
                <a:latin typeface="Arial"/>
                <a:cs typeface="Arial"/>
              </a:rPr>
              <a:t>sc</a:t>
            </a:r>
            <a:r>
              <a:rPr sz="3200" b="1" spc="-5" dirty="0">
                <a:solidFill>
                  <a:srgbClr val="FFFFFF"/>
                </a:solidFill>
                <a:latin typeface="Arial"/>
                <a:cs typeface="Arial"/>
              </a:rPr>
              <a:t>hol</a:t>
            </a:r>
            <a:r>
              <a:rPr sz="3200" b="1" spc="-10" dirty="0">
                <a:solidFill>
                  <a:srgbClr val="FFFFFF"/>
                </a:solidFill>
                <a:latin typeface="Arial"/>
                <a:cs typeface="Arial"/>
              </a:rPr>
              <a:t>a</a:t>
            </a:r>
            <a:r>
              <a:rPr sz="3200" b="1" dirty="0">
                <a:solidFill>
                  <a:srgbClr val="FFFFFF"/>
                </a:solidFill>
                <a:latin typeface="Arial"/>
                <a:cs typeface="Arial"/>
              </a:rPr>
              <a:t>r</a:t>
            </a:r>
            <a:r>
              <a:rPr sz="3200" b="1" spc="-10" dirty="0">
                <a:solidFill>
                  <a:srgbClr val="FFFFFF"/>
                </a:solidFill>
                <a:latin typeface="Arial"/>
                <a:cs typeface="Arial"/>
              </a:rPr>
              <a:t>s</a:t>
            </a:r>
            <a:r>
              <a:rPr sz="3200" b="1" spc="-5" dirty="0">
                <a:solidFill>
                  <a:srgbClr val="FFFFFF"/>
                </a:solidFill>
                <a:latin typeface="Arial"/>
                <a:cs typeface="Arial"/>
              </a:rPr>
              <a:t>hip</a:t>
            </a:r>
            <a:r>
              <a:rPr sz="3200" b="1" dirty="0">
                <a:solidFill>
                  <a:srgbClr val="FFFFFF"/>
                </a:solidFill>
                <a:latin typeface="Arial"/>
                <a:cs typeface="Arial"/>
              </a:rPr>
              <a:t>s</a:t>
            </a:r>
            <a:endParaRPr sz="32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6200" y="3143250"/>
            <a:ext cx="2607737" cy="381000"/>
          </a:xfrm>
        </p:spPr>
        <p:txBody>
          <a:bodyPr/>
          <a:lstStyle/>
          <a:p>
            <a:r>
              <a:rPr lang="en-US" sz="2800" dirty="0">
                <a:solidFill>
                  <a:schemeClr val="tx1"/>
                </a:solidFill>
                <a:latin typeface="Avenir Next LT Pro Demi" panose="020B0704020202020204" pitchFamily="34" charset="0"/>
              </a:rPr>
              <a:t>WA State Employee Tuition Waivers</a:t>
            </a:r>
          </a:p>
          <a:p>
            <a:endParaRPr lang="en-US" sz="2800" dirty="0">
              <a:solidFill>
                <a:schemeClr val="tx1"/>
              </a:solidFill>
              <a:latin typeface="Avenir Next LT Pro Demi" panose="020B0704020202020204" pitchFamily="34" charset="0"/>
            </a:endParaRPr>
          </a:p>
          <a:p>
            <a:r>
              <a:rPr lang="en-US" sz="2000" b="0" dirty="0">
                <a:solidFill>
                  <a:schemeClr val="tx1"/>
                </a:solidFill>
                <a:latin typeface="Avenir Next LT Pro Demi" panose="020B0704020202020204" pitchFamily="34" charset="0"/>
              </a:rPr>
              <a:t>Summer application process for 50% Waivers</a:t>
            </a:r>
          </a:p>
          <a:p>
            <a:endParaRPr lang="en-US" sz="2800" dirty="0">
              <a:solidFill>
                <a:schemeClr val="tx1"/>
              </a:solidFill>
              <a:latin typeface="Avenir Next LT Pro Demi" panose="020B0704020202020204" pitchFamily="34" charset="0"/>
            </a:endParaRPr>
          </a:p>
        </p:txBody>
      </p:sp>
      <p:sp>
        <p:nvSpPr>
          <p:cNvPr id="3" name="Content Placeholder 2"/>
          <p:cNvSpPr>
            <a:spLocks noGrp="1"/>
          </p:cNvSpPr>
          <p:nvPr>
            <p:ph idx="1"/>
          </p:nvPr>
        </p:nvSpPr>
        <p:spPr>
          <a:xfrm>
            <a:off x="3352800" y="666750"/>
            <a:ext cx="5486400" cy="3975655"/>
          </a:xfrm>
        </p:spPr>
        <p:txBody>
          <a:bodyPr/>
          <a:lstStyle/>
          <a:p>
            <a:pPr marL="0" indent="0" algn="l">
              <a:buNone/>
            </a:pPr>
            <a:r>
              <a:rPr lang="en-US" sz="1600" b="1" i="0" dirty="0">
                <a:effectLst/>
                <a:latin typeface="Avenir Next LT Pro" panose="020B0504020202020204" pitchFamily="34" charset="0"/>
              </a:rPr>
              <a:t>Employee 50% Operating Fee Tuition Waiver</a:t>
            </a:r>
          </a:p>
          <a:p>
            <a:pPr algn="l"/>
            <a:r>
              <a:rPr lang="en-US" sz="1600" b="0" i="0" dirty="0">
                <a:solidFill>
                  <a:srgbClr val="2F3236"/>
                </a:solidFill>
                <a:effectLst/>
                <a:latin typeface="Avenir Next LT Pro" panose="020B0504020202020204" pitchFamily="34" charset="0"/>
              </a:rPr>
              <a:t>4 Waivers for MES students each year! </a:t>
            </a:r>
          </a:p>
          <a:p>
            <a:pPr algn="l"/>
            <a:r>
              <a:rPr lang="en-US" sz="1600" dirty="0">
                <a:solidFill>
                  <a:srgbClr val="2F3236"/>
                </a:solidFill>
                <a:latin typeface="Avenir Next LT Pro" panose="020B0504020202020204" pitchFamily="34" charset="0"/>
              </a:rPr>
              <a:t>Application process in Summer:</a:t>
            </a:r>
          </a:p>
          <a:p>
            <a:pPr lvl="1"/>
            <a:r>
              <a:rPr lang="en-US" sz="1600" dirty="0">
                <a:solidFill>
                  <a:srgbClr val="2F3236"/>
                </a:solidFill>
                <a:latin typeface="Avenir Next LT Pro" panose="020B0504020202020204" pitchFamily="34" charset="0"/>
              </a:rPr>
              <a:t>1. Complete tuition waiver signed by their HR departments</a:t>
            </a:r>
          </a:p>
          <a:p>
            <a:pPr lvl="1"/>
            <a:r>
              <a:rPr lang="en-US" sz="1600" dirty="0">
                <a:solidFill>
                  <a:srgbClr val="2F3236"/>
                </a:solidFill>
                <a:latin typeface="Avenir Next LT Pro" panose="020B0504020202020204" pitchFamily="34" charset="0"/>
              </a:rPr>
              <a:t>2. Submit 250 Professional Development Essay</a:t>
            </a:r>
          </a:p>
          <a:p>
            <a:pPr algn="l"/>
            <a:r>
              <a:rPr lang="en-US" sz="1600" b="0" i="0" dirty="0">
                <a:solidFill>
                  <a:srgbClr val="2F3236"/>
                </a:solidFill>
                <a:effectLst/>
                <a:latin typeface="Avenir Next LT Pro" panose="020B0504020202020204" pitchFamily="34" charset="0"/>
              </a:rPr>
              <a:t>Must be taking at least 8 credits per quarter and certify before registering each quarter. </a:t>
            </a:r>
          </a:p>
          <a:p>
            <a:pPr marL="0" indent="0" algn="l">
              <a:buNone/>
            </a:pPr>
            <a:endParaRPr lang="en-US" sz="1600" b="1" i="0" dirty="0">
              <a:effectLst/>
              <a:latin typeface="Avenir Next LT Pro" panose="020B0504020202020204" pitchFamily="34" charset="0"/>
            </a:endParaRPr>
          </a:p>
          <a:p>
            <a:pPr marL="0" indent="0" algn="l">
              <a:buNone/>
            </a:pPr>
            <a:r>
              <a:rPr lang="en-US" sz="1600" b="1" i="0" dirty="0">
                <a:effectLst/>
                <a:latin typeface="Avenir Next LT Pro" panose="020B0504020202020204" pitchFamily="34" charset="0"/>
              </a:rPr>
              <a:t>Full Tuition Waiver Up to 4 Credits</a:t>
            </a:r>
          </a:p>
          <a:p>
            <a:pPr algn="l"/>
            <a:r>
              <a:rPr lang="en-US" sz="1600" b="0" i="0" dirty="0">
                <a:solidFill>
                  <a:srgbClr val="2F3236"/>
                </a:solidFill>
                <a:effectLst/>
                <a:latin typeface="Avenir Next LT Pro" panose="020B0504020202020204" pitchFamily="34" charset="0"/>
              </a:rPr>
              <a:t>Take a 4-credit elective for a $100 administrative fee with a full tuition waiver. </a:t>
            </a:r>
          </a:p>
          <a:p>
            <a:pPr algn="l"/>
            <a:r>
              <a:rPr lang="en-US" sz="1600" b="0" i="0" dirty="0">
                <a:solidFill>
                  <a:srgbClr val="2F3236"/>
                </a:solidFill>
                <a:effectLst/>
                <a:latin typeface="Avenir Next LT Pro" panose="020B0504020202020204" pitchFamily="34" charset="0"/>
              </a:rPr>
              <a:t>Available Fall, Winter, and Spring Quarters for matriculated and non-matriculated students. </a:t>
            </a:r>
          </a:p>
          <a:p>
            <a:pPr algn="l"/>
            <a:r>
              <a:rPr lang="en-US" sz="1600" b="0" i="0" dirty="0">
                <a:solidFill>
                  <a:srgbClr val="2F3236"/>
                </a:solidFill>
                <a:effectLst/>
                <a:latin typeface="Avenir Next LT Pro" panose="020B0504020202020204" pitchFamily="34" charset="0"/>
              </a:rPr>
              <a:t>On first day of the quarter, register with the waiver by:</a:t>
            </a:r>
          </a:p>
          <a:p>
            <a:pPr lvl="1"/>
            <a:r>
              <a:rPr lang="en-US" sz="1600" b="0" i="0" dirty="0">
                <a:solidFill>
                  <a:srgbClr val="2F3236"/>
                </a:solidFill>
                <a:effectLst/>
                <a:latin typeface="Avenir Next LT Pro" panose="020B0504020202020204" pitchFamily="34" charset="0"/>
              </a:rPr>
              <a:t>1. Submitting faculty permission for the chosen course</a:t>
            </a:r>
          </a:p>
          <a:p>
            <a:pPr lvl="1"/>
            <a:r>
              <a:rPr lang="en-US" sz="1600" dirty="0">
                <a:solidFill>
                  <a:srgbClr val="2F3236"/>
                </a:solidFill>
                <a:latin typeface="Avenir Next LT Pro" panose="020B0504020202020204" pitchFamily="34" charset="0"/>
              </a:rPr>
              <a:t>R</a:t>
            </a:r>
            <a:r>
              <a:rPr lang="en-US" sz="1600" b="0" i="0" dirty="0">
                <a:solidFill>
                  <a:srgbClr val="2F3236"/>
                </a:solidFill>
                <a:effectLst/>
                <a:latin typeface="Avenir Next LT Pro" panose="020B0504020202020204" pitchFamily="34" charset="0"/>
              </a:rPr>
              <a:t>egistration Add/Drop form</a:t>
            </a:r>
          </a:p>
          <a:p>
            <a:pPr lvl="1"/>
            <a:r>
              <a:rPr lang="en-US" sz="1600" dirty="0">
                <a:solidFill>
                  <a:srgbClr val="2F3236"/>
                </a:solidFill>
                <a:latin typeface="Avenir Next LT Pro" panose="020B0504020202020204" pitchFamily="34" charset="0"/>
              </a:rPr>
              <a:t>2. And c</a:t>
            </a:r>
            <a:r>
              <a:rPr lang="en-US" sz="1600" b="0" i="0" dirty="0">
                <a:solidFill>
                  <a:srgbClr val="2F3236"/>
                </a:solidFill>
                <a:effectLst/>
                <a:latin typeface="Avenir Next LT Pro" panose="020B0504020202020204" pitchFamily="34" charset="0"/>
              </a:rPr>
              <a:t>ompleted Washington State Employee Tuition Waiver Request form signed by your Human Resources Department</a:t>
            </a:r>
          </a:p>
          <a:p>
            <a:pPr marL="82296" lvl="0" indent="0" defTabSz="914400">
              <a:spcBef>
                <a:spcPts val="600"/>
              </a:spcBef>
              <a:buClr>
                <a:srgbClr val="72A376"/>
              </a:buClr>
              <a:buSzPct val="80000"/>
              <a:buNone/>
            </a:pPr>
            <a:endParaRPr lang="en-US" sz="1800" dirty="0">
              <a:solidFill>
                <a:prstClr val="black"/>
              </a:solidFill>
              <a:latin typeface="Gill Sans MT"/>
            </a:endParaRPr>
          </a:p>
        </p:txBody>
      </p:sp>
    </p:spTree>
    <p:extLst>
      <p:ext uri="{BB962C8B-B14F-4D97-AF65-F5344CB8AC3E}">
        <p14:creationId xmlns:p14="http://schemas.microsoft.com/office/powerpoint/2010/main" val="3137687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5143500"/>
          </a:xfrm>
          <a:prstGeom prst="rect">
            <a:avLst/>
          </a:prstGeom>
        </p:spPr>
      </p:pic>
      <p:grpSp>
        <p:nvGrpSpPr>
          <p:cNvPr id="3" name="object 3"/>
          <p:cNvGrpSpPr/>
          <p:nvPr/>
        </p:nvGrpSpPr>
        <p:grpSpPr>
          <a:xfrm>
            <a:off x="4515611" y="0"/>
            <a:ext cx="123825" cy="5144770"/>
            <a:chOff x="4515611" y="0"/>
            <a:chExt cx="123825" cy="5144770"/>
          </a:xfrm>
        </p:grpSpPr>
        <p:pic>
          <p:nvPicPr>
            <p:cNvPr id="4" name="object 4"/>
            <p:cNvPicPr/>
            <p:nvPr/>
          </p:nvPicPr>
          <p:blipFill>
            <a:blip r:embed="rId3" cstate="print"/>
            <a:stretch>
              <a:fillRect/>
            </a:stretch>
          </p:blipFill>
          <p:spPr>
            <a:xfrm>
              <a:off x="4515611" y="0"/>
              <a:ext cx="123443" cy="5143500"/>
            </a:xfrm>
            <a:prstGeom prst="rect">
              <a:avLst/>
            </a:prstGeom>
          </p:spPr>
        </p:pic>
        <p:sp>
          <p:nvSpPr>
            <p:cNvPr id="5" name="object 5"/>
            <p:cNvSpPr/>
            <p:nvPr/>
          </p:nvSpPr>
          <p:spPr>
            <a:xfrm>
              <a:off x="4577333" y="761"/>
              <a:ext cx="0" cy="5143500"/>
            </a:xfrm>
            <a:custGeom>
              <a:avLst/>
              <a:gdLst/>
              <a:ahLst/>
              <a:cxnLst/>
              <a:rect l="l" t="t" r="r" b="b"/>
              <a:pathLst>
                <a:path h="5143500">
                  <a:moveTo>
                    <a:pt x="0" y="0"/>
                  </a:moveTo>
                  <a:lnTo>
                    <a:pt x="0" y="5143500"/>
                  </a:lnTo>
                </a:path>
              </a:pathLst>
            </a:custGeom>
            <a:ln w="38100">
              <a:solidFill>
                <a:srgbClr val="FFFFFF"/>
              </a:solidFill>
            </a:ln>
          </p:spPr>
          <p:txBody>
            <a:bodyPr wrap="square" lIns="0" tIns="0" rIns="0" bIns="0" rtlCol="0"/>
            <a:lstStyle/>
            <a:p>
              <a:endParaRPr/>
            </a:p>
          </p:txBody>
        </p:sp>
      </p:grpSp>
      <p:pic>
        <p:nvPicPr>
          <p:cNvPr id="6" name="object 6"/>
          <p:cNvPicPr/>
          <p:nvPr/>
        </p:nvPicPr>
        <p:blipFill>
          <a:blip r:embed="rId4" cstate="print"/>
          <a:stretch>
            <a:fillRect/>
          </a:stretch>
        </p:blipFill>
        <p:spPr>
          <a:xfrm>
            <a:off x="2514600" y="131064"/>
            <a:ext cx="1770887" cy="1264919"/>
          </a:xfrm>
          <a:prstGeom prst="rect">
            <a:avLst/>
          </a:prstGeom>
        </p:spPr>
      </p:pic>
      <p:sp>
        <p:nvSpPr>
          <p:cNvPr id="7" name="object 7"/>
          <p:cNvSpPr txBox="1">
            <a:spLocks noGrp="1"/>
          </p:cNvSpPr>
          <p:nvPr>
            <p:ph type="title"/>
          </p:nvPr>
        </p:nvSpPr>
        <p:spPr>
          <a:xfrm>
            <a:off x="2544439" y="2059177"/>
            <a:ext cx="1605915" cy="1001394"/>
          </a:xfrm>
          <a:prstGeom prst="rect">
            <a:avLst/>
          </a:prstGeom>
        </p:spPr>
        <p:txBody>
          <a:bodyPr vert="horz" wrap="square" lIns="0" tIns="12700" rIns="0" bIns="0" rtlCol="0">
            <a:spAutoFit/>
          </a:bodyPr>
          <a:lstStyle/>
          <a:p>
            <a:pPr marL="12700" marR="5080" indent="187325">
              <a:lnSpc>
                <a:spcPct val="100000"/>
              </a:lnSpc>
              <a:spcBef>
                <a:spcPts val="100"/>
              </a:spcBef>
            </a:pPr>
            <a:r>
              <a:rPr sz="3200" b="1" spc="-65" dirty="0">
                <a:solidFill>
                  <a:srgbClr val="FFFFFF"/>
                </a:solidFill>
                <a:latin typeface="Arial"/>
                <a:cs typeface="Arial"/>
              </a:rPr>
              <a:t>W</a:t>
            </a:r>
            <a:r>
              <a:rPr sz="3200" b="1" spc="-5" dirty="0">
                <a:solidFill>
                  <a:srgbClr val="FFFFFF"/>
                </a:solidFill>
                <a:latin typeface="Arial"/>
                <a:cs typeface="Arial"/>
              </a:rPr>
              <a:t>ri</a:t>
            </a:r>
            <a:r>
              <a:rPr sz="3200" b="1" dirty="0">
                <a:solidFill>
                  <a:srgbClr val="FFFFFF"/>
                </a:solidFill>
                <a:latin typeface="Arial"/>
                <a:cs typeface="Arial"/>
              </a:rPr>
              <a:t>t</a:t>
            </a:r>
            <a:r>
              <a:rPr sz="3200" b="1" spc="-5" dirty="0">
                <a:solidFill>
                  <a:srgbClr val="FFFFFF"/>
                </a:solidFill>
                <a:latin typeface="Arial"/>
                <a:cs typeface="Arial"/>
              </a:rPr>
              <a:t>in</a:t>
            </a:r>
            <a:r>
              <a:rPr sz="3200" b="1" dirty="0">
                <a:solidFill>
                  <a:srgbClr val="FFFFFF"/>
                </a:solidFill>
                <a:latin typeface="Arial"/>
                <a:cs typeface="Arial"/>
              </a:rPr>
              <a:t>g  </a:t>
            </a:r>
            <a:r>
              <a:rPr sz="3200" b="1" spc="-5" dirty="0">
                <a:solidFill>
                  <a:srgbClr val="FFFFFF"/>
                </a:solidFill>
                <a:latin typeface="Arial"/>
                <a:cs typeface="Arial"/>
              </a:rPr>
              <a:t>P</a:t>
            </a:r>
            <a:r>
              <a:rPr sz="3200" b="1" dirty="0">
                <a:solidFill>
                  <a:srgbClr val="FFFFFF"/>
                </a:solidFill>
                <a:latin typeface="Arial"/>
                <a:cs typeface="Arial"/>
              </a:rPr>
              <a:t>r</a:t>
            </a:r>
            <a:r>
              <a:rPr sz="3200" b="1" spc="-5" dirty="0">
                <a:solidFill>
                  <a:srgbClr val="FFFFFF"/>
                </a:solidFill>
                <a:latin typeface="Arial"/>
                <a:cs typeface="Arial"/>
              </a:rPr>
              <a:t>o</a:t>
            </a:r>
            <a:r>
              <a:rPr sz="3200" b="1" spc="-10" dirty="0">
                <a:solidFill>
                  <a:srgbClr val="FFFFFF"/>
                </a:solidFill>
                <a:latin typeface="Arial"/>
                <a:cs typeface="Arial"/>
              </a:rPr>
              <a:t>cess</a:t>
            </a:r>
            <a:endParaRPr sz="32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3047999" cy="5143499"/>
          </a:xfrm>
          <a:prstGeom prst="rect">
            <a:avLst/>
          </a:prstGeom>
        </p:spPr>
      </p:pic>
      <p:pic>
        <p:nvPicPr>
          <p:cNvPr id="3" name="object 3"/>
          <p:cNvPicPr/>
          <p:nvPr/>
        </p:nvPicPr>
        <p:blipFill>
          <a:blip r:embed="rId3" cstate="print"/>
          <a:stretch>
            <a:fillRect/>
          </a:stretch>
        </p:blipFill>
        <p:spPr>
          <a:xfrm>
            <a:off x="1066800" y="131064"/>
            <a:ext cx="1770887" cy="1264919"/>
          </a:xfrm>
          <a:prstGeom prst="rect">
            <a:avLst/>
          </a:prstGeom>
        </p:spPr>
      </p:pic>
      <p:sp>
        <p:nvSpPr>
          <p:cNvPr id="4" name="object 4"/>
          <p:cNvSpPr txBox="1"/>
          <p:nvPr/>
        </p:nvSpPr>
        <p:spPr>
          <a:xfrm>
            <a:off x="407923" y="2002789"/>
            <a:ext cx="2273935" cy="1122680"/>
          </a:xfrm>
          <a:prstGeom prst="rect">
            <a:avLst/>
          </a:prstGeom>
        </p:spPr>
        <p:txBody>
          <a:bodyPr vert="horz" wrap="square" lIns="0" tIns="12700" rIns="0" bIns="0" rtlCol="0">
            <a:spAutoFit/>
          </a:bodyPr>
          <a:lstStyle/>
          <a:p>
            <a:pPr marL="12700" marR="5080" indent="857885" algn="r">
              <a:lnSpc>
                <a:spcPct val="100000"/>
              </a:lnSpc>
              <a:spcBef>
                <a:spcPts val="100"/>
              </a:spcBef>
            </a:pPr>
            <a:r>
              <a:rPr sz="2400" b="1" spc="-5" dirty="0">
                <a:solidFill>
                  <a:srgbClr val="FFFFFF"/>
                </a:solidFill>
                <a:latin typeface="Arial"/>
                <a:cs typeface="Arial"/>
              </a:rPr>
              <a:t>Letters</a:t>
            </a:r>
            <a:r>
              <a:rPr sz="2400" b="1" spc="-75" dirty="0">
                <a:solidFill>
                  <a:srgbClr val="FFFFFF"/>
                </a:solidFill>
                <a:latin typeface="Arial"/>
                <a:cs typeface="Arial"/>
              </a:rPr>
              <a:t> </a:t>
            </a:r>
            <a:r>
              <a:rPr sz="2400" b="1" spc="-5" dirty="0">
                <a:solidFill>
                  <a:srgbClr val="FFFFFF"/>
                </a:solidFill>
                <a:latin typeface="Arial"/>
                <a:cs typeface="Arial"/>
              </a:rPr>
              <a:t>of </a:t>
            </a:r>
            <a:r>
              <a:rPr sz="2400" b="1" spc="-650" dirty="0">
                <a:solidFill>
                  <a:srgbClr val="FFFFFF"/>
                </a:solidFill>
                <a:latin typeface="Arial"/>
                <a:cs typeface="Arial"/>
              </a:rPr>
              <a:t> </a:t>
            </a:r>
            <a:r>
              <a:rPr sz="2400" b="1" spc="-5" dirty="0">
                <a:solidFill>
                  <a:srgbClr val="FFFFFF"/>
                </a:solidFill>
                <a:latin typeface="Arial"/>
                <a:cs typeface="Arial"/>
              </a:rPr>
              <a:t>application </a:t>
            </a:r>
            <a:r>
              <a:rPr sz="2400" b="1" dirty="0">
                <a:solidFill>
                  <a:srgbClr val="FFFFFF"/>
                </a:solidFill>
                <a:latin typeface="Arial"/>
                <a:cs typeface="Arial"/>
              </a:rPr>
              <a:t> writing</a:t>
            </a:r>
            <a:r>
              <a:rPr sz="2400" b="1" spc="-130" dirty="0">
                <a:solidFill>
                  <a:srgbClr val="FFFFFF"/>
                </a:solidFill>
                <a:latin typeface="Arial"/>
                <a:cs typeface="Arial"/>
              </a:rPr>
              <a:t> </a:t>
            </a:r>
            <a:r>
              <a:rPr sz="2400" b="1" spc="-5" dirty="0">
                <a:solidFill>
                  <a:srgbClr val="FFFFFF"/>
                </a:solidFill>
                <a:latin typeface="Arial"/>
                <a:cs typeface="Arial"/>
              </a:rPr>
              <a:t>process</a:t>
            </a:r>
            <a:endParaRPr sz="2400">
              <a:latin typeface="Arial"/>
              <a:cs typeface="Arial"/>
            </a:endParaRPr>
          </a:p>
        </p:txBody>
      </p:sp>
      <p:sp>
        <p:nvSpPr>
          <p:cNvPr id="5" name="object 5"/>
          <p:cNvSpPr txBox="1"/>
          <p:nvPr/>
        </p:nvSpPr>
        <p:spPr>
          <a:xfrm>
            <a:off x="3583940" y="646961"/>
            <a:ext cx="4838065" cy="3520836"/>
          </a:xfrm>
          <a:prstGeom prst="rect">
            <a:avLst/>
          </a:prstGeom>
        </p:spPr>
        <p:txBody>
          <a:bodyPr vert="horz" wrap="square" lIns="0" tIns="12065" rIns="0" bIns="0" rtlCol="0">
            <a:spAutoFit/>
          </a:bodyPr>
          <a:lstStyle/>
          <a:p>
            <a:pPr marL="299085" marR="196215" indent="-287020">
              <a:lnSpc>
                <a:spcPct val="100000"/>
              </a:lnSpc>
              <a:spcBef>
                <a:spcPts val="95"/>
              </a:spcBef>
              <a:buFont typeface="Arial MT"/>
              <a:buChar char="•"/>
              <a:tabLst>
                <a:tab pos="299085" algn="l"/>
                <a:tab pos="299720" algn="l"/>
              </a:tabLst>
            </a:pPr>
            <a:r>
              <a:rPr sz="1600" b="1" spc="-10" dirty="0">
                <a:solidFill>
                  <a:srgbClr val="111314"/>
                </a:solidFill>
                <a:latin typeface="Avenir Next LT Pro" panose="020B0504020202020204" pitchFamily="34" charset="0"/>
                <a:cs typeface="Arial"/>
              </a:rPr>
              <a:t>Brainstorm</a:t>
            </a:r>
            <a:r>
              <a:rPr sz="1600" b="1" spc="25" dirty="0">
                <a:solidFill>
                  <a:srgbClr val="111314"/>
                </a:solidFill>
                <a:latin typeface="Avenir Next LT Pro" panose="020B0504020202020204" pitchFamily="34" charset="0"/>
                <a:cs typeface="Arial"/>
              </a:rPr>
              <a:t> </a:t>
            </a:r>
            <a:r>
              <a:rPr sz="1600" spc="-5" dirty="0">
                <a:solidFill>
                  <a:srgbClr val="111314"/>
                </a:solidFill>
                <a:latin typeface="Avenir Next LT Pro" panose="020B0504020202020204" pitchFamily="34" charset="0"/>
                <a:cs typeface="Arial MT"/>
              </a:rPr>
              <a:t>on</a:t>
            </a:r>
            <a:r>
              <a:rPr sz="1600" spc="-10" dirty="0">
                <a:solidFill>
                  <a:srgbClr val="111314"/>
                </a:solidFill>
                <a:latin typeface="Avenir Next LT Pro" panose="020B0504020202020204" pitchFamily="34" charset="0"/>
                <a:cs typeface="Arial MT"/>
              </a:rPr>
              <a:t> your</a:t>
            </a:r>
            <a:r>
              <a:rPr sz="1600" spc="25"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educational</a:t>
            </a:r>
            <a:r>
              <a:rPr sz="1600" spc="-15"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goals,</a:t>
            </a:r>
            <a:r>
              <a:rPr sz="1600" spc="-10"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previous </a:t>
            </a:r>
            <a:r>
              <a:rPr sz="1600" spc="-430" dirty="0">
                <a:solidFill>
                  <a:srgbClr val="111314"/>
                </a:solidFill>
                <a:latin typeface="Avenir Next LT Pro" panose="020B0504020202020204" pitchFamily="34" charset="0"/>
                <a:cs typeface="Arial MT"/>
              </a:rPr>
              <a:t> </a:t>
            </a:r>
            <a:r>
              <a:rPr sz="1600" spc="-20" dirty="0">
                <a:solidFill>
                  <a:srgbClr val="111314"/>
                </a:solidFill>
                <a:latin typeface="Avenir Next LT Pro" panose="020B0504020202020204" pitchFamily="34" charset="0"/>
                <a:cs typeface="Arial MT"/>
              </a:rPr>
              <a:t>history,</a:t>
            </a:r>
            <a:r>
              <a:rPr sz="1600" spc="30" dirty="0">
                <a:solidFill>
                  <a:srgbClr val="111314"/>
                </a:solidFill>
                <a:latin typeface="Avenir Next LT Pro" panose="020B0504020202020204" pitchFamily="34" charset="0"/>
                <a:cs typeface="Arial MT"/>
              </a:rPr>
              <a:t> </a:t>
            </a:r>
            <a:r>
              <a:rPr sz="1600" spc="-10" dirty="0">
                <a:solidFill>
                  <a:srgbClr val="111314"/>
                </a:solidFill>
                <a:latin typeface="Avenir Next LT Pro" panose="020B0504020202020204" pitchFamily="34" charset="0"/>
                <a:cs typeface="Arial MT"/>
              </a:rPr>
              <a:t>and</a:t>
            </a:r>
            <a:r>
              <a:rPr sz="1600" spc="-5" dirty="0">
                <a:solidFill>
                  <a:srgbClr val="111314"/>
                </a:solidFill>
                <a:latin typeface="Avenir Next LT Pro" panose="020B0504020202020204" pitchFamily="34" charset="0"/>
                <a:cs typeface="Arial MT"/>
              </a:rPr>
              <a:t> </a:t>
            </a:r>
            <a:r>
              <a:rPr sz="1600" spc="-10" dirty="0">
                <a:solidFill>
                  <a:srgbClr val="111314"/>
                </a:solidFill>
                <a:latin typeface="Avenir Next LT Pro" panose="020B0504020202020204" pitchFamily="34" charset="0"/>
                <a:cs typeface="Arial MT"/>
              </a:rPr>
              <a:t>your</a:t>
            </a:r>
            <a:r>
              <a:rPr sz="1600" spc="25"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values</a:t>
            </a:r>
            <a:endParaRPr sz="1600" dirty="0">
              <a:latin typeface="Avenir Next LT Pro" panose="020B0504020202020204" pitchFamily="34" charset="0"/>
              <a:cs typeface="Arial MT"/>
            </a:endParaRPr>
          </a:p>
          <a:p>
            <a:pPr marL="299085" indent="-287020">
              <a:lnSpc>
                <a:spcPct val="100000"/>
              </a:lnSpc>
              <a:spcBef>
                <a:spcPts val="384"/>
              </a:spcBef>
              <a:buFont typeface="Arial MT"/>
              <a:buChar char="•"/>
              <a:tabLst>
                <a:tab pos="299085" algn="l"/>
                <a:tab pos="299720" algn="l"/>
              </a:tabLst>
            </a:pPr>
            <a:r>
              <a:rPr sz="1600" b="1" spc="-5" dirty="0">
                <a:solidFill>
                  <a:srgbClr val="111314"/>
                </a:solidFill>
                <a:latin typeface="Avenir Next LT Pro" panose="020B0504020202020204" pitchFamily="34" charset="0"/>
                <a:cs typeface="Arial"/>
              </a:rPr>
              <a:t>Draft</a:t>
            </a:r>
            <a:r>
              <a:rPr sz="1600" b="1" dirty="0">
                <a:solidFill>
                  <a:srgbClr val="111314"/>
                </a:solidFill>
                <a:latin typeface="Avenir Next LT Pro" panose="020B0504020202020204" pitchFamily="34" charset="0"/>
                <a:cs typeface="Arial"/>
              </a:rPr>
              <a:t> </a:t>
            </a:r>
            <a:r>
              <a:rPr sz="1600" spc="-10" dirty="0">
                <a:solidFill>
                  <a:srgbClr val="111314"/>
                </a:solidFill>
                <a:latin typeface="Avenir Next LT Pro" panose="020B0504020202020204" pitchFamily="34" charset="0"/>
                <a:cs typeface="Arial MT"/>
              </a:rPr>
              <a:t>out </a:t>
            </a:r>
            <a:r>
              <a:rPr sz="1600" spc="-5" dirty="0">
                <a:solidFill>
                  <a:srgbClr val="111314"/>
                </a:solidFill>
                <a:latin typeface="Avenir Next LT Pro" panose="020B0504020202020204" pitchFamily="34" charset="0"/>
                <a:cs typeface="Arial MT"/>
              </a:rPr>
              <a:t>a</a:t>
            </a:r>
            <a:r>
              <a:rPr sz="1600" spc="-25"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letter</a:t>
            </a:r>
            <a:endParaRPr sz="1600" dirty="0">
              <a:latin typeface="Avenir Next LT Pro" panose="020B0504020202020204" pitchFamily="34" charset="0"/>
              <a:cs typeface="Arial MT"/>
            </a:endParaRPr>
          </a:p>
          <a:p>
            <a:pPr marL="299085" marR="5080" indent="-287020">
              <a:lnSpc>
                <a:spcPct val="100000"/>
              </a:lnSpc>
              <a:spcBef>
                <a:spcPts val="380"/>
              </a:spcBef>
              <a:buFont typeface="Arial MT"/>
              <a:buChar char="•"/>
              <a:tabLst>
                <a:tab pos="299085" algn="l"/>
                <a:tab pos="299720" algn="l"/>
              </a:tabLst>
            </a:pPr>
            <a:r>
              <a:rPr sz="1600" b="1" spc="-15" dirty="0">
                <a:solidFill>
                  <a:srgbClr val="111314"/>
                </a:solidFill>
                <a:latin typeface="Avenir Next LT Pro" panose="020B0504020202020204" pitchFamily="34" charset="0"/>
                <a:cs typeface="Arial"/>
              </a:rPr>
              <a:t>Revise</a:t>
            </a:r>
            <a:r>
              <a:rPr sz="1600" b="1" spc="45" dirty="0">
                <a:solidFill>
                  <a:srgbClr val="111314"/>
                </a:solidFill>
                <a:latin typeface="Avenir Next LT Pro" panose="020B0504020202020204" pitchFamily="34" charset="0"/>
                <a:cs typeface="Arial"/>
              </a:rPr>
              <a:t> </a:t>
            </a:r>
            <a:r>
              <a:rPr sz="1600" spc="-10" dirty="0">
                <a:solidFill>
                  <a:srgbClr val="111314"/>
                </a:solidFill>
                <a:latin typeface="Avenir Next LT Pro" panose="020B0504020202020204" pitchFamily="34" charset="0"/>
                <a:cs typeface="Arial MT"/>
              </a:rPr>
              <a:t>your</a:t>
            </a:r>
            <a:r>
              <a:rPr sz="1600" spc="30"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letter</a:t>
            </a:r>
            <a:r>
              <a:rPr sz="1600" spc="5"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asking</a:t>
            </a:r>
            <a:r>
              <a:rPr sz="1600" spc="-10" dirty="0">
                <a:solidFill>
                  <a:srgbClr val="111314"/>
                </a:solidFill>
                <a:latin typeface="Avenir Next LT Pro" panose="020B0504020202020204" pitchFamily="34" charset="0"/>
                <a:cs typeface="Arial MT"/>
              </a:rPr>
              <a:t> yourself</a:t>
            </a:r>
            <a:r>
              <a:rPr sz="1600" spc="20" dirty="0">
                <a:solidFill>
                  <a:srgbClr val="111314"/>
                </a:solidFill>
                <a:latin typeface="Avenir Next LT Pro" panose="020B0504020202020204" pitchFamily="34" charset="0"/>
                <a:cs typeface="Arial MT"/>
              </a:rPr>
              <a:t> </a:t>
            </a:r>
            <a:r>
              <a:rPr sz="1600" spc="-10" dirty="0">
                <a:solidFill>
                  <a:srgbClr val="111314"/>
                </a:solidFill>
                <a:latin typeface="Avenir Next LT Pro" panose="020B0504020202020204" pitchFamily="34" charset="0"/>
                <a:cs typeface="Arial MT"/>
              </a:rPr>
              <a:t>how</a:t>
            </a:r>
            <a:r>
              <a:rPr sz="1600" spc="-5" dirty="0">
                <a:solidFill>
                  <a:srgbClr val="111314"/>
                </a:solidFill>
                <a:latin typeface="Avenir Next LT Pro" panose="020B0504020202020204" pitchFamily="34" charset="0"/>
                <a:cs typeface="Arial MT"/>
              </a:rPr>
              <a:t> </a:t>
            </a:r>
            <a:r>
              <a:rPr sz="1600" spc="-15" dirty="0">
                <a:solidFill>
                  <a:srgbClr val="111314"/>
                </a:solidFill>
                <a:latin typeface="Avenir Next LT Pro" panose="020B0504020202020204" pitchFamily="34" charset="0"/>
                <a:cs typeface="Arial MT"/>
              </a:rPr>
              <a:t>your </a:t>
            </a:r>
            <a:r>
              <a:rPr sz="1600" spc="-10"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audience</a:t>
            </a:r>
            <a:r>
              <a:rPr sz="1600" spc="-15" dirty="0">
                <a:solidFill>
                  <a:srgbClr val="111314"/>
                </a:solidFill>
                <a:latin typeface="Avenir Next LT Pro" panose="020B0504020202020204" pitchFamily="34" charset="0"/>
                <a:cs typeface="Arial MT"/>
              </a:rPr>
              <a:t> </a:t>
            </a:r>
            <a:r>
              <a:rPr sz="1600" spc="-10" dirty="0">
                <a:solidFill>
                  <a:srgbClr val="111314"/>
                </a:solidFill>
                <a:latin typeface="Avenir Next LT Pro" panose="020B0504020202020204" pitchFamily="34" charset="0"/>
                <a:cs typeface="Arial MT"/>
              </a:rPr>
              <a:t>would</a:t>
            </a:r>
            <a:r>
              <a:rPr sz="1600" spc="-5" dirty="0">
                <a:solidFill>
                  <a:srgbClr val="111314"/>
                </a:solidFill>
                <a:latin typeface="Avenir Next LT Pro" panose="020B0504020202020204" pitchFamily="34" charset="0"/>
                <a:cs typeface="Arial MT"/>
              </a:rPr>
              <a:t> </a:t>
            </a:r>
            <a:r>
              <a:rPr sz="1600" spc="-10" dirty="0">
                <a:solidFill>
                  <a:srgbClr val="111314"/>
                </a:solidFill>
                <a:latin typeface="Avenir Next LT Pro" panose="020B0504020202020204" pitchFamily="34" charset="0"/>
                <a:cs typeface="Arial MT"/>
              </a:rPr>
              <a:t>respond.</a:t>
            </a:r>
            <a:r>
              <a:rPr sz="1600" spc="20"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Is</a:t>
            </a:r>
            <a:r>
              <a:rPr sz="1600" spc="5" dirty="0">
                <a:solidFill>
                  <a:srgbClr val="111314"/>
                </a:solidFill>
                <a:latin typeface="Avenir Next LT Pro" panose="020B0504020202020204" pitchFamily="34" charset="0"/>
                <a:cs typeface="Arial MT"/>
              </a:rPr>
              <a:t> </a:t>
            </a:r>
            <a:r>
              <a:rPr sz="1600" dirty="0">
                <a:solidFill>
                  <a:srgbClr val="111314"/>
                </a:solidFill>
                <a:latin typeface="Avenir Next LT Pro" panose="020B0504020202020204" pitchFamily="34" charset="0"/>
                <a:cs typeface="Arial MT"/>
              </a:rPr>
              <a:t>it</a:t>
            </a:r>
            <a:r>
              <a:rPr sz="1600" spc="10"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easy</a:t>
            </a:r>
            <a:r>
              <a:rPr sz="1600" spc="-10"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to</a:t>
            </a:r>
            <a:r>
              <a:rPr sz="1600" spc="10"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understand? </a:t>
            </a:r>
            <a:r>
              <a:rPr sz="1600" spc="-430" dirty="0">
                <a:solidFill>
                  <a:srgbClr val="111314"/>
                </a:solidFill>
                <a:latin typeface="Avenir Next LT Pro" panose="020B0504020202020204" pitchFamily="34" charset="0"/>
                <a:cs typeface="Arial MT"/>
              </a:rPr>
              <a:t> </a:t>
            </a:r>
            <a:r>
              <a:rPr sz="1600" spc="-10" dirty="0">
                <a:solidFill>
                  <a:srgbClr val="111314"/>
                </a:solidFill>
                <a:latin typeface="Avenir Next LT Pro" panose="020B0504020202020204" pitchFamily="34" charset="0"/>
                <a:cs typeface="Arial MT"/>
              </a:rPr>
              <a:t>Does</a:t>
            </a:r>
            <a:r>
              <a:rPr sz="1600" dirty="0">
                <a:solidFill>
                  <a:srgbClr val="111314"/>
                </a:solidFill>
                <a:latin typeface="Avenir Next LT Pro" panose="020B0504020202020204" pitchFamily="34" charset="0"/>
                <a:cs typeface="Arial MT"/>
              </a:rPr>
              <a:t> it</a:t>
            </a:r>
            <a:r>
              <a:rPr sz="1600" spc="-5" dirty="0">
                <a:solidFill>
                  <a:srgbClr val="111314"/>
                </a:solidFill>
                <a:latin typeface="Avenir Next LT Pro" panose="020B0504020202020204" pitchFamily="34" charset="0"/>
                <a:cs typeface="Arial MT"/>
              </a:rPr>
              <a:t> respond</a:t>
            </a:r>
            <a:r>
              <a:rPr sz="1600" spc="10"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to</a:t>
            </a:r>
            <a:r>
              <a:rPr sz="1600" spc="10" dirty="0">
                <a:solidFill>
                  <a:srgbClr val="111314"/>
                </a:solidFill>
                <a:latin typeface="Avenir Next LT Pro" panose="020B0504020202020204" pitchFamily="34" charset="0"/>
                <a:cs typeface="Arial MT"/>
              </a:rPr>
              <a:t> </a:t>
            </a:r>
            <a:r>
              <a:rPr sz="1600" spc="-10" dirty="0">
                <a:solidFill>
                  <a:srgbClr val="111314"/>
                </a:solidFill>
                <a:latin typeface="Avenir Next LT Pro" panose="020B0504020202020204" pitchFamily="34" charset="0"/>
                <a:cs typeface="Arial MT"/>
              </a:rPr>
              <a:t>what</a:t>
            </a:r>
            <a:r>
              <a:rPr sz="1600" spc="20"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they</a:t>
            </a:r>
            <a:r>
              <a:rPr sz="1600" spc="5" dirty="0">
                <a:solidFill>
                  <a:srgbClr val="111314"/>
                </a:solidFill>
                <a:latin typeface="Avenir Next LT Pro" panose="020B0504020202020204" pitchFamily="34" charset="0"/>
                <a:cs typeface="Arial MT"/>
              </a:rPr>
              <a:t> </a:t>
            </a:r>
            <a:r>
              <a:rPr sz="1600" spc="-10" dirty="0">
                <a:solidFill>
                  <a:srgbClr val="111314"/>
                </a:solidFill>
                <a:latin typeface="Avenir Next LT Pro" panose="020B0504020202020204" pitchFamily="34" charset="0"/>
                <a:cs typeface="Arial MT"/>
              </a:rPr>
              <a:t>need </a:t>
            </a:r>
            <a:r>
              <a:rPr sz="1600" spc="-5" dirty="0">
                <a:solidFill>
                  <a:srgbClr val="111314"/>
                </a:solidFill>
                <a:latin typeface="Avenir Next LT Pro" panose="020B0504020202020204" pitchFamily="34" charset="0"/>
                <a:cs typeface="Arial MT"/>
              </a:rPr>
              <a:t>to</a:t>
            </a:r>
            <a:r>
              <a:rPr sz="1600" spc="10" dirty="0">
                <a:solidFill>
                  <a:srgbClr val="111314"/>
                </a:solidFill>
                <a:latin typeface="Avenir Next LT Pro" panose="020B0504020202020204" pitchFamily="34" charset="0"/>
                <a:cs typeface="Arial MT"/>
              </a:rPr>
              <a:t> </a:t>
            </a:r>
            <a:r>
              <a:rPr sz="1600" spc="-10" dirty="0">
                <a:solidFill>
                  <a:srgbClr val="111314"/>
                </a:solidFill>
                <a:latin typeface="Avenir Next LT Pro" panose="020B0504020202020204" pitchFamily="34" charset="0"/>
                <a:cs typeface="Arial MT"/>
              </a:rPr>
              <a:t>know?</a:t>
            </a:r>
            <a:endParaRPr sz="1600" dirty="0">
              <a:latin typeface="Avenir Next LT Pro" panose="020B0504020202020204" pitchFamily="34" charset="0"/>
              <a:cs typeface="Arial MT"/>
            </a:endParaRPr>
          </a:p>
          <a:p>
            <a:pPr marL="299085" marR="302895" indent="-287020">
              <a:lnSpc>
                <a:spcPct val="100000"/>
              </a:lnSpc>
              <a:spcBef>
                <a:spcPts val="385"/>
              </a:spcBef>
              <a:buFont typeface="Arial MT"/>
              <a:buChar char="•"/>
              <a:tabLst>
                <a:tab pos="299085" algn="l"/>
                <a:tab pos="299720" algn="l"/>
              </a:tabLst>
            </a:pPr>
            <a:r>
              <a:rPr sz="1600" b="1" spc="-5" dirty="0">
                <a:solidFill>
                  <a:srgbClr val="111314"/>
                </a:solidFill>
                <a:latin typeface="Avenir Next LT Pro" panose="020B0504020202020204" pitchFamily="34" charset="0"/>
                <a:cs typeface="Arial"/>
              </a:rPr>
              <a:t>Edit</a:t>
            </a:r>
            <a:r>
              <a:rPr sz="1600" b="1" spc="5" dirty="0">
                <a:solidFill>
                  <a:srgbClr val="111314"/>
                </a:solidFill>
                <a:latin typeface="Avenir Next LT Pro" panose="020B0504020202020204" pitchFamily="34" charset="0"/>
                <a:cs typeface="Arial"/>
              </a:rPr>
              <a:t> </a:t>
            </a:r>
            <a:r>
              <a:rPr sz="1600" spc="-10" dirty="0">
                <a:solidFill>
                  <a:srgbClr val="111314"/>
                </a:solidFill>
                <a:latin typeface="Avenir Next LT Pro" panose="020B0504020202020204" pitchFamily="34" charset="0"/>
                <a:cs typeface="Arial MT"/>
              </a:rPr>
              <a:t>your</a:t>
            </a:r>
            <a:r>
              <a:rPr sz="1600" spc="10"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letter</a:t>
            </a:r>
            <a:r>
              <a:rPr sz="1600" spc="10"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to</a:t>
            </a:r>
            <a:r>
              <a:rPr sz="1600" spc="5"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ensure</a:t>
            </a:r>
            <a:r>
              <a:rPr sz="1600" spc="5"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that</a:t>
            </a:r>
            <a:r>
              <a:rPr sz="1600" spc="5"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each</a:t>
            </a:r>
            <a:r>
              <a:rPr sz="1600" spc="-10"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sentence</a:t>
            </a:r>
            <a:r>
              <a:rPr sz="1600" spc="-10" dirty="0">
                <a:solidFill>
                  <a:srgbClr val="111314"/>
                </a:solidFill>
                <a:latin typeface="Avenir Next LT Pro" panose="020B0504020202020204" pitchFamily="34" charset="0"/>
                <a:cs typeface="Arial MT"/>
              </a:rPr>
              <a:t> </a:t>
            </a:r>
            <a:r>
              <a:rPr sz="1600" dirty="0">
                <a:solidFill>
                  <a:srgbClr val="111314"/>
                </a:solidFill>
                <a:latin typeface="Avenir Next LT Pro" panose="020B0504020202020204" pitchFamily="34" charset="0"/>
                <a:cs typeface="Arial MT"/>
              </a:rPr>
              <a:t>is </a:t>
            </a:r>
            <a:r>
              <a:rPr sz="1600" spc="-430"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complete,</a:t>
            </a:r>
            <a:r>
              <a:rPr sz="1600" spc="5" dirty="0">
                <a:solidFill>
                  <a:srgbClr val="111314"/>
                </a:solidFill>
                <a:latin typeface="Avenir Next LT Pro" panose="020B0504020202020204" pitchFamily="34" charset="0"/>
                <a:cs typeface="Arial MT"/>
              </a:rPr>
              <a:t> </a:t>
            </a:r>
            <a:r>
              <a:rPr sz="1600" spc="-20" dirty="0">
                <a:solidFill>
                  <a:srgbClr val="111314"/>
                </a:solidFill>
                <a:latin typeface="Avenir Next LT Pro" panose="020B0504020202020204" pitchFamily="34" charset="0"/>
                <a:cs typeface="Arial MT"/>
              </a:rPr>
              <a:t>clear,</a:t>
            </a:r>
            <a:r>
              <a:rPr sz="1600" spc="-5" dirty="0">
                <a:solidFill>
                  <a:srgbClr val="111314"/>
                </a:solidFill>
                <a:latin typeface="Avenir Next LT Pro" panose="020B0504020202020204" pitchFamily="34" charset="0"/>
                <a:cs typeface="Arial MT"/>
              </a:rPr>
              <a:t> </a:t>
            </a:r>
            <a:r>
              <a:rPr sz="1600" spc="-10" dirty="0">
                <a:solidFill>
                  <a:srgbClr val="111314"/>
                </a:solidFill>
                <a:latin typeface="Avenir Next LT Pro" panose="020B0504020202020204" pitchFamily="34" charset="0"/>
                <a:cs typeface="Arial MT"/>
              </a:rPr>
              <a:t>and</a:t>
            </a:r>
            <a:r>
              <a:rPr sz="1600" spc="-5" dirty="0">
                <a:solidFill>
                  <a:srgbClr val="111314"/>
                </a:solidFill>
                <a:latin typeface="Avenir Next LT Pro" panose="020B0504020202020204" pitchFamily="34" charset="0"/>
                <a:cs typeface="Arial MT"/>
              </a:rPr>
              <a:t> compelling</a:t>
            </a:r>
            <a:endParaRPr sz="1600" dirty="0">
              <a:latin typeface="Avenir Next LT Pro" panose="020B0504020202020204" pitchFamily="34" charset="0"/>
              <a:cs typeface="Arial MT"/>
            </a:endParaRPr>
          </a:p>
          <a:p>
            <a:pPr marL="299085" indent="-287020">
              <a:lnSpc>
                <a:spcPct val="100000"/>
              </a:lnSpc>
              <a:spcBef>
                <a:spcPts val="385"/>
              </a:spcBef>
              <a:buFont typeface="Arial MT"/>
              <a:buChar char="•"/>
              <a:tabLst>
                <a:tab pos="299085" algn="l"/>
                <a:tab pos="299720" algn="l"/>
              </a:tabLst>
            </a:pPr>
            <a:r>
              <a:rPr sz="1600" b="1" spc="-5" dirty="0">
                <a:solidFill>
                  <a:srgbClr val="111314"/>
                </a:solidFill>
                <a:latin typeface="Avenir Next LT Pro" panose="020B0504020202020204" pitchFamily="34" charset="0"/>
                <a:cs typeface="Arial"/>
              </a:rPr>
              <a:t>Proof</a:t>
            </a:r>
            <a:r>
              <a:rPr sz="1600" b="1" dirty="0">
                <a:solidFill>
                  <a:srgbClr val="111314"/>
                </a:solidFill>
                <a:latin typeface="Avenir Next LT Pro" panose="020B0504020202020204" pitchFamily="34" charset="0"/>
                <a:cs typeface="Arial"/>
              </a:rPr>
              <a:t> </a:t>
            </a:r>
            <a:r>
              <a:rPr sz="1600" b="1" spc="-5" dirty="0">
                <a:solidFill>
                  <a:srgbClr val="111314"/>
                </a:solidFill>
                <a:latin typeface="Avenir Next LT Pro" panose="020B0504020202020204" pitchFamily="34" charset="0"/>
                <a:cs typeface="Arial"/>
              </a:rPr>
              <a:t>read</a:t>
            </a:r>
            <a:r>
              <a:rPr sz="1600" b="1" dirty="0">
                <a:solidFill>
                  <a:srgbClr val="111314"/>
                </a:solidFill>
                <a:latin typeface="Avenir Next LT Pro" panose="020B0504020202020204" pitchFamily="34" charset="0"/>
                <a:cs typeface="Arial"/>
              </a:rPr>
              <a:t> </a:t>
            </a:r>
            <a:r>
              <a:rPr sz="1600" spc="-10" dirty="0">
                <a:solidFill>
                  <a:srgbClr val="111314"/>
                </a:solidFill>
                <a:latin typeface="Avenir Next LT Pro" panose="020B0504020202020204" pitchFamily="34" charset="0"/>
                <a:cs typeface="Arial MT"/>
              </a:rPr>
              <a:t>your</a:t>
            </a:r>
            <a:r>
              <a:rPr sz="1600" spc="25"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application</a:t>
            </a:r>
            <a:r>
              <a:rPr sz="1600" spc="-30"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for</a:t>
            </a:r>
            <a:r>
              <a:rPr sz="1600" spc="15" dirty="0">
                <a:solidFill>
                  <a:srgbClr val="111314"/>
                </a:solidFill>
                <a:latin typeface="Avenir Next LT Pro" panose="020B0504020202020204" pitchFamily="34" charset="0"/>
                <a:cs typeface="Arial MT"/>
              </a:rPr>
              <a:t> </a:t>
            </a:r>
            <a:r>
              <a:rPr sz="1600" spc="-10" dirty="0">
                <a:solidFill>
                  <a:srgbClr val="111314"/>
                </a:solidFill>
                <a:latin typeface="Avenir Next LT Pro" panose="020B0504020202020204" pitchFamily="34" charset="0"/>
                <a:cs typeface="Arial MT"/>
              </a:rPr>
              <a:t>errors</a:t>
            </a:r>
            <a:endParaRPr sz="1600" dirty="0">
              <a:latin typeface="Avenir Next LT Pro" panose="020B0504020202020204" pitchFamily="34" charset="0"/>
              <a:cs typeface="Arial MT"/>
            </a:endParaRPr>
          </a:p>
          <a:p>
            <a:pPr marL="299085" indent="-287020">
              <a:lnSpc>
                <a:spcPct val="100000"/>
              </a:lnSpc>
              <a:spcBef>
                <a:spcPts val="385"/>
              </a:spcBef>
              <a:buFont typeface="Arial MT"/>
              <a:buChar char="•"/>
              <a:tabLst>
                <a:tab pos="299085" algn="l"/>
                <a:tab pos="299720" algn="l"/>
              </a:tabLst>
            </a:pPr>
            <a:r>
              <a:rPr sz="1600" b="1" spc="-5" dirty="0">
                <a:solidFill>
                  <a:srgbClr val="111314"/>
                </a:solidFill>
                <a:latin typeface="Avenir Next LT Pro" panose="020B0504020202020204" pitchFamily="34" charset="0"/>
                <a:cs typeface="Arial"/>
              </a:rPr>
              <a:t>Submit</a:t>
            </a:r>
            <a:r>
              <a:rPr sz="1600" spc="-5" dirty="0">
                <a:solidFill>
                  <a:srgbClr val="111314"/>
                </a:solidFill>
                <a:latin typeface="Avenir Next LT Pro" panose="020B0504020202020204" pitchFamily="34" charset="0"/>
                <a:cs typeface="Arial MT"/>
              </a:rPr>
              <a:t>!</a:t>
            </a:r>
            <a:endParaRPr sz="1600" dirty="0">
              <a:latin typeface="Avenir Next LT Pro" panose="020B0504020202020204" pitchFamily="34" charset="0"/>
              <a:cs typeface="Arial MT"/>
            </a:endParaRPr>
          </a:p>
          <a:p>
            <a:pPr marL="299085" marR="107950" indent="-287020">
              <a:lnSpc>
                <a:spcPct val="100000"/>
              </a:lnSpc>
              <a:spcBef>
                <a:spcPts val="384"/>
              </a:spcBef>
              <a:buChar char="•"/>
              <a:tabLst>
                <a:tab pos="299085" algn="l"/>
                <a:tab pos="299720" algn="l"/>
              </a:tabLst>
            </a:pPr>
            <a:r>
              <a:rPr sz="1600" spc="-5" dirty="0">
                <a:solidFill>
                  <a:srgbClr val="111314"/>
                </a:solidFill>
                <a:latin typeface="Avenir Next LT Pro" panose="020B0504020202020204" pitchFamily="34" charset="0"/>
                <a:cs typeface="Arial MT"/>
              </a:rPr>
              <a:t>If</a:t>
            </a:r>
            <a:r>
              <a:rPr sz="1600" spc="10" dirty="0">
                <a:solidFill>
                  <a:srgbClr val="111314"/>
                </a:solidFill>
                <a:latin typeface="Avenir Next LT Pro" panose="020B0504020202020204" pitchFamily="34" charset="0"/>
                <a:cs typeface="Arial MT"/>
              </a:rPr>
              <a:t> </a:t>
            </a:r>
            <a:r>
              <a:rPr sz="1600" spc="-15" dirty="0">
                <a:solidFill>
                  <a:srgbClr val="111314"/>
                </a:solidFill>
                <a:latin typeface="Avenir Next LT Pro" panose="020B0504020202020204" pitchFamily="34" charset="0"/>
                <a:cs typeface="Arial MT"/>
              </a:rPr>
              <a:t>you</a:t>
            </a:r>
            <a:r>
              <a:rPr sz="1600" spc="40"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receive</a:t>
            </a:r>
            <a:r>
              <a:rPr sz="1600" spc="-15"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the</a:t>
            </a:r>
            <a:r>
              <a:rPr sz="1600" spc="15"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scholarship:</a:t>
            </a:r>
            <a:r>
              <a:rPr sz="1600" spc="-10" dirty="0">
                <a:solidFill>
                  <a:srgbClr val="111314"/>
                </a:solidFill>
                <a:latin typeface="Avenir Next LT Pro" panose="020B0504020202020204" pitchFamily="34" charset="0"/>
                <a:cs typeface="Arial MT"/>
              </a:rPr>
              <a:t> </a:t>
            </a:r>
            <a:r>
              <a:rPr sz="1600" b="1" spc="-5" dirty="0">
                <a:solidFill>
                  <a:srgbClr val="111314"/>
                </a:solidFill>
                <a:latin typeface="Avenir Next LT Pro" panose="020B0504020202020204" pitchFamily="34" charset="0"/>
                <a:cs typeface="Arial"/>
              </a:rPr>
              <a:t>Send</a:t>
            </a:r>
            <a:r>
              <a:rPr sz="1600" b="1" spc="10" dirty="0">
                <a:solidFill>
                  <a:srgbClr val="111314"/>
                </a:solidFill>
                <a:latin typeface="Avenir Next LT Pro" panose="020B0504020202020204" pitchFamily="34" charset="0"/>
                <a:cs typeface="Arial"/>
              </a:rPr>
              <a:t> </a:t>
            </a:r>
            <a:r>
              <a:rPr sz="1600" b="1" spc="-5" dirty="0">
                <a:solidFill>
                  <a:srgbClr val="111314"/>
                </a:solidFill>
                <a:latin typeface="Avenir Next LT Pro" panose="020B0504020202020204" pitchFamily="34" charset="0"/>
                <a:cs typeface="Arial"/>
              </a:rPr>
              <a:t>a </a:t>
            </a:r>
            <a:r>
              <a:rPr sz="1600" b="1" spc="-10" dirty="0">
                <a:solidFill>
                  <a:srgbClr val="111314"/>
                </a:solidFill>
                <a:latin typeface="Avenir Next LT Pro" panose="020B0504020202020204" pitchFamily="34" charset="0"/>
                <a:cs typeface="Arial"/>
              </a:rPr>
              <a:t>thank</a:t>
            </a:r>
            <a:r>
              <a:rPr sz="1600" b="1" spc="25" dirty="0">
                <a:solidFill>
                  <a:srgbClr val="111314"/>
                </a:solidFill>
                <a:latin typeface="Avenir Next LT Pro" panose="020B0504020202020204" pitchFamily="34" charset="0"/>
                <a:cs typeface="Arial"/>
              </a:rPr>
              <a:t> </a:t>
            </a:r>
            <a:r>
              <a:rPr sz="1600" b="1" spc="-20" dirty="0">
                <a:solidFill>
                  <a:srgbClr val="111314"/>
                </a:solidFill>
                <a:latin typeface="Avenir Next LT Pro" panose="020B0504020202020204" pitchFamily="34" charset="0"/>
                <a:cs typeface="Arial"/>
              </a:rPr>
              <a:t>you </a:t>
            </a:r>
            <a:r>
              <a:rPr sz="1600" b="1" spc="-430" dirty="0">
                <a:solidFill>
                  <a:srgbClr val="111314"/>
                </a:solidFill>
                <a:latin typeface="Avenir Next LT Pro" panose="020B0504020202020204" pitchFamily="34" charset="0"/>
                <a:cs typeface="Arial"/>
              </a:rPr>
              <a:t> </a:t>
            </a:r>
            <a:r>
              <a:rPr sz="1600" b="1" spc="-10" dirty="0">
                <a:solidFill>
                  <a:srgbClr val="111314"/>
                </a:solidFill>
                <a:latin typeface="Avenir Next LT Pro" panose="020B0504020202020204" pitchFamily="34" charset="0"/>
                <a:cs typeface="Arial"/>
              </a:rPr>
              <a:t>note</a:t>
            </a:r>
            <a:endParaRPr sz="1600" dirty="0">
              <a:latin typeface="Avenir Next LT Pro" panose="020B0504020202020204" pitchFamily="34" charset="0"/>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3047999" cy="5143499"/>
          </a:xfrm>
          <a:prstGeom prst="rect">
            <a:avLst/>
          </a:prstGeom>
        </p:spPr>
      </p:pic>
      <p:pic>
        <p:nvPicPr>
          <p:cNvPr id="3" name="object 3"/>
          <p:cNvPicPr/>
          <p:nvPr/>
        </p:nvPicPr>
        <p:blipFill>
          <a:blip r:embed="rId3" cstate="print"/>
          <a:stretch>
            <a:fillRect/>
          </a:stretch>
        </p:blipFill>
        <p:spPr>
          <a:xfrm>
            <a:off x="1066800" y="131064"/>
            <a:ext cx="1770887" cy="1264919"/>
          </a:xfrm>
          <a:prstGeom prst="rect">
            <a:avLst/>
          </a:prstGeom>
        </p:spPr>
      </p:pic>
      <p:sp>
        <p:nvSpPr>
          <p:cNvPr id="4" name="object 4"/>
          <p:cNvSpPr txBox="1"/>
          <p:nvPr/>
        </p:nvSpPr>
        <p:spPr>
          <a:xfrm>
            <a:off x="1369567" y="2185670"/>
            <a:ext cx="1311910" cy="756920"/>
          </a:xfrm>
          <a:prstGeom prst="rect">
            <a:avLst/>
          </a:prstGeom>
        </p:spPr>
        <p:txBody>
          <a:bodyPr vert="horz" wrap="square" lIns="0" tIns="12700" rIns="0" bIns="0" rtlCol="0">
            <a:spAutoFit/>
          </a:bodyPr>
          <a:lstStyle/>
          <a:p>
            <a:pPr marR="5080" algn="r">
              <a:lnSpc>
                <a:spcPct val="100000"/>
              </a:lnSpc>
              <a:spcBef>
                <a:spcPts val="100"/>
              </a:spcBef>
            </a:pPr>
            <a:r>
              <a:rPr sz="2400" b="1" spc="-5" dirty="0">
                <a:solidFill>
                  <a:srgbClr val="FFFFFF"/>
                </a:solidFill>
                <a:latin typeface="Arial"/>
                <a:cs typeface="Arial"/>
              </a:rPr>
              <a:t>Planning</a:t>
            </a:r>
            <a:endParaRPr sz="2400">
              <a:latin typeface="Arial"/>
              <a:cs typeface="Arial"/>
            </a:endParaRPr>
          </a:p>
          <a:p>
            <a:pPr marR="5080" algn="r">
              <a:lnSpc>
                <a:spcPct val="100000"/>
              </a:lnSpc>
            </a:pPr>
            <a:r>
              <a:rPr sz="2400" b="1" spc="-5" dirty="0">
                <a:solidFill>
                  <a:srgbClr val="FFFFFF"/>
                </a:solidFill>
                <a:latin typeface="Arial"/>
                <a:cs typeface="Arial"/>
              </a:rPr>
              <a:t>ahead</a:t>
            </a:r>
            <a:endParaRPr sz="2400">
              <a:latin typeface="Arial"/>
              <a:cs typeface="Arial"/>
            </a:endParaRPr>
          </a:p>
        </p:txBody>
      </p:sp>
      <p:sp>
        <p:nvSpPr>
          <p:cNvPr id="5" name="object 5"/>
          <p:cNvSpPr txBox="1"/>
          <p:nvPr/>
        </p:nvSpPr>
        <p:spPr>
          <a:xfrm>
            <a:off x="3583940" y="1362524"/>
            <a:ext cx="4735195" cy="2637259"/>
          </a:xfrm>
          <a:prstGeom prst="rect">
            <a:avLst/>
          </a:prstGeom>
        </p:spPr>
        <p:txBody>
          <a:bodyPr vert="horz" wrap="square" lIns="0" tIns="61594" rIns="0" bIns="0" rtlCol="0">
            <a:spAutoFit/>
          </a:bodyPr>
          <a:lstStyle/>
          <a:p>
            <a:pPr marL="299085" indent="-287020">
              <a:lnSpc>
                <a:spcPct val="100000"/>
              </a:lnSpc>
              <a:spcBef>
                <a:spcPts val="484"/>
              </a:spcBef>
              <a:buFont typeface="Arial MT"/>
              <a:buChar char="•"/>
              <a:tabLst>
                <a:tab pos="299085" algn="l"/>
                <a:tab pos="299720" algn="l"/>
              </a:tabLst>
            </a:pPr>
            <a:r>
              <a:rPr sz="1600" b="1" spc="-5" dirty="0">
                <a:solidFill>
                  <a:srgbClr val="111314"/>
                </a:solidFill>
                <a:latin typeface="Avenir Next LT Pro" panose="020B0504020202020204" pitchFamily="34" charset="0"/>
                <a:cs typeface="Arial"/>
              </a:rPr>
              <a:t>Identify</a:t>
            </a:r>
            <a:r>
              <a:rPr sz="1600" b="1" spc="5" dirty="0">
                <a:solidFill>
                  <a:srgbClr val="111314"/>
                </a:solidFill>
                <a:latin typeface="Avenir Next LT Pro" panose="020B0504020202020204" pitchFamily="34" charset="0"/>
                <a:cs typeface="Arial"/>
              </a:rPr>
              <a:t> </a:t>
            </a:r>
            <a:r>
              <a:rPr sz="1600" spc="-5" dirty="0">
                <a:solidFill>
                  <a:srgbClr val="111314"/>
                </a:solidFill>
                <a:latin typeface="Avenir Next LT Pro" panose="020B0504020202020204" pitchFamily="34" charset="0"/>
                <a:cs typeface="Arial MT"/>
              </a:rPr>
              <a:t>the scholarships</a:t>
            </a:r>
            <a:endParaRPr sz="1600" dirty="0">
              <a:latin typeface="Avenir Next LT Pro" panose="020B0504020202020204" pitchFamily="34" charset="0"/>
              <a:cs typeface="Arial MT"/>
            </a:endParaRPr>
          </a:p>
          <a:p>
            <a:pPr marL="299085" indent="-287020">
              <a:lnSpc>
                <a:spcPct val="100000"/>
              </a:lnSpc>
              <a:spcBef>
                <a:spcPts val="380"/>
              </a:spcBef>
              <a:buFont typeface="Arial MT"/>
              <a:buChar char="•"/>
              <a:tabLst>
                <a:tab pos="299085" algn="l"/>
                <a:tab pos="299720" algn="l"/>
              </a:tabLst>
            </a:pPr>
            <a:r>
              <a:rPr sz="1600" b="1" spc="-5" dirty="0">
                <a:solidFill>
                  <a:srgbClr val="111314"/>
                </a:solidFill>
                <a:latin typeface="Avenir Next LT Pro" panose="020B0504020202020204" pitchFamily="34" charset="0"/>
                <a:cs typeface="Arial"/>
              </a:rPr>
              <a:t>Brainstorm</a:t>
            </a:r>
            <a:endParaRPr sz="1600" dirty="0">
              <a:latin typeface="Avenir Next LT Pro" panose="020B0504020202020204" pitchFamily="34" charset="0"/>
              <a:cs typeface="Arial"/>
            </a:endParaRPr>
          </a:p>
          <a:p>
            <a:pPr marL="299085" indent="-287020">
              <a:lnSpc>
                <a:spcPct val="100000"/>
              </a:lnSpc>
              <a:spcBef>
                <a:spcPts val="385"/>
              </a:spcBef>
              <a:buFont typeface="Arial MT"/>
              <a:buChar char="•"/>
              <a:tabLst>
                <a:tab pos="299085" algn="l"/>
                <a:tab pos="299720" algn="l"/>
              </a:tabLst>
            </a:pPr>
            <a:r>
              <a:rPr sz="1600" b="1" spc="-5" dirty="0">
                <a:solidFill>
                  <a:srgbClr val="111314"/>
                </a:solidFill>
                <a:latin typeface="Avenir Next LT Pro" panose="020B0504020202020204" pitchFamily="34" charset="0"/>
                <a:cs typeface="Arial"/>
              </a:rPr>
              <a:t>Draft</a:t>
            </a:r>
            <a:endParaRPr sz="1600" dirty="0">
              <a:latin typeface="Avenir Next LT Pro" panose="020B0504020202020204" pitchFamily="34" charset="0"/>
              <a:cs typeface="Arial"/>
            </a:endParaRPr>
          </a:p>
          <a:p>
            <a:pPr marL="299085" indent="-287020">
              <a:lnSpc>
                <a:spcPct val="100000"/>
              </a:lnSpc>
              <a:spcBef>
                <a:spcPts val="385"/>
              </a:spcBef>
              <a:buFont typeface="Arial MT"/>
              <a:buChar char="•"/>
              <a:tabLst>
                <a:tab pos="299085" algn="l"/>
                <a:tab pos="299720" algn="l"/>
              </a:tabLst>
            </a:pPr>
            <a:r>
              <a:rPr sz="1600" b="1" spc="-15" dirty="0">
                <a:solidFill>
                  <a:srgbClr val="111314"/>
                </a:solidFill>
                <a:latin typeface="Avenir Next LT Pro" panose="020B0504020202020204" pitchFamily="34" charset="0"/>
                <a:cs typeface="Arial"/>
              </a:rPr>
              <a:t>Revise</a:t>
            </a:r>
            <a:endParaRPr sz="1600" dirty="0">
              <a:latin typeface="Avenir Next LT Pro" panose="020B0504020202020204" pitchFamily="34" charset="0"/>
              <a:cs typeface="Arial"/>
            </a:endParaRPr>
          </a:p>
          <a:p>
            <a:pPr marL="299085" indent="-287020">
              <a:lnSpc>
                <a:spcPct val="100000"/>
              </a:lnSpc>
              <a:spcBef>
                <a:spcPts val="385"/>
              </a:spcBef>
              <a:buFont typeface="Arial MT"/>
              <a:buChar char="•"/>
              <a:tabLst>
                <a:tab pos="299085" algn="l"/>
                <a:tab pos="299720" algn="l"/>
              </a:tabLst>
            </a:pPr>
            <a:r>
              <a:rPr sz="1600" b="1" spc="-5" dirty="0">
                <a:solidFill>
                  <a:srgbClr val="111314"/>
                </a:solidFill>
                <a:latin typeface="Avenir Next LT Pro" panose="020B0504020202020204" pitchFamily="34" charset="0"/>
                <a:cs typeface="Arial"/>
              </a:rPr>
              <a:t>Edit</a:t>
            </a:r>
            <a:endParaRPr sz="1600" dirty="0">
              <a:latin typeface="Avenir Next LT Pro" panose="020B0504020202020204" pitchFamily="34" charset="0"/>
              <a:cs typeface="Arial"/>
            </a:endParaRPr>
          </a:p>
          <a:p>
            <a:pPr marL="299085" indent="-287020">
              <a:lnSpc>
                <a:spcPct val="100000"/>
              </a:lnSpc>
              <a:spcBef>
                <a:spcPts val="384"/>
              </a:spcBef>
              <a:buFont typeface="Arial MT"/>
              <a:buChar char="•"/>
              <a:tabLst>
                <a:tab pos="299085" algn="l"/>
                <a:tab pos="299720" algn="l"/>
              </a:tabLst>
            </a:pPr>
            <a:r>
              <a:rPr sz="1600" b="1" spc="-5" dirty="0">
                <a:solidFill>
                  <a:srgbClr val="111314"/>
                </a:solidFill>
                <a:latin typeface="Avenir Next LT Pro" panose="020B0504020202020204" pitchFamily="34" charset="0"/>
                <a:cs typeface="Arial"/>
              </a:rPr>
              <a:t>Proof</a:t>
            </a:r>
            <a:r>
              <a:rPr sz="1600" b="1" spc="-35" dirty="0">
                <a:solidFill>
                  <a:srgbClr val="111314"/>
                </a:solidFill>
                <a:latin typeface="Avenir Next LT Pro" panose="020B0504020202020204" pitchFamily="34" charset="0"/>
                <a:cs typeface="Arial"/>
              </a:rPr>
              <a:t> </a:t>
            </a:r>
            <a:r>
              <a:rPr sz="1600" b="1" spc="-5" dirty="0">
                <a:solidFill>
                  <a:srgbClr val="111314"/>
                </a:solidFill>
                <a:latin typeface="Avenir Next LT Pro" panose="020B0504020202020204" pitchFamily="34" charset="0"/>
                <a:cs typeface="Arial"/>
              </a:rPr>
              <a:t>read</a:t>
            </a:r>
            <a:endParaRPr sz="1600" dirty="0">
              <a:latin typeface="Avenir Next LT Pro" panose="020B0504020202020204" pitchFamily="34" charset="0"/>
              <a:cs typeface="Arial"/>
            </a:endParaRPr>
          </a:p>
          <a:p>
            <a:pPr marL="299085" indent="-287020">
              <a:lnSpc>
                <a:spcPct val="100000"/>
              </a:lnSpc>
              <a:spcBef>
                <a:spcPts val="380"/>
              </a:spcBef>
              <a:buFont typeface="Arial MT"/>
              <a:buChar char="•"/>
              <a:tabLst>
                <a:tab pos="299085" algn="l"/>
                <a:tab pos="299720" algn="l"/>
              </a:tabLst>
            </a:pPr>
            <a:r>
              <a:rPr sz="1600" b="1" spc="-5" dirty="0">
                <a:solidFill>
                  <a:srgbClr val="111314"/>
                </a:solidFill>
                <a:latin typeface="Avenir Next LT Pro" panose="020B0504020202020204" pitchFamily="34" charset="0"/>
                <a:cs typeface="Arial"/>
              </a:rPr>
              <a:t>Submit</a:t>
            </a:r>
            <a:r>
              <a:rPr sz="1600" spc="-5" dirty="0">
                <a:solidFill>
                  <a:srgbClr val="111314"/>
                </a:solidFill>
                <a:latin typeface="Avenir Next LT Pro" panose="020B0504020202020204" pitchFamily="34" charset="0"/>
                <a:cs typeface="Arial MT"/>
              </a:rPr>
              <a:t>!</a:t>
            </a:r>
            <a:endParaRPr sz="1600" dirty="0">
              <a:latin typeface="Avenir Next LT Pro" panose="020B0504020202020204" pitchFamily="34" charset="0"/>
              <a:cs typeface="Arial MT"/>
            </a:endParaRPr>
          </a:p>
          <a:p>
            <a:pPr marL="299085" marR="5080" indent="-287020">
              <a:lnSpc>
                <a:spcPct val="100000"/>
              </a:lnSpc>
              <a:spcBef>
                <a:spcPts val="385"/>
              </a:spcBef>
              <a:buChar char="•"/>
              <a:tabLst>
                <a:tab pos="299085" algn="l"/>
                <a:tab pos="299720" algn="l"/>
              </a:tabLst>
            </a:pPr>
            <a:r>
              <a:rPr sz="1600" spc="-5" dirty="0">
                <a:solidFill>
                  <a:srgbClr val="111314"/>
                </a:solidFill>
                <a:latin typeface="Avenir Next LT Pro" panose="020B0504020202020204" pitchFamily="34" charset="0"/>
                <a:cs typeface="Arial MT"/>
              </a:rPr>
              <a:t>If</a:t>
            </a:r>
            <a:r>
              <a:rPr sz="1600" spc="10" dirty="0">
                <a:solidFill>
                  <a:srgbClr val="111314"/>
                </a:solidFill>
                <a:latin typeface="Avenir Next LT Pro" panose="020B0504020202020204" pitchFamily="34" charset="0"/>
                <a:cs typeface="Arial MT"/>
              </a:rPr>
              <a:t> </a:t>
            </a:r>
            <a:r>
              <a:rPr sz="1600" spc="-15" dirty="0">
                <a:solidFill>
                  <a:srgbClr val="111314"/>
                </a:solidFill>
                <a:latin typeface="Avenir Next LT Pro" panose="020B0504020202020204" pitchFamily="34" charset="0"/>
                <a:cs typeface="Arial MT"/>
              </a:rPr>
              <a:t>you</a:t>
            </a:r>
            <a:r>
              <a:rPr sz="1600" spc="40"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receive</a:t>
            </a:r>
            <a:r>
              <a:rPr sz="1600" spc="-15"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the</a:t>
            </a:r>
            <a:r>
              <a:rPr sz="1600" spc="15" dirty="0">
                <a:solidFill>
                  <a:srgbClr val="111314"/>
                </a:solidFill>
                <a:latin typeface="Avenir Next LT Pro" panose="020B0504020202020204" pitchFamily="34" charset="0"/>
                <a:cs typeface="Arial MT"/>
              </a:rPr>
              <a:t> </a:t>
            </a:r>
            <a:r>
              <a:rPr sz="1600" spc="-5" dirty="0">
                <a:solidFill>
                  <a:srgbClr val="111314"/>
                </a:solidFill>
                <a:latin typeface="Avenir Next LT Pro" panose="020B0504020202020204" pitchFamily="34" charset="0"/>
                <a:cs typeface="Arial MT"/>
              </a:rPr>
              <a:t>scholarship:</a:t>
            </a:r>
            <a:r>
              <a:rPr sz="1600" spc="-10" dirty="0">
                <a:solidFill>
                  <a:srgbClr val="111314"/>
                </a:solidFill>
                <a:latin typeface="Avenir Next LT Pro" panose="020B0504020202020204" pitchFamily="34" charset="0"/>
                <a:cs typeface="Arial MT"/>
              </a:rPr>
              <a:t> </a:t>
            </a:r>
            <a:r>
              <a:rPr sz="1600" b="1" spc="-5" dirty="0">
                <a:solidFill>
                  <a:srgbClr val="111314"/>
                </a:solidFill>
                <a:latin typeface="Avenir Next LT Pro" panose="020B0504020202020204" pitchFamily="34" charset="0"/>
                <a:cs typeface="Arial"/>
              </a:rPr>
              <a:t>Send</a:t>
            </a:r>
            <a:r>
              <a:rPr sz="1600" b="1" spc="10" dirty="0">
                <a:solidFill>
                  <a:srgbClr val="111314"/>
                </a:solidFill>
                <a:latin typeface="Avenir Next LT Pro" panose="020B0504020202020204" pitchFamily="34" charset="0"/>
                <a:cs typeface="Arial"/>
              </a:rPr>
              <a:t> </a:t>
            </a:r>
            <a:r>
              <a:rPr sz="1600" b="1" spc="-5" dirty="0">
                <a:solidFill>
                  <a:srgbClr val="111314"/>
                </a:solidFill>
                <a:latin typeface="Avenir Next LT Pro" panose="020B0504020202020204" pitchFamily="34" charset="0"/>
                <a:cs typeface="Arial"/>
              </a:rPr>
              <a:t>a </a:t>
            </a:r>
            <a:r>
              <a:rPr sz="1600" b="1" spc="-10" dirty="0">
                <a:solidFill>
                  <a:srgbClr val="111314"/>
                </a:solidFill>
                <a:latin typeface="Avenir Next LT Pro" panose="020B0504020202020204" pitchFamily="34" charset="0"/>
                <a:cs typeface="Arial"/>
              </a:rPr>
              <a:t>thank</a:t>
            </a:r>
            <a:r>
              <a:rPr sz="1600" b="1" spc="25" dirty="0">
                <a:solidFill>
                  <a:srgbClr val="111314"/>
                </a:solidFill>
                <a:latin typeface="Avenir Next LT Pro" panose="020B0504020202020204" pitchFamily="34" charset="0"/>
                <a:cs typeface="Arial"/>
              </a:rPr>
              <a:t> </a:t>
            </a:r>
            <a:r>
              <a:rPr sz="1600" b="1" spc="-20" dirty="0">
                <a:solidFill>
                  <a:srgbClr val="111314"/>
                </a:solidFill>
                <a:latin typeface="Avenir Next LT Pro" panose="020B0504020202020204" pitchFamily="34" charset="0"/>
                <a:cs typeface="Arial"/>
              </a:rPr>
              <a:t>you </a:t>
            </a:r>
            <a:r>
              <a:rPr sz="1600" b="1" spc="-430" dirty="0">
                <a:solidFill>
                  <a:srgbClr val="111314"/>
                </a:solidFill>
                <a:latin typeface="Avenir Next LT Pro" panose="020B0504020202020204" pitchFamily="34" charset="0"/>
                <a:cs typeface="Arial"/>
              </a:rPr>
              <a:t> </a:t>
            </a:r>
            <a:r>
              <a:rPr sz="1600" b="1" spc="-10" dirty="0">
                <a:solidFill>
                  <a:srgbClr val="111314"/>
                </a:solidFill>
                <a:latin typeface="Avenir Next LT Pro" panose="020B0504020202020204" pitchFamily="34" charset="0"/>
                <a:cs typeface="Arial"/>
              </a:rPr>
              <a:t>note</a:t>
            </a:r>
            <a:endParaRPr sz="1600" dirty="0">
              <a:latin typeface="Avenir Next LT Pro" panose="020B0504020202020204" pitchFamily="34" charset="0"/>
              <a:cs typeface="Arial"/>
            </a:endParaRPr>
          </a:p>
        </p:txBody>
      </p:sp>
      <p:sp>
        <p:nvSpPr>
          <p:cNvPr id="6" name="object 6"/>
          <p:cNvSpPr txBox="1"/>
          <p:nvPr/>
        </p:nvSpPr>
        <p:spPr>
          <a:xfrm>
            <a:off x="3202939" y="465073"/>
            <a:ext cx="4931410" cy="848360"/>
          </a:xfrm>
          <a:prstGeom prst="rect">
            <a:avLst/>
          </a:prstGeom>
        </p:spPr>
        <p:txBody>
          <a:bodyPr vert="horz" wrap="square" lIns="0" tIns="12700" rIns="0" bIns="0" rtlCol="0">
            <a:spAutoFit/>
          </a:bodyPr>
          <a:lstStyle/>
          <a:p>
            <a:pPr marL="299085" marR="5080" indent="-287020">
              <a:lnSpc>
                <a:spcPct val="100000"/>
              </a:lnSpc>
              <a:spcBef>
                <a:spcPts val="100"/>
              </a:spcBef>
              <a:buFont typeface="Arial MT"/>
              <a:buChar char="•"/>
              <a:tabLst>
                <a:tab pos="299085" algn="l"/>
                <a:tab pos="299720" algn="l"/>
              </a:tabLst>
            </a:pPr>
            <a:r>
              <a:rPr sz="1800" b="1" spc="-5" dirty="0">
                <a:solidFill>
                  <a:srgbClr val="111314"/>
                </a:solidFill>
                <a:latin typeface="Avenir Next LT Pro" panose="020B0504020202020204" pitchFamily="34" charset="0"/>
                <a:cs typeface="Arial"/>
              </a:rPr>
              <a:t>How </a:t>
            </a:r>
            <a:r>
              <a:rPr sz="1800" b="1" dirty="0">
                <a:solidFill>
                  <a:srgbClr val="111314"/>
                </a:solidFill>
                <a:latin typeface="Avenir Next LT Pro" panose="020B0504020202020204" pitchFamily="34" charset="0"/>
                <a:cs typeface="Arial"/>
              </a:rPr>
              <a:t>long </a:t>
            </a:r>
            <a:r>
              <a:rPr sz="1800" b="1" spc="5" dirty="0">
                <a:solidFill>
                  <a:srgbClr val="111314"/>
                </a:solidFill>
                <a:latin typeface="Avenir Next LT Pro" panose="020B0504020202020204" pitchFamily="34" charset="0"/>
                <a:cs typeface="Arial"/>
              </a:rPr>
              <a:t>will </a:t>
            </a:r>
            <a:r>
              <a:rPr sz="1800" b="1" dirty="0">
                <a:solidFill>
                  <a:srgbClr val="111314"/>
                </a:solidFill>
                <a:latin typeface="Avenir Next LT Pro" panose="020B0504020202020204" pitchFamily="34" charset="0"/>
                <a:cs typeface="Arial"/>
              </a:rPr>
              <a:t>it </a:t>
            </a:r>
            <a:r>
              <a:rPr sz="1800" b="1" spc="-5" dirty="0">
                <a:solidFill>
                  <a:srgbClr val="111314"/>
                </a:solidFill>
                <a:latin typeface="Avenir Next LT Pro" panose="020B0504020202020204" pitchFamily="34" charset="0"/>
                <a:cs typeface="Arial"/>
              </a:rPr>
              <a:t>take </a:t>
            </a:r>
            <a:r>
              <a:rPr sz="1800" b="1" spc="-10" dirty="0">
                <a:solidFill>
                  <a:srgbClr val="111314"/>
                </a:solidFill>
                <a:latin typeface="Avenir Next LT Pro" panose="020B0504020202020204" pitchFamily="34" charset="0"/>
                <a:cs typeface="Arial"/>
              </a:rPr>
              <a:t>you </a:t>
            </a:r>
            <a:r>
              <a:rPr sz="1800" b="1" dirty="0">
                <a:solidFill>
                  <a:srgbClr val="111314"/>
                </a:solidFill>
                <a:latin typeface="Avenir Next LT Pro" panose="020B0504020202020204" pitchFamily="34" charset="0"/>
                <a:cs typeface="Arial"/>
              </a:rPr>
              <a:t>to do </a:t>
            </a:r>
            <a:r>
              <a:rPr sz="1800" b="1" spc="-10" dirty="0">
                <a:solidFill>
                  <a:srgbClr val="111314"/>
                </a:solidFill>
                <a:latin typeface="Avenir Next LT Pro" panose="020B0504020202020204" pitchFamily="34" charset="0"/>
                <a:cs typeface="Arial"/>
              </a:rPr>
              <a:t>each </a:t>
            </a:r>
            <a:r>
              <a:rPr sz="1800" b="1" spc="-5" dirty="0">
                <a:solidFill>
                  <a:srgbClr val="111314"/>
                </a:solidFill>
                <a:latin typeface="Avenir Next LT Pro" panose="020B0504020202020204" pitchFamily="34" charset="0"/>
                <a:cs typeface="Arial"/>
              </a:rPr>
              <a:t>step? </a:t>
            </a:r>
            <a:r>
              <a:rPr sz="1800" b="1" dirty="0">
                <a:solidFill>
                  <a:srgbClr val="111314"/>
                </a:solidFill>
                <a:latin typeface="Avenir Next LT Pro" panose="020B0504020202020204" pitchFamily="34" charset="0"/>
                <a:cs typeface="Arial"/>
              </a:rPr>
              <a:t> </a:t>
            </a:r>
            <a:r>
              <a:rPr sz="1800" spc="-10" dirty="0">
                <a:solidFill>
                  <a:srgbClr val="111314"/>
                </a:solidFill>
                <a:latin typeface="Avenir Next LT Pro" panose="020B0504020202020204" pitchFamily="34" charset="0"/>
                <a:cs typeface="Arial MT"/>
              </a:rPr>
              <a:t>Consider</a:t>
            </a:r>
            <a:r>
              <a:rPr sz="1800" spc="2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starting </a:t>
            </a:r>
            <a:r>
              <a:rPr sz="1800" spc="-15" dirty="0">
                <a:solidFill>
                  <a:srgbClr val="111314"/>
                </a:solidFill>
                <a:latin typeface="Avenir Next LT Pro" panose="020B0504020202020204" pitchFamily="34" charset="0"/>
                <a:cs typeface="Arial MT"/>
              </a:rPr>
              <a:t>with</a:t>
            </a:r>
            <a:r>
              <a:rPr sz="1800" spc="3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budgeting</a:t>
            </a:r>
            <a:r>
              <a:rPr sz="1800" spc="2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one</a:t>
            </a:r>
            <a:r>
              <a:rPr sz="1800" spc="1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hour</a:t>
            </a:r>
            <a:r>
              <a:rPr sz="1800" spc="15"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per </a:t>
            </a:r>
            <a:r>
              <a:rPr sz="1800" spc="-49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step.</a:t>
            </a:r>
            <a:endParaRPr sz="1800" dirty="0">
              <a:latin typeface="Avenir Next LT Pro" panose="020B0504020202020204" pitchFamily="34" charset="0"/>
              <a:cs typeface="Arial M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5143500"/>
          </a:xfrm>
          <a:prstGeom prst="rect">
            <a:avLst/>
          </a:prstGeom>
        </p:spPr>
      </p:pic>
      <p:grpSp>
        <p:nvGrpSpPr>
          <p:cNvPr id="3" name="object 3"/>
          <p:cNvGrpSpPr/>
          <p:nvPr/>
        </p:nvGrpSpPr>
        <p:grpSpPr>
          <a:xfrm>
            <a:off x="4515611" y="0"/>
            <a:ext cx="123825" cy="5144770"/>
            <a:chOff x="4515611" y="0"/>
            <a:chExt cx="123825" cy="5144770"/>
          </a:xfrm>
        </p:grpSpPr>
        <p:pic>
          <p:nvPicPr>
            <p:cNvPr id="4" name="object 4"/>
            <p:cNvPicPr/>
            <p:nvPr/>
          </p:nvPicPr>
          <p:blipFill>
            <a:blip r:embed="rId3" cstate="print"/>
            <a:stretch>
              <a:fillRect/>
            </a:stretch>
          </p:blipFill>
          <p:spPr>
            <a:xfrm>
              <a:off x="4515611" y="0"/>
              <a:ext cx="123443" cy="5143500"/>
            </a:xfrm>
            <a:prstGeom prst="rect">
              <a:avLst/>
            </a:prstGeom>
          </p:spPr>
        </p:pic>
        <p:sp>
          <p:nvSpPr>
            <p:cNvPr id="5" name="object 5"/>
            <p:cNvSpPr/>
            <p:nvPr/>
          </p:nvSpPr>
          <p:spPr>
            <a:xfrm>
              <a:off x="4577333" y="761"/>
              <a:ext cx="0" cy="5143500"/>
            </a:xfrm>
            <a:custGeom>
              <a:avLst/>
              <a:gdLst/>
              <a:ahLst/>
              <a:cxnLst/>
              <a:rect l="l" t="t" r="r" b="b"/>
              <a:pathLst>
                <a:path h="5143500">
                  <a:moveTo>
                    <a:pt x="0" y="0"/>
                  </a:moveTo>
                  <a:lnTo>
                    <a:pt x="0" y="5143500"/>
                  </a:lnTo>
                </a:path>
              </a:pathLst>
            </a:custGeom>
            <a:ln w="38100">
              <a:solidFill>
                <a:srgbClr val="FFFFFF"/>
              </a:solidFill>
            </a:ln>
          </p:spPr>
          <p:txBody>
            <a:bodyPr wrap="square" lIns="0" tIns="0" rIns="0" bIns="0" rtlCol="0"/>
            <a:lstStyle/>
            <a:p>
              <a:endParaRPr/>
            </a:p>
          </p:txBody>
        </p:sp>
      </p:grpSp>
      <p:grpSp>
        <p:nvGrpSpPr>
          <p:cNvPr id="6" name="object 6"/>
          <p:cNvGrpSpPr/>
          <p:nvPr/>
        </p:nvGrpSpPr>
        <p:grpSpPr>
          <a:xfrm>
            <a:off x="2641729" y="1026141"/>
            <a:ext cx="1525270" cy="245110"/>
            <a:chOff x="2641729" y="1026141"/>
            <a:chExt cx="1525270" cy="245110"/>
          </a:xfrm>
        </p:grpSpPr>
        <p:sp>
          <p:nvSpPr>
            <p:cNvPr id="7" name="object 7"/>
            <p:cNvSpPr/>
            <p:nvPr/>
          </p:nvSpPr>
          <p:spPr>
            <a:xfrm>
              <a:off x="2641727" y="1026147"/>
              <a:ext cx="515620" cy="169545"/>
            </a:xfrm>
            <a:custGeom>
              <a:avLst/>
              <a:gdLst/>
              <a:ahLst/>
              <a:cxnLst/>
              <a:rect l="l" t="t" r="r" b="b"/>
              <a:pathLst>
                <a:path w="515619" h="169544">
                  <a:moveTo>
                    <a:pt x="165265" y="84823"/>
                  </a:moveTo>
                  <a:lnTo>
                    <a:pt x="152273" y="36055"/>
                  </a:lnTo>
                  <a:lnTo>
                    <a:pt x="121170" y="6007"/>
                  </a:lnTo>
                  <a:lnTo>
                    <a:pt x="115824" y="4991"/>
                  </a:lnTo>
                  <a:lnTo>
                    <a:pt x="115824" y="66446"/>
                  </a:lnTo>
                  <a:lnTo>
                    <a:pt x="50139" y="66446"/>
                  </a:lnTo>
                  <a:lnTo>
                    <a:pt x="53174" y="55143"/>
                  </a:lnTo>
                  <a:lnTo>
                    <a:pt x="60121" y="45415"/>
                  </a:lnTo>
                  <a:lnTo>
                    <a:pt x="70904" y="38620"/>
                  </a:lnTo>
                  <a:lnTo>
                    <a:pt x="85458" y="36055"/>
                  </a:lnTo>
                  <a:lnTo>
                    <a:pt x="97650" y="38417"/>
                  </a:lnTo>
                  <a:lnTo>
                    <a:pt x="107264" y="44881"/>
                  </a:lnTo>
                  <a:lnTo>
                    <a:pt x="113563" y="54546"/>
                  </a:lnTo>
                  <a:lnTo>
                    <a:pt x="115824" y="66446"/>
                  </a:lnTo>
                  <a:lnTo>
                    <a:pt x="115824" y="4991"/>
                  </a:lnTo>
                  <a:lnTo>
                    <a:pt x="54825" y="6007"/>
                  </a:lnTo>
                  <a:lnTo>
                    <a:pt x="7061" y="49796"/>
                  </a:lnTo>
                  <a:lnTo>
                    <a:pt x="0" y="84823"/>
                  </a:lnTo>
                  <a:lnTo>
                    <a:pt x="7061" y="119443"/>
                  </a:lnTo>
                  <a:lnTo>
                    <a:pt x="26301" y="145961"/>
                  </a:lnTo>
                  <a:lnTo>
                    <a:pt x="54825" y="162953"/>
                  </a:lnTo>
                  <a:lnTo>
                    <a:pt x="89687" y="168935"/>
                  </a:lnTo>
                  <a:lnTo>
                    <a:pt x="109131" y="166852"/>
                  </a:lnTo>
                  <a:lnTo>
                    <a:pt x="127571" y="160718"/>
                  </a:lnTo>
                  <a:lnTo>
                    <a:pt x="144018" y="150749"/>
                  </a:lnTo>
                  <a:lnTo>
                    <a:pt x="157492" y="137134"/>
                  </a:lnTo>
                  <a:lnTo>
                    <a:pt x="149809" y="131470"/>
                  </a:lnTo>
                  <a:lnTo>
                    <a:pt x="122885" y="111683"/>
                  </a:lnTo>
                  <a:lnTo>
                    <a:pt x="116078" y="119545"/>
                  </a:lnTo>
                  <a:lnTo>
                    <a:pt x="108140" y="125818"/>
                  </a:lnTo>
                  <a:lnTo>
                    <a:pt x="98755" y="129971"/>
                  </a:lnTo>
                  <a:lnTo>
                    <a:pt x="87579" y="131470"/>
                  </a:lnTo>
                  <a:lnTo>
                    <a:pt x="74180" y="129197"/>
                  </a:lnTo>
                  <a:lnTo>
                    <a:pt x="63030" y="122821"/>
                  </a:lnTo>
                  <a:lnTo>
                    <a:pt x="54800" y="112991"/>
                  </a:lnTo>
                  <a:lnTo>
                    <a:pt x="50139" y="100380"/>
                  </a:lnTo>
                  <a:lnTo>
                    <a:pt x="165265" y="100380"/>
                  </a:lnTo>
                  <a:lnTo>
                    <a:pt x="165265" y="84823"/>
                  </a:lnTo>
                  <a:close/>
                </a:path>
                <a:path w="515619" h="169544">
                  <a:moveTo>
                    <a:pt x="349592" y="4241"/>
                  </a:moveTo>
                  <a:lnTo>
                    <a:pt x="299453" y="4241"/>
                  </a:lnTo>
                  <a:lnTo>
                    <a:pt x="262026" y="113804"/>
                  </a:lnTo>
                  <a:lnTo>
                    <a:pt x="261315" y="113804"/>
                  </a:lnTo>
                  <a:lnTo>
                    <a:pt x="220357" y="4241"/>
                  </a:lnTo>
                  <a:lnTo>
                    <a:pt x="166674" y="4241"/>
                  </a:lnTo>
                  <a:lnTo>
                    <a:pt x="233768" y="165404"/>
                  </a:lnTo>
                  <a:lnTo>
                    <a:pt x="286029" y="165404"/>
                  </a:lnTo>
                  <a:lnTo>
                    <a:pt x="349592" y="4241"/>
                  </a:lnTo>
                  <a:close/>
                </a:path>
                <a:path w="515619" h="169544">
                  <a:moveTo>
                    <a:pt x="515569" y="84823"/>
                  </a:moveTo>
                  <a:lnTo>
                    <a:pt x="512813" y="66446"/>
                  </a:lnTo>
                  <a:lnTo>
                    <a:pt x="510324" y="49796"/>
                  </a:lnTo>
                  <a:lnTo>
                    <a:pt x="502577" y="36055"/>
                  </a:lnTo>
                  <a:lnTo>
                    <a:pt x="495261" y="23063"/>
                  </a:lnTo>
                  <a:lnTo>
                    <a:pt x="471474" y="5994"/>
                  </a:lnTo>
                  <a:lnTo>
                    <a:pt x="466128" y="4978"/>
                  </a:lnTo>
                  <a:lnTo>
                    <a:pt x="466128" y="66446"/>
                  </a:lnTo>
                  <a:lnTo>
                    <a:pt x="400443" y="66446"/>
                  </a:lnTo>
                  <a:lnTo>
                    <a:pt x="403479" y="55130"/>
                  </a:lnTo>
                  <a:lnTo>
                    <a:pt x="410425" y="45415"/>
                  </a:lnTo>
                  <a:lnTo>
                    <a:pt x="421208" y="38608"/>
                  </a:lnTo>
                  <a:lnTo>
                    <a:pt x="435762" y="36055"/>
                  </a:lnTo>
                  <a:lnTo>
                    <a:pt x="447954" y="38417"/>
                  </a:lnTo>
                  <a:lnTo>
                    <a:pt x="457568" y="44881"/>
                  </a:lnTo>
                  <a:lnTo>
                    <a:pt x="463867" y="54533"/>
                  </a:lnTo>
                  <a:lnTo>
                    <a:pt x="466128" y="66446"/>
                  </a:lnTo>
                  <a:lnTo>
                    <a:pt x="466128" y="4978"/>
                  </a:lnTo>
                  <a:lnTo>
                    <a:pt x="405244" y="5994"/>
                  </a:lnTo>
                  <a:lnTo>
                    <a:pt x="357962" y="49796"/>
                  </a:lnTo>
                  <a:lnTo>
                    <a:pt x="351015" y="84823"/>
                  </a:lnTo>
                  <a:lnTo>
                    <a:pt x="357962" y="119430"/>
                  </a:lnTo>
                  <a:lnTo>
                    <a:pt x="376961" y="145961"/>
                  </a:lnTo>
                  <a:lnTo>
                    <a:pt x="405244" y="162953"/>
                  </a:lnTo>
                  <a:lnTo>
                    <a:pt x="440004" y="168935"/>
                  </a:lnTo>
                  <a:lnTo>
                    <a:pt x="459447" y="166852"/>
                  </a:lnTo>
                  <a:lnTo>
                    <a:pt x="477964" y="160718"/>
                  </a:lnTo>
                  <a:lnTo>
                    <a:pt x="494626" y="150749"/>
                  </a:lnTo>
                  <a:lnTo>
                    <a:pt x="508508" y="137134"/>
                  </a:lnTo>
                  <a:lnTo>
                    <a:pt x="500659" y="131470"/>
                  </a:lnTo>
                  <a:lnTo>
                    <a:pt x="473189" y="111683"/>
                  </a:lnTo>
                  <a:lnTo>
                    <a:pt x="466686" y="119545"/>
                  </a:lnTo>
                  <a:lnTo>
                    <a:pt x="458711" y="125818"/>
                  </a:lnTo>
                  <a:lnTo>
                    <a:pt x="449160" y="129971"/>
                  </a:lnTo>
                  <a:lnTo>
                    <a:pt x="437883" y="131470"/>
                  </a:lnTo>
                  <a:lnTo>
                    <a:pt x="424586" y="129197"/>
                  </a:lnTo>
                  <a:lnTo>
                    <a:pt x="413600" y="122821"/>
                  </a:lnTo>
                  <a:lnTo>
                    <a:pt x="405409" y="112991"/>
                  </a:lnTo>
                  <a:lnTo>
                    <a:pt x="400443" y="100368"/>
                  </a:lnTo>
                  <a:lnTo>
                    <a:pt x="515569" y="100368"/>
                  </a:lnTo>
                  <a:lnTo>
                    <a:pt x="515569" y="84823"/>
                  </a:lnTo>
                  <a:close/>
                </a:path>
              </a:pathLst>
            </a:custGeom>
            <a:solidFill>
              <a:srgbClr val="2A601F"/>
            </a:solidFill>
          </p:spPr>
          <p:txBody>
            <a:bodyPr wrap="square" lIns="0" tIns="0" rIns="0" bIns="0" rtlCol="0"/>
            <a:lstStyle/>
            <a:p>
              <a:endParaRPr/>
            </a:p>
          </p:txBody>
        </p:sp>
        <p:pic>
          <p:nvPicPr>
            <p:cNvPr id="8" name="object 8"/>
            <p:cNvPicPr/>
            <p:nvPr/>
          </p:nvPicPr>
          <p:blipFill>
            <a:blip r:embed="rId4" cstate="print"/>
            <a:stretch>
              <a:fillRect/>
            </a:stretch>
          </p:blipFill>
          <p:spPr>
            <a:xfrm>
              <a:off x="3181317" y="1026143"/>
              <a:ext cx="300163" cy="244566"/>
            </a:xfrm>
            <a:prstGeom prst="rect">
              <a:avLst/>
            </a:prstGeom>
          </p:spPr>
        </p:pic>
        <p:pic>
          <p:nvPicPr>
            <p:cNvPr id="9" name="object 9"/>
            <p:cNvPicPr/>
            <p:nvPr/>
          </p:nvPicPr>
          <p:blipFill>
            <a:blip r:embed="rId5" cstate="print"/>
            <a:stretch>
              <a:fillRect/>
            </a:stretch>
          </p:blipFill>
          <p:spPr>
            <a:xfrm>
              <a:off x="3509731" y="1026142"/>
              <a:ext cx="289569" cy="168934"/>
            </a:xfrm>
            <a:prstGeom prst="rect">
              <a:avLst/>
            </a:prstGeom>
          </p:spPr>
        </p:pic>
        <p:pic>
          <p:nvPicPr>
            <p:cNvPr id="10" name="object 10"/>
            <p:cNvPicPr/>
            <p:nvPr/>
          </p:nvPicPr>
          <p:blipFill>
            <a:blip r:embed="rId6" cstate="print"/>
            <a:stretch>
              <a:fillRect/>
            </a:stretch>
          </p:blipFill>
          <p:spPr>
            <a:xfrm>
              <a:off x="3819077" y="1026142"/>
              <a:ext cx="165266" cy="168934"/>
            </a:xfrm>
            <a:prstGeom prst="rect">
              <a:avLst/>
            </a:prstGeom>
          </p:spPr>
        </p:pic>
        <p:pic>
          <p:nvPicPr>
            <p:cNvPr id="11" name="object 11"/>
            <p:cNvPicPr/>
            <p:nvPr/>
          </p:nvPicPr>
          <p:blipFill>
            <a:blip r:embed="rId7" cstate="print"/>
            <a:stretch>
              <a:fillRect/>
            </a:stretch>
          </p:blipFill>
          <p:spPr>
            <a:xfrm>
              <a:off x="4011181" y="1026141"/>
              <a:ext cx="155378" cy="165400"/>
            </a:xfrm>
            <a:prstGeom prst="rect">
              <a:avLst/>
            </a:prstGeom>
          </p:spPr>
        </p:pic>
      </p:grpSp>
      <p:pic>
        <p:nvPicPr>
          <p:cNvPr id="12" name="object 12"/>
          <p:cNvPicPr/>
          <p:nvPr/>
        </p:nvPicPr>
        <p:blipFill>
          <a:blip r:embed="rId8" cstate="print"/>
          <a:stretch>
            <a:fillRect/>
          </a:stretch>
        </p:blipFill>
        <p:spPr>
          <a:xfrm>
            <a:off x="3087819" y="247103"/>
            <a:ext cx="634131" cy="651510"/>
          </a:xfrm>
          <a:prstGeom prst="rect">
            <a:avLst/>
          </a:prstGeom>
        </p:spPr>
      </p:pic>
      <p:sp>
        <p:nvSpPr>
          <p:cNvPr id="13" name="object 13"/>
          <p:cNvSpPr txBox="1">
            <a:spLocks noGrp="1"/>
          </p:cNvSpPr>
          <p:nvPr>
            <p:ph type="title"/>
          </p:nvPr>
        </p:nvSpPr>
        <p:spPr>
          <a:xfrm>
            <a:off x="877516" y="2059177"/>
            <a:ext cx="3273425" cy="1001394"/>
          </a:xfrm>
          <a:prstGeom prst="rect">
            <a:avLst/>
          </a:prstGeom>
        </p:spPr>
        <p:txBody>
          <a:bodyPr vert="horz" wrap="square" lIns="0" tIns="12700" rIns="0" bIns="0" rtlCol="0">
            <a:spAutoFit/>
          </a:bodyPr>
          <a:lstStyle/>
          <a:p>
            <a:pPr marL="12700" marR="5080" indent="1517650">
              <a:lnSpc>
                <a:spcPct val="100000"/>
              </a:lnSpc>
              <a:spcBef>
                <a:spcPts val="100"/>
              </a:spcBef>
            </a:pPr>
            <a:r>
              <a:rPr sz="3200" b="1" spc="-15" dirty="0">
                <a:solidFill>
                  <a:srgbClr val="343133"/>
                </a:solidFill>
                <a:latin typeface="Arial"/>
                <a:cs typeface="Arial"/>
              </a:rPr>
              <a:t>Writing</a:t>
            </a:r>
            <a:r>
              <a:rPr lang="en-US" sz="3200" b="1" spc="-80" dirty="0">
                <a:solidFill>
                  <a:srgbClr val="343133"/>
                </a:solidFill>
                <a:latin typeface="Arial"/>
                <a:cs typeface="Arial"/>
              </a:rPr>
              <a:t> </a:t>
            </a:r>
            <a:r>
              <a:rPr lang="en-US" sz="3200" b="1" dirty="0">
                <a:solidFill>
                  <a:srgbClr val="343133"/>
                </a:solidFill>
                <a:latin typeface="Arial"/>
                <a:cs typeface="Arial"/>
              </a:rPr>
              <a:t>a </a:t>
            </a:r>
            <a:r>
              <a:rPr lang="en-US" sz="3200" b="1" spc="-875" dirty="0">
                <a:solidFill>
                  <a:srgbClr val="343133"/>
                </a:solidFill>
                <a:latin typeface="Arial"/>
                <a:cs typeface="Arial"/>
              </a:rPr>
              <a:t> </a:t>
            </a:r>
            <a:r>
              <a:rPr sz="3200" b="1" spc="-5" dirty="0">
                <a:solidFill>
                  <a:srgbClr val="343133"/>
                </a:solidFill>
                <a:latin typeface="Arial"/>
                <a:cs typeface="Arial"/>
              </a:rPr>
              <a:t>compelling</a:t>
            </a:r>
            <a:r>
              <a:rPr sz="3200" b="1" spc="-95" dirty="0">
                <a:solidFill>
                  <a:srgbClr val="343133"/>
                </a:solidFill>
                <a:latin typeface="Arial"/>
                <a:cs typeface="Arial"/>
              </a:rPr>
              <a:t> </a:t>
            </a:r>
            <a:r>
              <a:rPr sz="3200" b="1" spc="-5" dirty="0">
                <a:solidFill>
                  <a:srgbClr val="343133"/>
                </a:solidFill>
                <a:latin typeface="Arial"/>
                <a:cs typeface="Arial"/>
              </a:rPr>
              <a:t>letter</a:t>
            </a:r>
            <a:endParaRPr sz="3200" dirty="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3047999" cy="5143499"/>
          </a:xfrm>
          <a:prstGeom prst="rect">
            <a:avLst/>
          </a:prstGeom>
        </p:spPr>
      </p:pic>
      <p:grpSp>
        <p:nvGrpSpPr>
          <p:cNvPr id="3" name="object 3"/>
          <p:cNvGrpSpPr/>
          <p:nvPr/>
        </p:nvGrpSpPr>
        <p:grpSpPr>
          <a:xfrm>
            <a:off x="1193928" y="1026141"/>
            <a:ext cx="1525270" cy="245110"/>
            <a:chOff x="1193928" y="1026141"/>
            <a:chExt cx="1525270" cy="245110"/>
          </a:xfrm>
        </p:grpSpPr>
        <p:sp>
          <p:nvSpPr>
            <p:cNvPr id="4" name="object 4"/>
            <p:cNvSpPr/>
            <p:nvPr/>
          </p:nvSpPr>
          <p:spPr>
            <a:xfrm>
              <a:off x="1193927" y="1026147"/>
              <a:ext cx="515620" cy="169545"/>
            </a:xfrm>
            <a:custGeom>
              <a:avLst/>
              <a:gdLst/>
              <a:ahLst/>
              <a:cxnLst/>
              <a:rect l="l" t="t" r="r" b="b"/>
              <a:pathLst>
                <a:path w="515619" h="169544">
                  <a:moveTo>
                    <a:pt x="165265" y="84823"/>
                  </a:moveTo>
                  <a:lnTo>
                    <a:pt x="152273" y="36055"/>
                  </a:lnTo>
                  <a:lnTo>
                    <a:pt x="121170" y="6007"/>
                  </a:lnTo>
                  <a:lnTo>
                    <a:pt x="115824" y="4991"/>
                  </a:lnTo>
                  <a:lnTo>
                    <a:pt x="115824" y="66446"/>
                  </a:lnTo>
                  <a:lnTo>
                    <a:pt x="50139" y="66446"/>
                  </a:lnTo>
                  <a:lnTo>
                    <a:pt x="53174" y="55143"/>
                  </a:lnTo>
                  <a:lnTo>
                    <a:pt x="60121" y="45415"/>
                  </a:lnTo>
                  <a:lnTo>
                    <a:pt x="70904" y="38620"/>
                  </a:lnTo>
                  <a:lnTo>
                    <a:pt x="85458" y="36055"/>
                  </a:lnTo>
                  <a:lnTo>
                    <a:pt x="97650" y="38417"/>
                  </a:lnTo>
                  <a:lnTo>
                    <a:pt x="107264" y="44881"/>
                  </a:lnTo>
                  <a:lnTo>
                    <a:pt x="113563" y="54546"/>
                  </a:lnTo>
                  <a:lnTo>
                    <a:pt x="115824" y="66446"/>
                  </a:lnTo>
                  <a:lnTo>
                    <a:pt x="115824" y="4991"/>
                  </a:lnTo>
                  <a:lnTo>
                    <a:pt x="54813" y="6007"/>
                  </a:lnTo>
                  <a:lnTo>
                    <a:pt x="7061" y="49796"/>
                  </a:lnTo>
                  <a:lnTo>
                    <a:pt x="0" y="84823"/>
                  </a:lnTo>
                  <a:lnTo>
                    <a:pt x="7061" y="119443"/>
                  </a:lnTo>
                  <a:lnTo>
                    <a:pt x="26301" y="145961"/>
                  </a:lnTo>
                  <a:lnTo>
                    <a:pt x="54813" y="162953"/>
                  </a:lnTo>
                  <a:lnTo>
                    <a:pt x="89687" y="168935"/>
                  </a:lnTo>
                  <a:lnTo>
                    <a:pt x="109118" y="166852"/>
                  </a:lnTo>
                  <a:lnTo>
                    <a:pt x="127558" y="160718"/>
                  </a:lnTo>
                  <a:lnTo>
                    <a:pt x="144018" y="150749"/>
                  </a:lnTo>
                  <a:lnTo>
                    <a:pt x="157492" y="137134"/>
                  </a:lnTo>
                  <a:lnTo>
                    <a:pt x="149796" y="131470"/>
                  </a:lnTo>
                  <a:lnTo>
                    <a:pt x="122885" y="111683"/>
                  </a:lnTo>
                  <a:lnTo>
                    <a:pt x="116078" y="119545"/>
                  </a:lnTo>
                  <a:lnTo>
                    <a:pt x="108140" y="125818"/>
                  </a:lnTo>
                  <a:lnTo>
                    <a:pt x="98755" y="129971"/>
                  </a:lnTo>
                  <a:lnTo>
                    <a:pt x="87566" y="131470"/>
                  </a:lnTo>
                  <a:lnTo>
                    <a:pt x="74180" y="129197"/>
                  </a:lnTo>
                  <a:lnTo>
                    <a:pt x="63030" y="122821"/>
                  </a:lnTo>
                  <a:lnTo>
                    <a:pt x="54800" y="112991"/>
                  </a:lnTo>
                  <a:lnTo>
                    <a:pt x="50139" y="100380"/>
                  </a:lnTo>
                  <a:lnTo>
                    <a:pt x="165265" y="100380"/>
                  </a:lnTo>
                  <a:lnTo>
                    <a:pt x="165265" y="84823"/>
                  </a:lnTo>
                  <a:close/>
                </a:path>
                <a:path w="515619" h="169544">
                  <a:moveTo>
                    <a:pt x="349592" y="4241"/>
                  </a:moveTo>
                  <a:lnTo>
                    <a:pt x="299453" y="4241"/>
                  </a:lnTo>
                  <a:lnTo>
                    <a:pt x="262026" y="113804"/>
                  </a:lnTo>
                  <a:lnTo>
                    <a:pt x="261315" y="113804"/>
                  </a:lnTo>
                  <a:lnTo>
                    <a:pt x="220345" y="4241"/>
                  </a:lnTo>
                  <a:lnTo>
                    <a:pt x="166674" y="4241"/>
                  </a:lnTo>
                  <a:lnTo>
                    <a:pt x="233768" y="165404"/>
                  </a:lnTo>
                  <a:lnTo>
                    <a:pt x="286029" y="165404"/>
                  </a:lnTo>
                  <a:lnTo>
                    <a:pt x="349592" y="4241"/>
                  </a:lnTo>
                  <a:close/>
                </a:path>
                <a:path w="515619" h="169544">
                  <a:moveTo>
                    <a:pt x="515569" y="84823"/>
                  </a:moveTo>
                  <a:lnTo>
                    <a:pt x="502577" y="36055"/>
                  </a:lnTo>
                  <a:lnTo>
                    <a:pt x="471474" y="5994"/>
                  </a:lnTo>
                  <a:lnTo>
                    <a:pt x="466128" y="4978"/>
                  </a:lnTo>
                  <a:lnTo>
                    <a:pt x="466128" y="66446"/>
                  </a:lnTo>
                  <a:lnTo>
                    <a:pt x="400443" y="66446"/>
                  </a:lnTo>
                  <a:lnTo>
                    <a:pt x="403479" y="55130"/>
                  </a:lnTo>
                  <a:lnTo>
                    <a:pt x="410425" y="45415"/>
                  </a:lnTo>
                  <a:lnTo>
                    <a:pt x="421208" y="38608"/>
                  </a:lnTo>
                  <a:lnTo>
                    <a:pt x="435762" y="36055"/>
                  </a:lnTo>
                  <a:lnTo>
                    <a:pt x="447954" y="38417"/>
                  </a:lnTo>
                  <a:lnTo>
                    <a:pt x="457568" y="44881"/>
                  </a:lnTo>
                  <a:lnTo>
                    <a:pt x="463867" y="54533"/>
                  </a:lnTo>
                  <a:lnTo>
                    <a:pt x="466128" y="66446"/>
                  </a:lnTo>
                  <a:lnTo>
                    <a:pt x="466128" y="4978"/>
                  </a:lnTo>
                  <a:lnTo>
                    <a:pt x="405244" y="5994"/>
                  </a:lnTo>
                  <a:lnTo>
                    <a:pt x="357962" y="49796"/>
                  </a:lnTo>
                  <a:lnTo>
                    <a:pt x="351015" y="84823"/>
                  </a:lnTo>
                  <a:lnTo>
                    <a:pt x="357962" y="119430"/>
                  </a:lnTo>
                  <a:lnTo>
                    <a:pt x="376961" y="145961"/>
                  </a:lnTo>
                  <a:lnTo>
                    <a:pt x="405244" y="162953"/>
                  </a:lnTo>
                  <a:lnTo>
                    <a:pt x="440004" y="168935"/>
                  </a:lnTo>
                  <a:lnTo>
                    <a:pt x="459447" y="166852"/>
                  </a:lnTo>
                  <a:lnTo>
                    <a:pt x="477964" y="160718"/>
                  </a:lnTo>
                  <a:lnTo>
                    <a:pt x="494626" y="150749"/>
                  </a:lnTo>
                  <a:lnTo>
                    <a:pt x="508508" y="137134"/>
                  </a:lnTo>
                  <a:lnTo>
                    <a:pt x="500659" y="131470"/>
                  </a:lnTo>
                  <a:lnTo>
                    <a:pt x="473189" y="111683"/>
                  </a:lnTo>
                  <a:lnTo>
                    <a:pt x="466686" y="119545"/>
                  </a:lnTo>
                  <a:lnTo>
                    <a:pt x="458711" y="125818"/>
                  </a:lnTo>
                  <a:lnTo>
                    <a:pt x="449160" y="129971"/>
                  </a:lnTo>
                  <a:lnTo>
                    <a:pt x="437883" y="131470"/>
                  </a:lnTo>
                  <a:lnTo>
                    <a:pt x="424586" y="129197"/>
                  </a:lnTo>
                  <a:lnTo>
                    <a:pt x="413600" y="122821"/>
                  </a:lnTo>
                  <a:lnTo>
                    <a:pt x="405409" y="112991"/>
                  </a:lnTo>
                  <a:lnTo>
                    <a:pt x="400443" y="100368"/>
                  </a:lnTo>
                  <a:lnTo>
                    <a:pt x="515569" y="100368"/>
                  </a:lnTo>
                  <a:lnTo>
                    <a:pt x="515569" y="84823"/>
                  </a:lnTo>
                  <a:close/>
                </a:path>
              </a:pathLst>
            </a:custGeom>
            <a:solidFill>
              <a:srgbClr val="2A601F"/>
            </a:solidFill>
          </p:spPr>
          <p:txBody>
            <a:bodyPr wrap="square" lIns="0" tIns="0" rIns="0" bIns="0" rtlCol="0"/>
            <a:lstStyle/>
            <a:p>
              <a:endParaRPr/>
            </a:p>
          </p:txBody>
        </p:sp>
        <p:pic>
          <p:nvPicPr>
            <p:cNvPr id="5" name="object 5"/>
            <p:cNvPicPr/>
            <p:nvPr/>
          </p:nvPicPr>
          <p:blipFill>
            <a:blip r:embed="rId3" cstate="print"/>
            <a:stretch>
              <a:fillRect/>
            </a:stretch>
          </p:blipFill>
          <p:spPr>
            <a:xfrm>
              <a:off x="1733517" y="1026143"/>
              <a:ext cx="300163" cy="244566"/>
            </a:xfrm>
            <a:prstGeom prst="rect">
              <a:avLst/>
            </a:prstGeom>
          </p:spPr>
        </p:pic>
        <p:pic>
          <p:nvPicPr>
            <p:cNvPr id="6" name="object 6"/>
            <p:cNvPicPr/>
            <p:nvPr/>
          </p:nvPicPr>
          <p:blipFill>
            <a:blip r:embed="rId4" cstate="print"/>
            <a:stretch>
              <a:fillRect/>
            </a:stretch>
          </p:blipFill>
          <p:spPr>
            <a:xfrm>
              <a:off x="2061931" y="1026142"/>
              <a:ext cx="289569" cy="168934"/>
            </a:xfrm>
            <a:prstGeom prst="rect">
              <a:avLst/>
            </a:prstGeom>
          </p:spPr>
        </p:pic>
        <p:pic>
          <p:nvPicPr>
            <p:cNvPr id="7" name="object 7"/>
            <p:cNvPicPr/>
            <p:nvPr/>
          </p:nvPicPr>
          <p:blipFill>
            <a:blip r:embed="rId5" cstate="print"/>
            <a:stretch>
              <a:fillRect/>
            </a:stretch>
          </p:blipFill>
          <p:spPr>
            <a:xfrm>
              <a:off x="2371276" y="1026142"/>
              <a:ext cx="165266" cy="168934"/>
            </a:xfrm>
            <a:prstGeom prst="rect">
              <a:avLst/>
            </a:prstGeom>
          </p:spPr>
        </p:pic>
        <p:pic>
          <p:nvPicPr>
            <p:cNvPr id="8" name="object 8"/>
            <p:cNvPicPr/>
            <p:nvPr/>
          </p:nvPicPr>
          <p:blipFill>
            <a:blip r:embed="rId6" cstate="print"/>
            <a:stretch>
              <a:fillRect/>
            </a:stretch>
          </p:blipFill>
          <p:spPr>
            <a:xfrm>
              <a:off x="2563381" y="1026141"/>
              <a:ext cx="155378" cy="165400"/>
            </a:xfrm>
            <a:prstGeom prst="rect">
              <a:avLst/>
            </a:prstGeom>
          </p:spPr>
        </p:pic>
      </p:grpSp>
      <p:pic>
        <p:nvPicPr>
          <p:cNvPr id="9" name="object 9"/>
          <p:cNvPicPr/>
          <p:nvPr/>
        </p:nvPicPr>
        <p:blipFill>
          <a:blip r:embed="rId7" cstate="print"/>
          <a:stretch>
            <a:fillRect/>
          </a:stretch>
        </p:blipFill>
        <p:spPr>
          <a:xfrm>
            <a:off x="1640018" y="247103"/>
            <a:ext cx="634131" cy="651510"/>
          </a:xfrm>
          <a:prstGeom prst="rect">
            <a:avLst/>
          </a:prstGeom>
        </p:spPr>
      </p:pic>
      <p:sp>
        <p:nvSpPr>
          <p:cNvPr id="10" name="object 10"/>
          <p:cNvSpPr txBox="1"/>
          <p:nvPr/>
        </p:nvSpPr>
        <p:spPr>
          <a:xfrm>
            <a:off x="304800" y="1819910"/>
            <a:ext cx="2377313" cy="1120820"/>
          </a:xfrm>
          <a:prstGeom prst="rect">
            <a:avLst/>
          </a:prstGeom>
        </p:spPr>
        <p:txBody>
          <a:bodyPr vert="horz" wrap="square" lIns="0" tIns="12700" rIns="0" bIns="0" rtlCol="0">
            <a:spAutoFit/>
          </a:bodyPr>
          <a:lstStyle/>
          <a:p>
            <a:pPr marL="12700" marR="5080" indent="440055" algn="r">
              <a:lnSpc>
                <a:spcPct val="100000"/>
              </a:lnSpc>
              <a:spcBef>
                <a:spcPts val="100"/>
              </a:spcBef>
            </a:pPr>
            <a:r>
              <a:rPr lang="en-US" sz="2400" b="1" spc="-5" dirty="0">
                <a:solidFill>
                  <a:srgbClr val="343133"/>
                </a:solidFill>
                <a:latin typeface="Arial"/>
                <a:cs typeface="Arial"/>
              </a:rPr>
              <a:t>Scholarship Essays</a:t>
            </a:r>
            <a:r>
              <a:rPr sz="2400" b="1" spc="-5" dirty="0">
                <a:solidFill>
                  <a:srgbClr val="343133"/>
                </a:solidFill>
                <a:latin typeface="Arial"/>
                <a:cs typeface="Arial"/>
              </a:rPr>
              <a:t> </a:t>
            </a:r>
            <a:r>
              <a:rPr sz="2400" b="1" spc="-25" dirty="0">
                <a:solidFill>
                  <a:srgbClr val="343133"/>
                </a:solidFill>
                <a:latin typeface="Arial"/>
                <a:cs typeface="Arial"/>
              </a:rPr>
              <a:t>Do’s </a:t>
            </a:r>
            <a:r>
              <a:rPr sz="2400" b="1" spc="-5" dirty="0">
                <a:solidFill>
                  <a:srgbClr val="343133"/>
                </a:solidFill>
                <a:latin typeface="Arial"/>
                <a:cs typeface="Arial"/>
              </a:rPr>
              <a:t>and </a:t>
            </a:r>
            <a:r>
              <a:rPr sz="2400" b="1" dirty="0">
                <a:solidFill>
                  <a:srgbClr val="343133"/>
                </a:solidFill>
                <a:latin typeface="Arial"/>
                <a:cs typeface="Arial"/>
              </a:rPr>
              <a:t> </a:t>
            </a:r>
            <a:r>
              <a:rPr sz="2400" b="1" spc="-5" dirty="0">
                <a:solidFill>
                  <a:srgbClr val="343133"/>
                </a:solidFill>
                <a:latin typeface="Arial"/>
                <a:cs typeface="Arial"/>
              </a:rPr>
              <a:t>Don’ts</a:t>
            </a:r>
            <a:endParaRPr sz="2400" dirty="0">
              <a:latin typeface="Arial"/>
              <a:cs typeface="Arial"/>
            </a:endParaRPr>
          </a:p>
        </p:txBody>
      </p:sp>
      <p:sp>
        <p:nvSpPr>
          <p:cNvPr id="11" name="object 11"/>
          <p:cNvSpPr txBox="1"/>
          <p:nvPr/>
        </p:nvSpPr>
        <p:spPr>
          <a:xfrm>
            <a:off x="3583940" y="248665"/>
            <a:ext cx="5046345" cy="4752583"/>
          </a:xfrm>
          <a:prstGeom prst="rect">
            <a:avLst/>
          </a:prstGeom>
        </p:spPr>
        <p:txBody>
          <a:bodyPr vert="horz" wrap="square" lIns="0" tIns="12700" rIns="0" bIns="0" rtlCol="0">
            <a:spAutoFit/>
          </a:bodyPr>
          <a:lstStyle/>
          <a:p>
            <a:pPr marL="299085" marR="5080" indent="-287020">
              <a:lnSpc>
                <a:spcPct val="100000"/>
              </a:lnSpc>
              <a:spcBef>
                <a:spcPts val="100"/>
              </a:spcBef>
              <a:buChar char="•"/>
              <a:tabLst>
                <a:tab pos="299085" algn="l"/>
                <a:tab pos="299720" algn="l"/>
              </a:tabLst>
            </a:pPr>
            <a:r>
              <a:rPr sz="1800" spc="-10" dirty="0">
                <a:solidFill>
                  <a:srgbClr val="111314"/>
                </a:solidFill>
                <a:latin typeface="Avenir Next LT Pro" panose="020B0504020202020204" pitchFamily="34" charset="0"/>
                <a:cs typeface="Arial MT"/>
              </a:rPr>
              <a:t>Don’t</a:t>
            </a:r>
            <a:r>
              <a:rPr sz="1800" spc="1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look</a:t>
            </a:r>
            <a:r>
              <a:rPr sz="180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up</a:t>
            </a:r>
            <a:r>
              <a:rPr sz="1800" spc="5"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other</a:t>
            </a:r>
            <a:r>
              <a:rPr sz="180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essays</a:t>
            </a:r>
            <a:r>
              <a:rPr sz="1800" spc="2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for content.</a:t>
            </a:r>
            <a:r>
              <a:rPr sz="1800" spc="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Do</a:t>
            </a:r>
            <a:r>
              <a:rPr sz="1800" spc="-1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tell </a:t>
            </a:r>
            <a:r>
              <a:rPr sz="1800" dirty="0">
                <a:solidFill>
                  <a:srgbClr val="111314"/>
                </a:solidFill>
                <a:latin typeface="Avenir Next LT Pro" panose="020B0504020202020204" pitchFamily="34" charset="0"/>
                <a:cs typeface="Arial MT"/>
              </a:rPr>
              <a:t> </a:t>
            </a:r>
            <a:r>
              <a:rPr sz="1800" spc="-15" dirty="0">
                <a:solidFill>
                  <a:srgbClr val="111314"/>
                </a:solidFill>
                <a:latin typeface="Avenir Next LT Pro" panose="020B0504020202020204" pitchFamily="34" charset="0"/>
                <a:cs typeface="Arial MT"/>
              </a:rPr>
              <a:t>your</a:t>
            </a:r>
            <a:r>
              <a:rPr sz="1800" spc="15" dirty="0">
                <a:solidFill>
                  <a:srgbClr val="111314"/>
                </a:solidFill>
                <a:latin typeface="Avenir Next LT Pro" panose="020B0504020202020204" pitchFamily="34" charset="0"/>
                <a:cs typeface="Arial MT"/>
              </a:rPr>
              <a:t> </a:t>
            </a:r>
            <a:r>
              <a:rPr sz="1800" spc="-20" dirty="0">
                <a:solidFill>
                  <a:srgbClr val="111314"/>
                </a:solidFill>
                <a:latin typeface="Avenir Next LT Pro" panose="020B0504020202020204" pitchFamily="34" charset="0"/>
                <a:cs typeface="Arial MT"/>
              </a:rPr>
              <a:t>own</a:t>
            </a:r>
            <a:r>
              <a:rPr sz="1800" spc="4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story in</a:t>
            </a:r>
            <a:r>
              <a:rPr sz="1800" spc="-1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the</a:t>
            </a:r>
            <a:r>
              <a:rPr sz="1800" spc="-1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pattern</a:t>
            </a:r>
            <a:r>
              <a:rPr sz="1800" spc="-1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that</a:t>
            </a:r>
            <a:r>
              <a:rPr sz="180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makes sense </a:t>
            </a:r>
            <a:r>
              <a:rPr sz="1800" spc="-484"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for it!</a:t>
            </a:r>
            <a:endParaRPr sz="1800" dirty="0">
              <a:latin typeface="Avenir Next LT Pro" panose="020B0504020202020204" pitchFamily="34" charset="0"/>
              <a:cs typeface="Arial MT"/>
            </a:endParaRPr>
          </a:p>
          <a:p>
            <a:pPr marL="299085" marR="231775" indent="-287020" algn="just">
              <a:lnSpc>
                <a:spcPct val="100000"/>
              </a:lnSpc>
              <a:spcBef>
                <a:spcPts val="430"/>
              </a:spcBef>
              <a:buChar char="•"/>
              <a:tabLst>
                <a:tab pos="299720" algn="l"/>
              </a:tabLst>
            </a:pPr>
            <a:r>
              <a:rPr sz="1800" spc="-10" dirty="0">
                <a:solidFill>
                  <a:srgbClr val="111314"/>
                </a:solidFill>
                <a:latin typeface="Avenir Next LT Pro" panose="020B0504020202020204" pitchFamily="34" charset="0"/>
                <a:cs typeface="Arial MT"/>
              </a:rPr>
              <a:t>Don’t repeat </a:t>
            </a:r>
            <a:r>
              <a:rPr sz="1800" spc="-5" dirty="0">
                <a:solidFill>
                  <a:srgbClr val="111314"/>
                </a:solidFill>
                <a:latin typeface="Avenir Next LT Pro" panose="020B0504020202020204" pitchFamily="34" charset="0"/>
                <a:cs typeface="Arial MT"/>
              </a:rPr>
              <a:t>information from </a:t>
            </a:r>
            <a:r>
              <a:rPr sz="1800" spc="-10" dirty="0">
                <a:solidFill>
                  <a:srgbClr val="111314"/>
                </a:solidFill>
                <a:latin typeface="Avenir Next LT Pro" panose="020B0504020202020204" pitchFamily="34" charset="0"/>
                <a:cs typeface="Arial MT"/>
              </a:rPr>
              <a:t>other places </a:t>
            </a:r>
            <a:r>
              <a:rPr sz="1800" spc="-5" dirty="0">
                <a:solidFill>
                  <a:srgbClr val="111314"/>
                </a:solidFill>
                <a:latin typeface="Avenir Next LT Pro" panose="020B0504020202020204" pitchFamily="34" charset="0"/>
                <a:cs typeface="Arial MT"/>
              </a:rPr>
              <a:t>in </a:t>
            </a:r>
            <a:r>
              <a:rPr sz="1800" spc="-15" dirty="0">
                <a:solidFill>
                  <a:srgbClr val="111314"/>
                </a:solidFill>
                <a:latin typeface="Avenir Next LT Pro" panose="020B0504020202020204" pitchFamily="34" charset="0"/>
                <a:cs typeface="Arial MT"/>
              </a:rPr>
              <a:t>your </a:t>
            </a:r>
            <a:r>
              <a:rPr sz="1800" spc="-10" dirty="0">
                <a:solidFill>
                  <a:srgbClr val="111314"/>
                </a:solidFill>
                <a:latin typeface="Avenir Next LT Pro" panose="020B0504020202020204" pitchFamily="34" charset="0"/>
                <a:cs typeface="Arial MT"/>
              </a:rPr>
              <a:t>application. </a:t>
            </a:r>
            <a:r>
              <a:rPr sz="1800" spc="-5" dirty="0">
                <a:solidFill>
                  <a:srgbClr val="111314"/>
                </a:solidFill>
                <a:latin typeface="Avenir Next LT Pro" panose="020B0504020202020204" pitchFamily="34" charset="0"/>
                <a:cs typeface="Arial MT"/>
              </a:rPr>
              <a:t>Do use the space </a:t>
            </a:r>
            <a:r>
              <a:rPr sz="1800" spc="-15" dirty="0">
                <a:solidFill>
                  <a:srgbClr val="111314"/>
                </a:solidFill>
                <a:latin typeface="Avenir Next LT Pro" panose="020B0504020202020204" pitchFamily="34" charset="0"/>
                <a:cs typeface="Arial MT"/>
              </a:rPr>
              <a:t>you </a:t>
            </a:r>
            <a:r>
              <a:rPr sz="1800" spc="-10" dirty="0">
                <a:solidFill>
                  <a:srgbClr val="111314"/>
                </a:solidFill>
                <a:latin typeface="Avenir Next LT Pro" panose="020B0504020202020204" pitchFamily="34" charset="0"/>
                <a:cs typeface="Arial MT"/>
              </a:rPr>
              <a:t>have </a:t>
            </a:r>
            <a:r>
              <a:rPr sz="1800" spc="-490" dirty="0">
                <a:solidFill>
                  <a:srgbClr val="111314"/>
                </a:solidFill>
                <a:latin typeface="Avenir Next LT Pro" panose="020B0504020202020204" pitchFamily="34" charset="0"/>
                <a:cs typeface="Arial MT"/>
              </a:rPr>
              <a:t> </a:t>
            </a:r>
            <a:r>
              <a:rPr sz="1800" dirty="0">
                <a:solidFill>
                  <a:srgbClr val="111314"/>
                </a:solidFill>
                <a:latin typeface="Avenir Next LT Pro" panose="020B0504020202020204" pitchFamily="34" charset="0"/>
                <a:cs typeface="Arial MT"/>
              </a:rPr>
              <a:t>to</a:t>
            </a:r>
            <a:r>
              <a:rPr sz="1800" spc="-1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the full</a:t>
            </a:r>
            <a:r>
              <a:rPr lang="en-US" sz="1800" spc="-5" dirty="0">
                <a:solidFill>
                  <a:srgbClr val="111314"/>
                </a:solidFill>
                <a:latin typeface="Avenir Next LT Pro" panose="020B0504020202020204" pitchFamily="34" charset="0"/>
                <a:cs typeface="Arial MT"/>
              </a:rPr>
              <a:t>est</a:t>
            </a:r>
            <a:r>
              <a:rPr sz="1800" spc="-5" dirty="0">
                <a:solidFill>
                  <a:srgbClr val="111314"/>
                </a:solidFill>
                <a:latin typeface="Avenir Next LT Pro" panose="020B0504020202020204" pitchFamily="34" charset="0"/>
                <a:cs typeface="Arial MT"/>
              </a:rPr>
              <a:t>!</a:t>
            </a:r>
            <a:endParaRPr sz="1800" dirty="0">
              <a:latin typeface="Avenir Next LT Pro" panose="020B0504020202020204" pitchFamily="34" charset="0"/>
              <a:cs typeface="Arial MT"/>
            </a:endParaRPr>
          </a:p>
          <a:p>
            <a:pPr marL="299085" marR="168910" indent="-287020">
              <a:lnSpc>
                <a:spcPct val="100000"/>
              </a:lnSpc>
              <a:spcBef>
                <a:spcPts val="430"/>
              </a:spcBef>
              <a:buChar char="•"/>
              <a:tabLst>
                <a:tab pos="299085" algn="l"/>
                <a:tab pos="299720" algn="l"/>
              </a:tabLst>
            </a:pPr>
            <a:r>
              <a:rPr sz="1800" spc="-10" dirty="0">
                <a:solidFill>
                  <a:srgbClr val="111314"/>
                </a:solidFill>
                <a:latin typeface="Avenir Next LT Pro" panose="020B0504020202020204" pitchFamily="34" charset="0"/>
                <a:cs typeface="Arial MT"/>
              </a:rPr>
              <a:t>Don’t</a:t>
            </a:r>
            <a:r>
              <a:rPr sz="1800" spc="1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be too </a:t>
            </a:r>
            <a:r>
              <a:rPr sz="1800" spc="-10" dirty="0">
                <a:solidFill>
                  <a:srgbClr val="111314"/>
                </a:solidFill>
                <a:latin typeface="Avenir Next LT Pro" panose="020B0504020202020204" pitchFamily="34" charset="0"/>
                <a:cs typeface="Arial MT"/>
              </a:rPr>
              <a:t>modest</a:t>
            </a:r>
            <a:r>
              <a:rPr sz="1800" spc="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or sell</a:t>
            </a:r>
            <a:r>
              <a:rPr sz="1800" spc="1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yourself</a:t>
            </a:r>
            <a:r>
              <a:rPr sz="1800" spc="4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short.</a:t>
            </a:r>
            <a:r>
              <a:rPr lang="en-US" spc="-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Do </a:t>
            </a:r>
            <a:r>
              <a:rPr sz="1800" spc="-484"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trust</a:t>
            </a:r>
            <a:r>
              <a:rPr sz="1800" spc="-1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that</a:t>
            </a:r>
            <a:r>
              <a:rPr sz="1800" dirty="0">
                <a:solidFill>
                  <a:srgbClr val="111314"/>
                </a:solidFill>
                <a:latin typeface="Avenir Next LT Pro" panose="020B0504020202020204" pitchFamily="34" charset="0"/>
                <a:cs typeface="Arial MT"/>
              </a:rPr>
              <a:t> </a:t>
            </a:r>
            <a:r>
              <a:rPr sz="1800" spc="-15" dirty="0">
                <a:solidFill>
                  <a:srgbClr val="111314"/>
                </a:solidFill>
                <a:latin typeface="Avenir Next LT Pro" panose="020B0504020202020204" pitchFamily="34" charset="0"/>
                <a:cs typeface="Arial MT"/>
              </a:rPr>
              <a:t>you</a:t>
            </a:r>
            <a:r>
              <a:rPr sz="1800" spc="1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are</a:t>
            </a:r>
            <a:r>
              <a:rPr sz="1800" spc="5"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worthy</a:t>
            </a:r>
            <a:r>
              <a:rPr sz="1800" spc="3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of</a:t>
            </a:r>
            <a:r>
              <a:rPr sz="1800" spc="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making</a:t>
            </a:r>
            <a:r>
              <a:rPr sz="1800" spc="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this </a:t>
            </a:r>
            <a:r>
              <a:rPr sz="180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request!</a:t>
            </a:r>
            <a:endParaRPr sz="1800" dirty="0">
              <a:latin typeface="Avenir Next LT Pro" panose="020B0504020202020204" pitchFamily="34" charset="0"/>
              <a:cs typeface="Arial MT"/>
            </a:endParaRPr>
          </a:p>
          <a:p>
            <a:pPr marL="299085" marR="186055" indent="-287020">
              <a:lnSpc>
                <a:spcPct val="100000"/>
              </a:lnSpc>
              <a:spcBef>
                <a:spcPts val="434"/>
              </a:spcBef>
              <a:buChar char="•"/>
              <a:tabLst>
                <a:tab pos="299085" algn="l"/>
                <a:tab pos="299720" algn="l"/>
              </a:tabLst>
            </a:pPr>
            <a:r>
              <a:rPr sz="1800" spc="-10" dirty="0">
                <a:solidFill>
                  <a:srgbClr val="111314"/>
                </a:solidFill>
                <a:latin typeface="Avenir Next LT Pro" panose="020B0504020202020204" pitchFamily="34" charset="0"/>
                <a:cs typeface="Arial MT"/>
              </a:rPr>
              <a:t>Don’t</a:t>
            </a:r>
            <a:r>
              <a:rPr sz="1800" spc="1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write</a:t>
            </a:r>
            <a:r>
              <a:rPr sz="1800" spc="3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in </a:t>
            </a:r>
            <a:r>
              <a:rPr sz="1800" dirty="0">
                <a:solidFill>
                  <a:srgbClr val="111314"/>
                </a:solidFill>
                <a:latin typeface="Avenir Next LT Pro" panose="020B0504020202020204" pitchFamily="34" charset="0"/>
                <a:cs typeface="Arial MT"/>
              </a:rPr>
              <a:t>a</a:t>
            </a:r>
            <a:r>
              <a:rPr sz="1800" spc="-5"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style</a:t>
            </a:r>
            <a:r>
              <a:rPr sz="1800" spc="2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that</a:t>
            </a:r>
            <a:r>
              <a:rPr sz="1800" spc="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is</a:t>
            </a:r>
            <a:r>
              <a:rPr sz="180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unnatural</a:t>
            </a:r>
            <a:r>
              <a:rPr sz="1800" spc="2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for</a:t>
            </a:r>
            <a:r>
              <a:rPr sz="1800" spc="-10" dirty="0">
                <a:solidFill>
                  <a:srgbClr val="111314"/>
                </a:solidFill>
                <a:latin typeface="Avenir Next LT Pro" panose="020B0504020202020204" pitchFamily="34" charset="0"/>
                <a:cs typeface="Arial MT"/>
              </a:rPr>
              <a:t> </a:t>
            </a:r>
            <a:r>
              <a:rPr sz="1800" spc="-15" dirty="0">
                <a:solidFill>
                  <a:srgbClr val="111314"/>
                </a:solidFill>
                <a:latin typeface="Avenir Next LT Pro" panose="020B0504020202020204" pitchFamily="34" charset="0"/>
                <a:cs typeface="Arial MT"/>
              </a:rPr>
              <a:t>you. </a:t>
            </a:r>
            <a:r>
              <a:rPr sz="1800" spc="-484"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Do</a:t>
            </a:r>
            <a:r>
              <a:rPr sz="1800" spc="-1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trust</a:t>
            </a:r>
            <a:r>
              <a:rPr sz="1800" spc="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that </a:t>
            </a:r>
            <a:r>
              <a:rPr sz="1800" spc="-15" dirty="0">
                <a:solidFill>
                  <a:srgbClr val="111314"/>
                </a:solidFill>
                <a:latin typeface="Avenir Next LT Pro" panose="020B0504020202020204" pitchFamily="34" charset="0"/>
                <a:cs typeface="Arial MT"/>
              </a:rPr>
              <a:t>your</a:t>
            </a:r>
            <a:r>
              <a:rPr sz="1800" spc="35" dirty="0">
                <a:solidFill>
                  <a:srgbClr val="111314"/>
                </a:solidFill>
                <a:latin typeface="Avenir Next LT Pro" panose="020B0504020202020204" pitchFamily="34" charset="0"/>
                <a:cs typeface="Arial MT"/>
              </a:rPr>
              <a:t> </a:t>
            </a:r>
            <a:r>
              <a:rPr sz="1800" spc="-20" dirty="0">
                <a:solidFill>
                  <a:srgbClr val="111314"/>
                </a:solidFill>
                <a:latin typeface="Avenir Next LT Pro" panose="020B0504020202020204" pitchFamily="34" charset="0"/>
                <a:cs typeface="Arial MT"/>
              </a:rPr>
              <a:t>own</a:t>
            </a:r>
            <a:r>
              <a:rPr sz="1800" spc="3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voice</a:t>
            </a:r>
            <a:r>
              <a:rPr sz="1800" spc="10" dirty="0">
                <a:solidFill>
                  <a:srgbClr val="111314"/>
                </a:solidFill>
                <a:latin typeface="Avenir Next LT Pro" panose="020B0504020202020204" pitchFamily="34" charset="0"/>
                <a:cs typeface="Arial MT"/>
              </a:rPr>
              <a:t> </a:t>
            </a:r>
            <a:r>
              <a:rPr sz="1800" spc="-15" dirty="0">
                <a:solidFill>
                  <a:srgbClr val="111314"/>
                </a:solidFill>
                <a:latin typeface="Avenir Next LT Pro" panose="020B0504020202020204" pitchFamily="34" charset="0"/>
                <a:cs typeface="Arial MT"/>
              </a:rPr>
              <a:t>will</a:t>
            </a:r>
            <a:r>
              <a:rPr sz="1800" spc="4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carry</a:t>
            </a:r>
            <a:r>
              <a:rPr sz="1800" dirty="0">
                <a:solidFill>
                  <a:srgbClr val="111314"/>
                </a:solidFill>
                <a:latin typeface="Avenir Next LT Pro" panose="020B0504020202020204" pitchFamily="34" charset="0"/>
                <a:cs typeface="Arial MT"/>
              </a:rPr>
              <a:t> </a:t>
            </a:r>
            <a:r>
              <a:rPr sz="1800" spc="-15" dirty="0">
                <a:solidFill>
                  <a:srgbClr val="111314"/>
                </a:solidFill>
                <a:latin typeface="Avenir Next LT Pro" panose="020B0504020202020204" pitchFamily="34" charset="0"/>
                <a:cs typeface="Arial MT"/>
              </a:rPr>
              <a:t>your</a:t>
            </a:r>
            <a:r>
              <a:rPr sz="1800" spc="-10" dirty="0">
                <a:solidFill>
                  <a:srgbClr val="111314"/>
                </a:solidFill>
                <a:latin typeface="Avenir Next LT Pro" panose="020B0504020202020204" pitchFamily="34" charset="0"/>
                <a:cs typeface="Arial MT"/>
              </a:rPr>
              <a:t> story!</a:t>
            </a:r>
            <a:endParaRPr sz="1800" dirty="0">
              <a:latin typeface="Avenir Next LT Pro" panose="020B0504020202020204" pitchFamily="34" charset="0"/>
              <a:cs typeface="Arial MT"/>
            </a:endParaRPr>
          </a:p>
          <a:p>
            <a:pPr marL="299085" marR="333375" indent="-287020">
              <a:lnSpc>
                <a:spcPct val="100000"/>
              </a:lnSpc>
              <a:spcBef>
                <a:spcPts val="430"/>
              </a:spcBef>
              <a:buChar char="•"/>
              <a:tabLst>
                <a:tab pos="299085" algn="l"/>
                <a:tab pos="299720" algn="l"/>
              </a:tabLst>
            </a:pPr>
            <a:r>
              <a:rPr sz="1800" spc="-10" dirty="0">
                <a:solidFill>
                  <a:srgbClr val="111314"/>
                </a:solidFill>
                <a:latin typeface="Avenir Next LT Pro" panose="020B0504020202020204" pitchFamily="34" charset="0"/>
                <a:cs typeface="Arial MT"/>
              </a:rPr>
              <a:t>Don’t</a:t>
            </a:r>
            <a:r>
              <a:rPr sz="1800" spc="1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just</a:t>
            </a:r>
            <a:r>
              <a:rPr sz="180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list</a:t>
            </a:r>
            <a:r>
              <a:rPr sz="1800" spc="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information</a:t>
            </a:r>
            <a:r>
              <a:rPr sz="1800" spc="5"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about</a:t>
            </a:r>
            <a:r>
              <a:rPr sz="1800" spc="1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yourself.</a:t>
            </a:r>
            <a:r>
              <a:rPr lang="en-US" spc="3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Do </a:t>
            </a:r>
            <a:r>
              <a:rPr sz="1800" spc="-484"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show</a:t>
            </a:r>
            <a:r>
              <a:rPr sz="1800" spc="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the impacts,</a:t>
            </a:r>
            <a:r>
              <a:rPr sz="180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importance,</a:t>
            </a:r>
            <a:r>
              <a:rPr sz="1800" spc="15"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and</a:t>
            </a:r>
            <a:r>
              <a:rPr sz="1800" spc="-5"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“why”s </a:t>
            </a:r>
            <a:r>
              <a:rPr sz="1800" spc="-5"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behind</a:t>
            </a:r>
            <a:r>
              <a:rPr sz="1800" spc="15" dirty="0">
                <a:solidFill>
                  <a:srgbClr val="111314"/>
                </a:solidFill>
                <a:latin typeface="Avenir Next LT Pro" panose="020B0504020202020204" pitchFamily="34" charset="0"/>
                <a:cs typeface="Arial MT"/>
              </a:rPr>
              <a:t> </a:t>
            </a:r>
            <a:r>
              <a:rPr sz="1800" spc="-15" dirty="0">
                <a:solidFill>
                  <a:srgbClr val="111314"/>
                </a:solidFill>
                <a:latin typeface="Avenir Next LT Pro" panose="020B0504020202020204" pitchFamily="34" charset="0"/>
                <a:cs typeface="Arial MT"/>
              </a:rPr>
              <a:t>your</a:t>
            </a:r>
            <a:r>
              <a:rPr sz="1800" spc="2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most</a:t>
            </a:r>
            <a:r>
              <a:rPr sz="180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important</a:t>
            </a:r>
            <a:r>
              <a:rPr sz="180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claims</a:t>
            </a:r>
            <a:r>
              <a:rPr sz="1800" spc="1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and </a:t>
            </a:r>
            <a:r>
              <a:rPr sz="1800" spc="-5" dirty="0">
                <a:solidFill>
                  <a:srgbClr val="111314"/>
                </a:solidFill>
                <a:latin typeface="Avenir Next LT Pro" panose="020B0504020202020204" pitchFamily="34" charset="0"/>
                <a:cs typeface="Arial MT"/>
              </a:rPr>
              <a:t> requests.</a:t>
            </a:r>
            <a:endParaRPr sz="1800" dirty="0">
              <a:latin typeface="Avenir Next LT Pro" panose="020B0504020202020204" pitchFamily="34" charset="0"/>
              <a:cs typeface="Arial M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4436" y="2185670"/>
            <a:ext cx="1986914" cy="756920"/>
          </a:xfrm>
          <a:prstGeom prst="rect">
            <a:avLst/>
          </a:prstGeom>
        </p:spPr>
        <p:txBody>
          <a:bodyPr vert="horz" wrap="square" lIns="0" tIns="12700" rIns="0" bIns="0" rtlCol="0">
            <a:spAutoFit/>
          </a:bodyPr>
          <a:lstStyle/>
          <a:p>
            <a:pPr marR="5080" algn="r">
              <a:lnSpc>
                <a:spcPct val="100000"/>
              </a:lnSpc>
              <a:spcBef>
                <a:spcPts val="100"/>
              </a:spcBef>
            </a:pPr>
            <a:r>
              <a:rPr sz="2400" b="1" spc="-5" dirty="0">
                <a:solidFill>
                  <a:srgbClr val="343133"/>
                </a:solidFill>
                <a:latin typeface="Arial"/>
                <a:cs typeface="Arial"/>
              </a:rPr>
              <a:t>Show</a:t>
            </a:r>
            <a:r>
              <a:rPr sz="2400" b="1" spc="-90" dirty="0">
                <a:solidFill>
                  <a:srgbClr val="343133"/>
                </a:solidFill>
                <a:latin typeface="Arial"/>
                <a:cs typeface="Arial"/>
              </a:rPr>
              <a:t> </a:t>
            </a:r>
            <a:r>
              <a:rPr sz="2400" b="1" spc="-5" dirty="0">
                <a:solidFill>
                  <a:srgbClr val="343133"/>
                </a:solidFill>
                <a:latin typeface="Arial"/>
                <a:cs typeface="Arial"/>
              </a:rPr>
              <a:t>instead</a:t>
            </a:r>
            <a:endParaRPr sz="2400">
              <a:latin typeface="Arial"/>
              <a:cs typeface="Arial"/>
            </a:endParaRPr>
          </a:p>
          <a:p>
            <a:pPr marR="5080" algn="r">
              <a:lnSpc>
                <a:spcPct val="100000"/>
              </a:lnSpc>
            </a:pPr>
            <a:r>
              <a:rPr sz="2400" b="1" spc="-5" dirty="0">
                <a:solidFill>
                  <a:srgbClr val="343133"/>
                </a:solidFill>
                <a:latin typeface="Arial"/>
                <a:cs typeface="Arial"/>
              </a:rPr>
              <a:t>of</a:t>
            </a:r>
            <a:r>
              <a:rPr sz="2400" b="1" spc="-95" dirty="0">
                <a:solidFill>
                  <a:srgbClr val="343133"/>
                </a:solidFill>
                <a:latin typeface="Arial"/>
                <a:cs typeface="Arial"/>
              </a:rPr>
              <a:t> </a:t>
            </a:r>
            <a:r>
              <a:rPr sz="2400" b="1" dirty="0">
                <a:solidFill>
                  <a:srgbClr val="343133"/>
                </a:solidFill>
                <a:latin typeface="Arial"/>
                <a:cs typeface="Arial"/>
              </a:rPr>
              <a:t>tell</a:t>
            </a:r>
            <a:endParaRPr sz="2400">
              <a:latin typeface="Arial"/>
              <a:cs typeface="Arial"/>
            </a:endParaRPr>
          </a:p>
        </p:txBody>
      </p:sp>
      <p:sp>
        <p:nvSpPr>
          <p:cNvPr id="3" name="object 3"/>
          <p:cNvSpPr txBox="1">
            <a:spLocks noGrp="1"/>
          </p:cNvSpPr>
          <p:nvPr>
            <p:ph type="title"/>
          </p:nvPr>
        </p:nvSpPr>
        <p:spPr>
          <a:xfrm>
            <a:off x="3583940" y="910613"/>
            <a:ext cx="4944745" cy="566822"/>
          </a:xfrm>
          <a:prstGeom prst="rect">
            <a:avLst/>
          </a:prstGeom>
        </p:spPr>
        <p:txBody>
          <a:bodyPr vert="horz" wrap="square" lIns="0" tIns="12700" rIns="0" bIns="0" rtlCol="0">
            <a:spAutoFit/>
          </a:bodyPr>
          <a:lstStyle/>
          <a:p>
            <a:pPr marL="12700">
              <a:lnSpc>
                <a:spcPct val="100000"/>
              </a:lnSpc>
              <a:spcBef>
                <a:spcPts val="100"/>
              </a:spcBef>
            </a:pPr>
            <a:r>
              <a:rPr sz="1800" b="1" spc="-30" dirty="0">
                <a:latin typeface="Avenir Next LT Pro" panose="020B0504020202020204" pitchFamily="34" charset="0"/>
                <a:cs typeface="Arial"/>
              </a:rPr>
              <a:t>Tell:</a:t>
            </a:r>
            <a:r>
              <a:rPr sz="1800" b="1" spc="-15" dirty="0">
                <a:latin typeface="Avenir Next LT Pro" panose="020B0504020202020204" pitchFamily="34" charset="0"/>
                <a:cs typeface="Arial"/>
              </a:rPr>
              <a:t> </a:t>
            </a:r>
            <a:r>
              <a:rPr sz="1800" dirty="0">
                <a:latin typeface="Avenir Next LT Pro" panose="020B0504020202020204" pitchFamily="34" charset="0"/>
              </a:rPr>
              <a:t>I</a:t>
            </a:r>
            <a:r>
              <a:rPr sz="1800" spc="-10" dirty="0">
                <a:latin typeface="Avenir Next LT Pro" panose="020B0504020202020204" pitchFamily="34" charset="0"/>
              </a:rPr>
              <a:t> changed</a:t>
            </a:r>
            <a:r>
              <a:rPr sz="1800" spc="20" dirty="0">
                <a:latin typeface="Avenir Next LT Pro" panose="020B0504020202020204" pitchFamily="34" charset="0"/>
              </a:rPr>
              <a:t> </a:t>
            </a:r>
            <a:r>
              <a:rPr sz="1800" dirty="0">
                <a:latin typeface="Avenir Next LT Pro" panose="020B0504020202020204" pitchFamily="34" charset="0"/>
              </a:rPr>
              <a:t>my</a:t>
            </a:r>
            <a:r>
              <a:rPr sz="1800" spc="-5" dirty="0">
                <a:latin typeface="Avenir Next LT Pro" panose="020B0504020202020204" pitchFamily="34" charset="0"/>
              </a:rPr>
              <a:t> mind </a:t>
            </a:r>
            <a:r>
              <a:rPr sz="1800" spc="-10" dirty="0">
                <a:latin typeface="Avenir Next LT Pro" panose="020B0504020202020204" pitchFamily="34" charset="0"/>
              </a:rPr>
              <a:t>about</a:t>
            </a:r>
            <a:r>
              <a:rPr sz="1800" spc="10" dirty="0">
                <a:latin typeface="Avenir Next LT Pro" panose="020B0504020202020204" pitchFamily="34" charset="0"/>
              </a:rPr>
              <a:t> </a:t>
            </a:r>
            <a:r>
              <a:rPr sz="1800" spc="-10" dirty="0">
                <a:latin typeface="Avenir Next LT Pro" panose="020B0504020202020204" pitchFamily="34" charset="0"/>
              </a:rPr>
              <a:t>being</a:t>
            </a:r>
            <a:r>
              <a:rPr sz="1800" spc="20" dirty="0">
                <a:latin typeface="Avenir Next LT Pro" panose="020B0504020202020204" pitchFamily="34" charset="0"/>
              </a:rPr>
              <a:t> </a:t>
            </a:r>
            <a:r>
              <a:rPr lang="en-US" sz="1800" spc="-20" dirty="0">
                <a:latin typeface="Avenir Next LT Pro" panose="020B0504020202020204" pitchFamily="34" charset="0"/>
              </a:rPr>
              <a:t>an Engineer</a:t>
            </a:r>
            <a:r>
              <a:rPr sz="1800" spc="-20" dirty="0">
                <a:latin typeface="Avenir Next LT Pro" panose="020B0504020202020204" pitchFamily="34" charset="0"/>
              </a:rPr>
              <a:t>.</a:t>
            </a:r>
            <a:endParaRPr sz="1800" dirty="0">
              <a:latin typeface="Avenir Next LT Pro" panose="020B0504020202020204" pitchFamily="34" charset="0"/>
              <a:cs typeface="Arial"/>
            </a:endParaRPr>
          </a:p>
        </p:txBody>
      </p:sp>
      <p:sp>
        <p:nvSpPr>
          <p:cNvPr id="4" name="object 4"/>
          <p:cNvSpPr txBox="1"/>
          <p:nvPr/>
        </p:nvSpPr>
        <p:spPr>
          <a:xfrm>
            <a:off x="3583940" y="1898650"/>
            <a:ext cx="4944745" cy="566822"/>
          </a:xfrm>
          <a:prstGeom prst="rect">
            <a:avLst/>
          </a:prstGeom>
        </p:spPr>
        <p:txBody>
          <a:bodyPr vert="horz" wrap="square" lIns="0" tIns="12700" rIns="0" bIns="0" rtlCol="0">
            <a:spAutoFit/>
          </a:bodyPr>
          <a:lstStyle/>
          <a:p>
            <a:pPr marL="12700" marR="5080">
              <a:lnSpc>
                <a:spcPct val="100000"/>
              </a:lnSpc>
              <a:spcBef>
                <a:spcPts val="100"/>
              </a:spcBef>
            </a:pPr>
            <a:r>
              <a:rPr sz="1800" b="1" spc="-20" dirty="0">
                <a:solidFill>
                  <a:srgbClr val="111314"/>
                </a:solidFill>
                <a:latin typeface="Avenir Next LT Pro" panose="020B0504020202020204" pitchFamily="34" charset="0"/>
                <a:cs typeface="Arial"/>
              </a:rPr>
              <a:t>Telling</a:t>
            </a:r>
            <a:r>
              <a:rPr sz="1800" b="1" spc="-25" dirty="0">
                <a:solidFill>
                  <a:srgbClr val="111314"/>
                </a:solidFill>
                <a:latin typeface="Avenir Next LT Pro" panose="020B0504020202020204" pitchFamily="34" charset="0"/>
                <a:cs typeface="Arial"/>
              </a:rPr>
              <a:t> </a:t>
            </a:r>
            <a:r>
              <a:rPr sz="1800" b="1" spc="-5" dirty="0">
                <a:solidFill>
                  <a:srgbClr val="111314"/>
                </a:solidFill>
                <a:latin typeface="Avenir Next LT Pro" panose="020B0504020202020204" pitchFamily="34" charset="0"/>
                <a:cs typeface="Arial"/>
              </a:rPr>
              <a:t>more: </a:t>
            </a:r>
            <a:r>
              <a:rPr sz="1800" dirty="0">
                <a:solidFill>
                  <a:srgbClr val="111314"/>
                </a:solidFill>
                <a:latin typeface="Avenir Next LT Pro" panose="020B0504020202020204" pitchFamily="34" charset="0"/>
                <a:cs typeface="Arial MT"/>
              </a:rPr>
              <a:t>I </a:t>
            </a:r>
            <a:r>
              <a:rPr sz="1800" spc="-5" dirty="0">
                <a:solidFill>
                  <a:srgbClr val="111314"/>
                </a:solidFill>
                <a:latin typeface="Avenir Next LT Pro" panose="020B0504020202020204" pitchFamily="34" charset="0"/>
                <a:cs typeface="Arial MT"/>
              </a:rPr>
              <a:t>did</a:t>
            </a:r>
            <a:r>
              <a:rPr lang="en-US" sz="1800" spc="-5" dirty="0">
                <a:solidFill>
                  <a:srgbClr val="111314"/>
                </a:solidFill>
                <a:latin typeface="Avenir Next LT Pro" panose="020B0504020202020204" pitchFamily="34" charset="0"/>
                <a:cs typeface="Arial MT"/>
              </a:rPr>
              <a:t> service learning with an Engineering firm and realized it wasn’t for me</a:t>
            </a:r>
            <a:r>
              <a:rPr sz="1800" spc="-20" dirty="0">
                <a:solidFill>
                  <a:srgbClr val="111314"/>
                </a:solidFill>
                <a:latin typeface="Avenir Next LT Pro" panose="020B0504020202020204" pitchFamily="34" charset="0"/>
                <a:cs typeface="Arial MT"/>
              </a:rPr>
              <a:t>.</a:t>
            </a:r>
            <a:endParaRPr sz="1800" dirty="0">
              <a:latin typeface="Avenir Next LT Pro" panose="020B0504020202020204" pitchFamily="34" charset="0"/>
              <a:cs typeface="Arial MT"/>
            </a:endParaRPr>
          </a:p>
        </p:txBody>
      </p:sp>
      <p:sp>
        <p:nvSpPr>
          <p:cNvPr id="5" name="object 5"/>
          <p:cNvSpPr txBox="1">
            <a:spLocks noGrp="1"/>
          </p:cNvSpPr>
          <p:nvPr>
            <p:ph type="body" idx="1"/>
          </p:nvPr>
        </p:nvSpPr>
        <p:spPr>
          <a:xfrm>
            <a:off x="692404" y="1657350"/>
            <a:ext cx="7757160" cy="3181895"/>
          </a:xfrm>
          <a:prstGeom prst="rect">
            <a:avLst/>
          </a:prstGeom>
        </p:spPr>
        <p:txBody>
          <a:bodyPr vert="horz" wrap="square" lIns="0" tIns="1230882" rIns="0" bIns="0" rtlCol="0">
            <a:spAutoFit/>
          </a:bodyPr>
          <a:lstStyle/>
          <a:p>
            <a:pPr marL="2903220" marR="5080">
              <a:lnSpc>
                <a:spcPct val="100000"/>
              </a:lnSpc>
              <a:spcBef>
                <a:spcPts val="100"/>
              </a:spcBef>
            </a:pPr>
            <a:r>
              <a:rPr b="1" dirty="0">
                <a:latin typeface="Avenir Next LT Pro" panose="020B0504020202020204" pitchFamily="34" charset="0"/>
                <a:cs typeface="Arial"/>
              </a:rPr>
              <a:t>Showing: </a:t>
            </a:r>
            <a:r>
              <a:rPr dirty="0">
                <a:latin typeface="Avenir Next LT Pro" panose="020B0504020202020204" pitchFamily="34" charset="0"/>
              </a:rPr>
              <a:t>I </a:t>
            </a:r>
            <a:r>
              <a:rPr spc="-10" dirty="0">
                <a:latin typeface="Avenir Next LT Pro" panose="020B0504020202020204" pitchFamily="34" charset="0"/>
              </a:rPr>
              <a:t>changed </a:t>
            </a:r>
            <a:r>
              <a:rPr dirty="0">
                <a:latin typeface="Avenir Next LT Pro" panose="020B0504020202020204" pitchFamily="34" charset="0"/>
              </a:rPr>
              <a:t>my </a:t>
            </a:r>
            <a:r>
              <a:rPr spc="-5" dirty="0">
                <a:latin typeface="Avenir Next LT Pro" panose="020B0504020202020204" pitchFamily="34" charset="0"/>
              </a:rPr>
              <a:t>mind </a:t>
            </a:r>
            <a:r>
              <a:rPr spc="-10" dirty="0">
                <a:latin typeface="Avenir Next LT Pro" panose="020B0504020202020204" pitchFamily="34" charset="0"/>
              </a:rPr>
              <a:t>about being </a:t>
            </a:r>
            <a:r>
              <a:rPr spc="-5" dirty="0">
                <a:latin typeface="Avenir Next LT Pro" panose="020B0504020202020204" pitchFamily="34" charset="0"/>
              </a:rPr>
              <a:t> </a:t>
            </a:r>
            <a:r>
              <a:rPr lang="en-US" spc="-20" dirty="0">
                <a:latin typeface="Avenir Next LT Pro" panose="020B0504020202020204" pitchFamily="34" charset="0"/>
              </a:rPr>
              <a:t>an Engineer a</a:t>
            </a:r>
            <a:r>
              <a:rPr spc="-5" dirty="0">
                <a:latin typeface="Avenir Next LT Pro" panose="020B0504020202020204" pitchFamily="34" charset="0"/>
              </a:rPr>
              <a:t>fter </a:t>
            </a:r>
            <a:r>
              <a:rPr spc="-10" dirty="0">
                <a:latin typeface="Avenir Next LT Pro" panose="020B0504020202020204" pitchFamily="34" charset="0"/>
              </a:rPr>
              <a:t>having </a:t>
            </a:r>
            <a:r>
              <a:rPr dirty="0">
                <a:latin typeface="Avenir Next LT Pro" panose="020B0504020202020204" pitchFamily="34" charset="0"/>
              </a:rPr>
              <a:t>to </a:t>
            </a:r>
            <a:r>
              <a:rPr lang="en-US" spc="-10" dirty="0">
                <a:latin typeface="Avenir Next LT Pro" panose="020B0504020202020204" pitchFamily="34" charset="0"/>
              </a:rPr>
              <a:t>complete a robust project through a volunteer service learning program</a:t>
            </a:r>
            <a:r>
              <a:rPr spc="-5" dirty="0">
                <a:latin typeface="Avenir Next LT Pro" panose="020B0504020202020204" pitchFamily="34" charset="0"/>
              </a:rPr>
              <a:t>.</a:t>
            </a:r>
            <a:r>
              <a:rPr lang="en-US" spc="-5" dirty="0">
                <a:latin typeface="Avenir Next LT Pro" panose="020B0504020202020204" pitchFamily="34" charset="0"/>
              </a:rPr>
              <a:t> The work was very isolating and I realized that I would prefer to work with people in a collaborative environment to solve complex issues.</a:t>
            </a:r>
            <a:endParaRPr spc="-5" dirty="0">
              <a:latin typeface="Avenir Next LT Pro" panose="020B05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4436" y="2185670"/>
            <a:ext cx="1987550" cy="756920"/>
          </a:xfrm>
          <a:prstGeom prst="rect">
            <a:avLst/>
          </a:prstGeom>
        </p:spPr>
        <p:txBody>
          <a:bodyPr vert="horz" wrap="square" lIns="0" tIns="12700" rIns="0" bIns="0" rtlCol="0">
            <a:spAutoFit/>
          </a:bodyPr>
          <a:lstStyle/>
          <a:p>
            <a:pPr marR="5715" algn="r">
              <a:lnSpc>
                <a:spcPct val="100000"/>
              </a:lnSpc>
              <a:spcBef>
                <a:spcPts val="100"/>
              </a:spcBef>
            </a:pPr>
            <a:r>
              <a:rPr sz="2400" b="1" spc="-5" dirty="0">
                <a:solidFill>
                  <a:srgbClr val="343133"/>
                </a:solidFill>
                <a:latin typeface="Arial"/>
                <a:cs typeface="Arial"/>
              </a:rPr>
              <a:t>Show</a:t>
            </a:r>
            <a:r>
              <a:rPr sz="2400" b="1" spc="-90" dirty="0">
                <a:solidFill>
                  <a:srgbClr val="343133"/>
                </a:solidFill>
                <a:latin typeface="Arial"/>
                <a:cs typeface="Arial"/>
              </a:rPr>
              <a:t> </a:t>
            </a:r>
            <a:r>
              <a:rPr sz="2400" b="1" spc="-5" dirty="0">
                <a:solidFill>
                  <a:srgbClr val="343133"/>
                </a:solidFill>
                <a:latin typeface="Arial"/>
                <a:cs typeface="Arial"/>
              </a:rPr>
              <a:t>instead</a:t>
            </a:r>
            <a:endParaRPr sz="2400">
              <a:latin typeface="Arial"/>
              <a:cs typeface="Arial"/>
            </a:endParaRPr>
          </a:p>
          <a:p>
            <a:pPr marR="5080" algn="r">
              <a:lnSpc>
                <a:spcPct val="100000"/>
              </a:lnSpc>
            </a:pPr>
            <a:r>
              <a:rPr sz="2400" b="1" spc="-5" dirty="0">
                <a:solidFill>
                  <a:srgbClr val="343133"/>
                </a:solidFill>
                <a:latin typeface="Arial"/>
                <a:cs typeface="Arial"/>
              </a:rPr>
              <a:t>of</a:t>
            </a:r>
            <a:r>
              <a:rPr sz="2400" b="1" spc="-55" dirty="0">
                <a:solidFill>
                  <a:srgbClr val="343133"/>
                </a:solidFill>
                <a:latin typeface="Arial"/>
                <a:cs typeface="Arial"/>
              </a:rPr>
              <a:t> </a:t>
            </a:r>
            <a:r>
              <a:rPr sz="2400" b="1" dirty="0">
                <a:solidFill>
                  <a:srgbClr val="343133"/>
                </a:solidFill>
                <a:latin typeface="Arial"/>
                <a:cs typeface="Arial"/>
              </a:rPr>
              <a:t>tell,</a:t>
            </a:r>
            <a:r>
              <a:rPr sz="2400" b="1" spc="-70" dirty="0">
                <a:solidFill>
                  <a:srgbClr val="343133"/>
                </a:solidFill>
                <a:latin typeface="Arial"/>
                <a:cs typeface="Arial"/>
              </a:rPr>
              <a:t> </a:t>
            </a:r>
            <a:r>
              <a:rPr sz="2400" b="1" dirty="0">
                <a:solidFill>
                  <a:srgbClr val="343133"/>
                </a:solidFill>
                <a:latin typeface="Arial"/>
                <a:cs typeface="Arial"/>
              </a:rPr>
              <a:t>2</a:t>
            </a:r>
            <a:endParaRPr sz="2400">
              <a:latin typeface="Arial"/>
              <a:cs typeface="Arial"/>
            </a:endParaRPr>
          </a:p>
        </p:txBody>
      </p:sp>
      <p:sp>
        <p:nvSpPr>
          <p:cNvPr id="3" name="object 3"/>
          <p:cNvSpPr txBox="1">
            <a:spLocks noGrp="1"/>
          </p:cNvSpPr>
          <p:nvPr>
            <p:ph type="title"/>
          </p:nvPr>
        </p:nvSpPr>
        <p:spPr>
          <a:xfrm>
            <a:off x="3583940" y="1047772"/>
            <a:ext cx="4273550" cy="566822"/>
          </a:xfrm>
          <a:prstGeom prst="rect">
            <a:avLst/>
          </a:prstGeom>
        </p:spPr>
        <p:txBody>
          <a:bodyPr vert="horz" wrap="square" lIns="0" tIns="12700" rIns="0" bIns="0" rtlCol="0">
            <a:spAutoFit/>
          </a:bodyPr>
          <a:lstStyle/>
          <a:p>
            <a:pPr marL="12700">
              <a:lnSpc>
                <a:spcPct val="100000"/>
              </a:lnSpc>
              <a:spcBef>
                <a:spcPts val="100"/>
              </a:spcBef>
            </a:pPr>
            <a:r>
              <a:rPr sz="1800" b="1" spc="-30" dirty="0">
                <a:latin typeface="Avenir Next LT Pro" panose="020B0504020202020204" pitchFamily="34" charset="0"/>
                <a:cs typeface="Arial"/>
              </a:rPr>
              <a:t>Tell:</a:t>
            </a:r>
            <a:r>
              <a:rPr sz="1800" b="1" spc="-15" dirty="0">
                <a:latin typeface="Avenir Next LT Pro" panose="020B0504020202020204" pitchFamily="34" charset="0"/>
                <a:cs typeface="Arial"/>
              </a:rPr>
              <a:t> </a:t>
            </a:r>
            <a:r>
              <a:rPr sz="1800" dirty="0">
                <a:latin typeface="Avenir Next LT Pro" panose="020B0504020202020204" pitchFamily="34" charset="0"/>
              </a:rPr>
              <a:t>My</a:t>
            </a:r>
            <a:r>
              <a:rPr sz="1800" spc="-5" dirty="0">
                <a:latin typeface="Avenir Next LT Pro" panose="020B0504020202020204" pitchFamily="34" charset="0"/>
              </a:rPr>
              <a:t> family</a:t>
            </a:r>
            <a:r>
              <a:rPr sz="1800" dirty="0">
                <a:latin typeface="Avenir Next LT Pro" panose="020B0504020202020204" pitchFamily="34" charset="0"/>
              </a:rPr>
              <a:t> </a:t>
            </a:r>
            <a:r>
              <a:rPr sz="1800" spc="-20" dirty="0">
                <a:latin typeface="Avenir Next LT Pro" panose="020B0504020202020204" pitchFamily="34" charset="0"/>
              </a:rPr>
              <a:t>was</a:t>
            </a:r>
            <a:r>
              <a:rPr sz="1800" spc="30" dirty="0">
                <a:latin typeface="Avenir Next LT Pro" panose="020B0504020202020204" pitchFamily="34" charset="0"/>
              </a:rPr>
              <a:t> </a:t>
            </a:r>
            <a:r>
              <a:rPr sz="1800" dirty="0">
                <a:latin typeface="Avenir Next LT Pro" panose="020B0504020202020204" pitchFamily="34" charset="0"/>
              </a:rPr>
              <a:t>a</a:t>
            </a:r>
            <a:r>
              <a:rPr sz="1800" spc="-5" dirty="0">
                <a:latin typeface="Avenir Next LT Pro" panose="020B0504020202020204" pitchFamily="34" charset="0"/>
              </a:rPr>
              <a:t> big</a:t>
            </a:r>
            <a:r>
              <a:rPr sz="1800" spc="5" dirty="0">
                <a:latin typeface="Avenir Next LT Pro" panose="020B0504020202020204" pitchFamily="34" charset="0"/>
              </a:rPr>
              <a:t> </a:t>
            </a:r>
            <a:r>
              <a:rPr sz="1800" spc="-10" dirty="0">
                <a:latin typeface="Avenir Next LT Pro" panose="020B0504020202020204" pitchFamily="34" charset="0"/>
              </a:rPr>
              <a:t>influence</a:t>
            </a:r>
            <a:r>
              <a:rPr sz="1800" spc="15" dirty="0">
                <a:latin typeface="Avenir Next LT Pro" panose="020B0504020202020204" pitchFamily="34" charset="0"/>
              </a:rPr>
              <a:t> </a:t>
            </a:r>
            <a:r>
              <a:rPr sz="1800" spc="-5" dirty="0">
                <a:latin typeface="Avenir Next LT Pro" panose="020B0504020202020204" pitchFamily="34" charset="0"/>
              </a:rPr>
              <a:t>on </a:t>
            </a:r>
            <a:r>
              <a:rPr sz="1800" spc="-10" dirty="0">
                <a:latin typeface="Avenir Next LT Pro" panose="020B0504020202020204" pitchFamily="34" charset="0"/>
              </a:rPr>
              <a:t>me.</a:t>
            </a:r>
            <a:endParaRPr sz="1800" dirty="0">
              <a:latin typeface="Avenir Next LT Pro" panose="020B0504020202020204" pitchFamily="34" charset="0"/>
              <a:cs typeface="Arial"/>
            </a:endParaRPr>
          </a:p>
        </p:txBody>
      </p:sp>
      <p:sp>
        <p:nvSpPr>
          <p:cNvPr id="4" name="object 4"/>
          <p:cNvSpPr txBox="1"/>
          <p:nvPr/>
        </p:nvSpPr>
        <p:spPr>
          <a:xfrm>
            <a:off x="3583940" y="1820641"/>
            <a:ext cx="4852670" cy="574040"/>
          </a:xfrm>
          <a:prstGeom prst="rect">
            <a:avLst/>
          </a:prstGeom>
        </p:spPr>
        <p:txBody>
          <a:bodyPr vert="horz" wrap="square" lIns="0" tIns="12700" rIns="0" bIns="0" rtlCol="0">
            <a:spAutoFit/>
          </a:bodyPr>
          <a:lstStyle/>
          <a:p>
            <a:pPr marL="12700" marR="5080">
              <a:lnSpc>
                <a:spcPct val="100000"/>
              </a:lnSpc>
              <a:spcBef>
                <a:spcPts val="100"/>
              </a:spcBef>
            </a:pPr>
            <a:r>
              <a:rPr sz="1800" b="1" spc="-20" dirty="0">
                <a:solidFill>
                  <a:srgbClr val="111314"/>
                </a:solidFill>
                <a:latin typeface="Avenir Next LT Pro" panose="020B0504020202020204" pitchFamily="34" charset="0"/>
                <a:cs typeface="Arial"/>
              </a:rPr>
              <a:t>Telling</a:t>
            </a:r>
            <a:r>
              <a:rPr sz="1800" b="1" spc="-30" dirty="0">
                <a:solidFill>
                  <a:srgbClr val="111314"/>
                </a:solidFill>
                <a:latin typeface="Avenir Next LT Pro" panose="020B0504020202020204" pitchFamily="34" charset="0"/>
                <a:cs typeface="Arial"/>
              </a:rPr>
              <a:t> </a:t>
            </a:r>
            <a:r>
              <a:rPr sz="1800" b="1" spc="-5" dirty="0">
                <a:solidFill>
                  <a:srgbClr val="111314"/>
                </a:solidFill>
                <a:latin typeface="Avenir Next LT Pro" panose="020B0504020202020204" pitchFamily="34" charset="0"/>
                <a:cs typeface="Arial"/>
              </a:rPr>
              <a:t>More: </a:t>
            </a:r>
            <a:r>
              <a:rPr sz="1800" dirty="0">
                <a:solidFill>
                  <a:srgbClr val="111314"/>
                </a:solidFill>
                <a:latin typeface="Avenir Next LT Pro" panose="020B0504020202020204" pitchFamily="34" charset="0"/>
                <a:cs typeface="Arial MT"/>
              </a:rPr>
              <a:t>I</a:t>
            </a:r>
            <a:r>
              <a:rPr sz="1800" spc="-1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saw</a:t>
            </a:r>
            <a:r>
              <a:rPr sz="1800" spc="5"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how</a:t>
            </a:r>
            <a:r>
              <a:rPr sz="1800" spc="-5" dirty="0">
                <a:solidFill>
                  <a:srgbClr val="111314"/>
                </a:solidFill>
                <a:latin typeface="Avenir Next LT Pro" panose="020B0504020202020204" pitchFamily="34" charset="0"/>
                <a:cs typeface="Arial MT"/>
              </a:rPr>
              <a:t> hard</a:t>
            </a:r>
            <a:r>
              <a:rPr sz="1800" spc="5" dirty="0">
                <a:solidFill>
                  <a:srgbClr val="111314"/>
                </a:solidFill>
                <a:latin typeface="Avenir Next LT Pro" panose="020B0504020202020204" pitchFamily="34" charset="0"/>
                <a:cs typeface="Arial MT"/>
              </a:rPr>
              <a:t> </a:t>
            </a:r>
            <a:r>
              <a:rPr sz="1800" dirty="0">
                <a:solidFill>
                  <a:srgbClr val="111314"/>
                </a:solidFill>
                <a:latin typeface="Avenir Next LT Pro" panose="020B0504020202020204" pitchFamily="34" charset="0"/>
                <a:cs typeface="Arial MT"/>
              </a:rPr>
              <a:t>my</a:t>
            </a:r>
            <a:r>
              <a:rPr sz="1800" spc="-5" dirty="0">
                <a:solidFill>
                  <a:srgbClr val="111314"/>
                </a:solidFill>
                <a:latin typeface="Avenir Next LT Pro" panose="020B0504020202020204" pitchFamily="34" charset="0"/>
                <a:cs typeface="Arial MT"/>
              </a:rPr>
              <a:t> family </a:t>
            </a:r>
            <a:r>
              <a:rPr sz="1800" spc="-15" dirty="0">
                <a:solidFill>
                  <a:srgbClr val="111314"/>
                </a:solidFill>
                <a:latin typeface="Avenir Next LT Pro" panose="020B0504020202020204" pitchFamily="34" charset="0"/>
                <a:cs typeface="Arial MT"/>
              </a:rPr>
              <a:t>worked </a:t>
            </a:r>
            <a:r>
              <a:rPr sz="1800" spc="-484" dirty="0">
                <a:solidFill>
                  <a:srgbClr val="111314"/>
                </a:solidFill>
                <a:latin typeface="Avenir Next LT Pro" panose="020B0504020202020204" pitchFamily="34" charset="0"/>
                <a:cs typeface="Arial MT"/>
              </a:rPr>
              <a:t> </a:t>
            </a:r>
            <a:r>
              <a:rPr sz="1800" dirty="0">
                <a:solidFill>
                  <a:srgbClr val="111314"/>
                </a:solidFill>
                <a:latin typeface="Avenir Next LT Pro" panose="020B0504020202020204" pitchFamily="34" charset="0"/>
                <a:cs typeface="Arial MT"/>
              </a:rPr>
              <a:t>to</a:t>
            </a:r>
            <a:r>
              <a:rPr sz="1800" spc="-10" dirty="0">
                <a:solidFill>
                  <a:srgbClr val="111314"/>
                </a:solidFill>
                <a:latin typeface="Avenir Next LT Pro" panose="020B0504020202020204" pitchFamily="34" charset="0"/>
                <a:cs typeface="Arial MT"/>
              </a:rPr>
              <a:t> ensure</a:t>
            </a:r>
            <a:r>
              <a:rPr sz="1800" spc="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that</a:t>
            </a:r>
            <a:r>
              <a:rPr sz="1800" spc="-10" dirty="0">
                <a:solidFill>
                  <a:srgbClr val="111314"/>
                </a:solidFill>
                <a:latin typeface="Avenir Next LT Pro" panose="020B0504020202020204" pitchFamily="34" charset="0"/>
                <a:cs typeface="Arial MT"/>
              </a:rPr>
              <a:t> </a:t>
            </a:r>
            <a:r>
              <a:rPr sz="1800" dirty="0">
                <a:solidFill>
                  <a:srgbClr val="111314"/>
                </a:solidFill>
                <a:latin typeface="Avenir Next LT Pro" panose="020B0504020202020204" pitchFamily="34" charset="0"/>
                <a:cs typeface="Arial MT"/>
              </a:rPr>
              <a:t>I</a:t>
            </a:r>
            <a:r>
              <a:rPr sz="1800" spc="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did</a:t>
            </a:r>
            <a:r>
              <a:rPr sz="1800" spc="-10" dirty="0">
                <a:solidFill>
                  <a:srgbClr val="111314"/>
                </a:solidFill>
                <a:latin typeface="Avenir Next LT Pro" panose="020B0504020202020204" pitchFamily="34" charset="0"/>
                <a:cs typeface="Arial MT"/>
              </a:rPr>
              <a:t> </a:t>
            </a:r>
            <a:r>
              <a:rPr sz="1800" spc="-15" dirty="0">
                <a:solidFill>
                  <a:srgbClr val="111314"/>
                </a:solidFill>
                <a:latin typeface="Avenir Next LT Pro" panose="020B0504020202020204" pitchFamily="34" charset="0"/>
                <a:cs typeface="Arial MT"/>
              </a:rPr>
              <a:t>well</a:t>
            </a:r>
            <a:r>
              <a:rPr sz="1800" spc="4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in</a:t>
            </a:r>
            <a:r>
              <a:rPr sz="1800" spc="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school.</a:t>
            </a:r>
            <a:endParaRPr sz="1800" dirty="0">
              <a:latin typeface="Avenir Next LT Pro" panose="020B0504020202020204" pitchFamily="34" charset="0"/>
              <a:cs typeface="Arial MT"/>
            </a:endParaRPr>
          </a:p>
        </p:txBody>
      </p:sp>
      <p:sp>
        <p:nvSpPr>
          <p:cNvPr id="5" name="object 5"/>
          <p:cNvSpPr txBox="1"/>
          <p:nvPr/>
        </p:nvSpPr>
        <p:spPr>
          <a:xfrm>
            <a:off x="3583940" y="2638828"/>
            <a:ext cx="5013960" cy="848360"/>
          </a:xfrm>
          <a:prstGeom prst="rect">
            <a:avLst/>
          </a:prstGeom>
        </p:spPr>
        <p:txBody>
          <a:bodyPr vert="horz" wrap="square" lIns="0" tIns="12700" rIns="0" bIns="0" rtlCol="0">
            <a:spAutoFit/>
          </a:bodyPr>
          <a:lstStyle/>
          <a:p>
            <a:pPr marL="12700" marR="5080">
              <a:lnSpc>
                <a:spcPct val="100000"/>
              </a:lnSpc>
              <a:spcBef>
                <a:spcPts val="100"/>
              </a:spcBef>
            </a:pPr>
            <a:r>
              <a:rPr sz="1800" b="1" dirty="0">
                <a:solidFill>
                  <a:srgbClr val="111314"/>
                </a:solidFill>
                <a:latin typeface="Avenir Next LT Pro" panose="020B0504020202020204" pitchFamily="34" charset="0"/>
                <a:cs typeface="Arial"/>
              </a:rPr>
              <a:t>Showing: </a:t>
            </a:r>
            <a:r>
              <a:rPr sz="1800" spc="-5" dirty="0">
                <a:solidFill>
                  <a:srgbClr val="111314"/>
                </a:solidFill>
                <a:latin typeface="Avenir Next LT Pro" panose="020B0504020202020204" pitchFamily="34" charset="0"/>
                <a:cs typeface="Arial MT"/>
              </a:rPr>
              <a:t>After </a:t>
            </a:r>
            <a:r>
              <a:rPr sz="1800" dirty="0">
                <a:solidFill>
                  <a:srgbClr val="111314"/>
                </a:solidFill>
                <a:latin typeface="Avenir Next LT Pro" panose="020B0504020202020204" pitchFamily="34" charset="0"/>
                <a:cs typeface="Arial MT"/>
              </a:rPr>
              <a:t>a </a:t>
            </a:r>
            <a:r>
              <a:rPr sz="1800" spc="-5" dirty="0">
                <a:solidFill>
                  <a:srgbClr val="111314"/>
                </a:solidFill>
                <a:latin typeface="Avenir Next LT Pro" panose="020B0504020202020204" pitchFamily="34" charset="0"/>
                <a:cs typeface="Arial MT"/>
              </a:rPr>
              <a:t>full </a:t>
            </a:r>
            <a:r>
              <a:rPr sz="1800" spc="-10" dirty="0">
                <a:solidFill>
                  <a:srgbClr val="111314"/>
                </a:solidFill>
                <a:latin typeface="Avenir Next LT Pro" panose="020B0504020202020204" pitchFamily="34" charset="0"/>
                <a:cs typeface="Arial MT"/>
              </a:rPr>
              <a:t>day </a:t>
            </a:r>
            <a:r>
              <a:rPr sz="1800" spc="-5" dirty="0">
                <a:solidFill>
                  <a:srgbClr val="111314"/>
                </a:solidFill>
                <a:latin typeface="Avenir Next LT Pro" panose="020B0504020202020204" pitchFamily="34" charset="0"/>
                <a:cs typeface="Arial MT"/>
              </a:rPr>
              <a:t>of </a:t>
            </a:r>
            <a:r>
              <a:rPr sz="1800" spc="-10" dirty="0">
                <a:solidFill>
                  <a:srgbClr val="111314"/>
                </a:solidFill>
                <a:latin typeface="Avenir Next LT Pro" panose="020B0504020202020204" pitchFamily="34" charset="0"/>
                <a:cs typeface="Arial MT"/>
              </a:rPr>
              <a:t>work, </a:t>
            </a:r>
            <a:r>
              <a:rPr sz="1800" dirty="0">
                <a:solidFill>
                  <a:srgbClr val="111314"/>
                </a:solidFill>
                <a:latin typeface="Avenir Next LT Pro" panose="020B0504020202020204" pitchFamily="34" charset="0"/>
                <a:cs typeface="Arial MT"/>
              </a:rPr>
              <a:t>my </a:t>
            </a:r>
            <a:r>
              <a:rPr sz="1800" spc="-5" dirty="0">
                <a:solidFill>
                  <a:srgbClr val="111314"/>
                </a:solidFill>
                <a:latin typeface="Avenir Next LT Pro" panose="020B0504020202020204" pitchFamily="34" charset="0"/>
                <a:cs typeface="Arial MT"/>
              </a:rPr>
              <a:t>mom </a:t>
            </a:r>
            <a:r>
              <a:rPr sz="1800" spc="-10" dirty="0">
                <a:solidFill>
                  <a:srgbClr val="111314"/>
                </a:solidFill>
                <a:latin typeface="Avenir Next LT Pro" panose="020B0504020202020204" pitchFamily="34" charset="0"/>
                <a:cs typeface="Arial MT"/>
              </a:rPr>
              <a:t>made </a:t>
            </a:r>
            <a:r>
              <a:rPr sz="1800" spc="-49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time</a:t>
            </a:r>
            <a:r>
              <a:rPr sz="1800" spc="-1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every</a:t>
            </a:r>
            <a:r>
              <a:rPr sz="180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weeknight</a:t>
            </a:r>
            <a:r>
              <a:rPr sz="1800" spc="50" dirty="0">
                <a:solidFill>
                  <a:srgbClr val="111314"/>
                </a:solidFill>
                <a:latin typeface="Avenir Next LT Pro" panose="020B0504020202020204" pitchFamily="34" charset="0"/>
                <a:cs typeface="Arial MT"/>
              </a:rPr>
              <a:t> </a:t>
            </a:r>
            <a:r>
              <a:rPr sz="1800" dirty="0">
                <a:solidFill>
                  <a:srgbClr val="111314"/>
                </a:solidFill>
                <a:latin typeface="Avenir Next LT Pro" panose="020B0504020202020204" pitchFamily="34" charset="0"/>
                <a:cs typeface="Arial MT"/>
              </a:rPr>
              <a:t>to</a:t>
            </a:r>
            <a:r>
              <a:rPr sz="1800" spc="-5"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help</a:t>
            </a:r>
            <a:r>
              <a:rPr sz="1800" dirty="0">
                <a:solidFill>
                  <a:srgbClr val="111314"/>
                </a:solidFill>
                <a:latin typeface="Avenir Next LT Pro" panose="020B0504020202020204" pitchFamily="34" charset="0"/>
                <a:cs typeface="Arial MT"/>
              </a:rPr>
              <a:t> me</a:t>
            </a:r>
            <a:r>
              <a:rPr sz="1800" spc="-5" dirty="0">
                <a:solidFill>
                  <a:srgbClr val="111314"/>
                </a:solidFill>
                <a:latin typeface="Avenir Next LT Pro" panose="020B0504020202020204" pitchFamily="34" charset="0"/>
                <a:cs typeface="Arial MT"/>
              </a:rPr>
              <a:t> </a:t>
            </a:r>
            <a:r>
              <a:rPr sz="1800" spc="-15" dirty="0">
                <a:solidFill>
                  <a:srgbClr val="111314"/>
                </a:solidFill>
                <a:latin typeface="Avenir Next LT Pro" panose="020B0504020202020204" pitchFamily="34" charset="0"/>
                <a:cs typeface="Arial MT"/>
              </a:rPr>
              <a:t>with</a:t>
            </a:r>
            <a:r>
              <a:rPr sz="1800" spc="25" dirty="0">
                <a:solidFill>
                  <a:srgbClr val="111314"/>
                </a:solidFill>
                <a:latin typeface="Avenir Next LT Pro" panose="020B0504020202020204" pitchFamily="34" charset="0"/>
                <a:cs typeface="Arial MT"/>
              </a:rPr>
              <a:t> </a:t>
            </a:r>
            <a:r>
              <a:rPr sz="1800" dirty="0">
                <a:solidFill>
                  <a:srgbClr val="111314"/>
                </a:solidFill>
                <a:latin typeface="Avenir Next LT Pro" panose="020B0504020202020204" pitchFamily="34" charset="0"/>
                <a:cs typeface="Arial MT"/>
              </a:rPr>
              <a:t>my </a:t>
            </a:r>
            <a:r>
              <a:rPr sz="1800" spc="5"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homework</a:t>
            </a:r>
            <a:r>
              <a:rPr sz="1800" spc="45"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and</a:t>
            </a:r>
            <a:r>
              <a:rPr sz="1800" spc="1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study for</a:t>
            </a:r>
            <a:r>
              <a:rPr sz="180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exams.</a:t>
            </a:r>
            <a:endParaRPr sz="1800" dirty="0">
              <a:latin typeface="Avenir Next LT Pro" panose="020B0504020202020204" pitchFamily="34" charset="0"/>
              <a:cs typeface="Arial M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6188" y="1819910"/>
            <a:ext cx="1688464" cy="1488440"/>
          </a:xfrm>
          <a:prstGeom prst="rect">
            <a:avLst/>
          </a:prstGeom>
        </p:spPr>
        <p:txBody>
          <a:bodyPr vert="horz" wrap="square" lIns="0" tIns="12700" rIns="0" bIns="0" rtlCol="0">
            <a:spAutoFit/>
          </a:bodyPr>
          <a:lstStyle/>
          <a:p>
            <a:pPr marR="7620" algn="r">
              <a:lnSpc>
                <a:spcPct val="100000"/>
              </a:lnSpc>
              <a:spcBef>
                <a:spcPts val="100"/>
              </a:spcBef>
            </a:pPr>
            <a:r>
              <a:rPr sz="2400" b="1" spc="-5" dirty="0">
                <a:solidFill>
                  <a:srgbClr val="343133"/>
                </a:solidFill>
                <a:latin typeface="Arial"/>
                <a:cs typeface="Arial"/>
              </a:rPr>
              <a:t>Application</a:t>
            </a:r>
            <a:endParaRPr sz="2400">
              <a:latin typeface="Arial"/>
              <a:cs typeface="Arial"/>
            </a:endParaRPr>
          </a:p>
          <a:p>
            <a:pPr marL="181610" marR="5080" indent="614045" algn="r">
              <a:lnSpc>
                <a:spcPct val="100000"/>
              </a:lnSpc>
            </a:pPr>
            <a:r>
              <a:rPr sz="2400" b="1" spc="-5" dirty="0">
                <a:solidFill>
                  <a:srgbClr val="343133"/>
                </a:solidFill>
                <a:latin typeface="Arial"/>
                <a:cs typeface="Arial"/>
              </a:rPr>
              <a:t>Essay  Revision </a:t>
            </a:r>
            <a:r>
              <a:rPr sz="2400" b="1" dirty="0">
                <a:solidFill>
                  <a:srgbClr val="343133"/>
                </a:solidFill>
                <a:latin typeface="Arial"/>
                <a:cs typeface="Arial"/>
              </a:rPr>
              <a:t> </a:t>
            </a:r>
            <a:r>
              <a:rPr sz="2400" b="1" spc="5" dirty="0">
                <a:solidFill>
                  <a:srgbClr val="343133"/>
                </a:solidFill>
                <a:latin typeface="Arial"/>
                <a:cs typeface="Arial"/>
              </a:rPr>
              <a:t>Q</a:t>
            </a:r>
            <a:r>
              <a:rPr sz="2400" b="1" spc="-5" dirty="0">
                <a:solidFill>
                  <a:srgbClr val="343133"/>
                </a:solidFill>
                <a:latin typeface="Arial"/>
                <a:cs typeface="Arial"/>
              </a:rPr>
              <a:t>ues</a:t>
            </a:r>
            <a:r>
              <a:rPr sz="2400" b="1" spc="5" dirty="0">
                <a:solidFill>
                  <a:srgbClr val="343133"/>
                </a:solidFill>
                <a:latin typeface="Arial"/>
                <a:cs typeface="Arial"/>
              </a:rPr>
              <a:t>ti</a:t>
            </a:r>
            <a:r>
              <a:rPr sz="2400" b="1" spc="-5" dirty="0">
                <a:solidFill>
                  <a:srgbClr val="343133"/>
                </a:solidFill>
                <a:latin typeface="Arial"/>
                <a:cs typeface="Arial"/>
              </a:rPr>
              <a:t>ons</a:t>
            </a:r>
            <a:endParaRPr sz="2400">
              <a:latin typeface="Arial"/>
              <a:cs typeface="Arial"/>
            </a:endParaRPr>
          </a:p>
        </p:txBody>
      </p:sp>
      <p:sp>
        <p:nvSpPr>
          <p:cNvPr id="3" name="object 3"/>
          <p:cNvSpPr txBox="1">
            <a:spLocks noGrp="1"/>
          </p:cNvSpPr>
          <p:nvPr>
            <p:ph type="title"/>
          </p:nvPr>
        </p:nvSpPr>
        <p:spPr>
          <a:xfrm>
            <a:off x="3583940" y="583969"/>
            <a:ext cx="164655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venir Next LT Pro" panose="020B0504020202020204" pitchFamily="34" charset="0"/>
              </a:rPr>
              <a:t>Does</a:t>
            </a:r>
            <a:r>
              <a:rPr sz="1800" spc="-20" dirty="0">
                <a:latin typeface="Avenir Next LT Pro" panose="020B0504020202020204" pitchFamily="34" charset="0"/>
              </a:rPr>
              <a:t> </a:t>
            </a:r>
            <a:r>
              <a:rPr sz="1800" dirty="0">
                <a:latin typeface="Avenir Next LT Pro" panose="020B0504020202020204" pitchFamily="34" charset="0"/>
              </a:rPr>
              <a:t>my</a:t>
            </a:r>
            <a:r>
              <a:rPr sz="1800" spc="-45" dirty="0">
                <a:latin typeface="Avenir Next LT Pro" panose="020B0504020202020204" pitchFamily="34" charset="0"/>
              </a:rPr>
              <a:t> </a:t>
            </a:r>
            <a:r>
              <a:rPr sz="1800" spc="-10" dirty="0">
                <a:latin typeface="Avenir Next LT Pro" panose="020B0504020202020204" pitchFamily="34" charset="0"/>
              </a:rPr>
              <a:t>essay:</a:t>
            </a:r>
            <a:endParaRPr sz="1800" dirty="0">
              <a:latin typeface="Avenir Next LT Pro" panose="020B0504020202020204" pitchFamily="34" charset="0"/>
            </a:endParaRPr>
          </a:p>
        </p:txBody>
      </p:sp>
      <p:sp>
        <p:nvSpPr>
          <p:cNvPr id="4" name="object 4"/>
          <p:cNvSpPr txBox="1"/>
          <p:nvPr/>
        </p:nvSpPr>
        <p:spPr>
          <a:xfrm>
            <a:off x="3583940" y="1050313"/>
            <a:ext cx="5084445" cy="1505540"/>
          </a:xfrm>
          <a:prstGeom prst="rect">
            <a:avLst/>
          </a:prstGeom>
        </p:spPr>
        <p:txBody>
          <a:bodyPr vert="horz" wrap="square" lIns="0" tIns="12700" rIns="0" bIns="0" rtlCol="0">
            <a:spAutoFit/>
          </a:bodyPr>
          <a:lstStyle/>
          <a:p>
            <a:pPr marL="299085" indent="-287020">
              <a:lnSpc>
                <a:spcPct val="100000"/>
              </a:lnSpc>
              <a:spcBef>
                <a:spcPts val="100"/>
              </a:spcBef>
              <a:buChar char="•"/>
              <a:tabLst>
                <a:tab pos="299085" algn="l"/>
                <a:tab pos="299720" algn="l"/>
              </a:tabLst>
            </a:pPr>
            <a:r>
              <a:rPr sz="1800" spc="-10" dirty="0">
                <a:solidFill>
                  <a:srgbClr val="111314"/>
                </a:solidFill>
                <a:latin typeface="Avenir Next LT Pro" panose="020B0504020202020204" pitchFamily="34" charset="0"/>
                <a:cs typeface="Arial MT"/>
              </a:rPr>
              <a:t>Address</a:t>
            </a:r>
            <a:r>
              <a:rPr sz="1800" spc="1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the prompt</a:t>
            </a:r>
            <a:r>
              <a:rPr sz="1800" spc="5"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and</a:t>
            </a:r>
            <a:r>
              <a:rPr sz="1800" spc="10" dirty="0">
                <a:solidFill>
                  <a:srgbClr val="111314"/>
                </a:solidFill>
                <a:latin typeface="Avenir Next LT Pro" panose="020B0504020202020204" pitchFamily="34" charset="0"/>
                <a:cs typeface="Arial MT"/>
              </a:rPr>
              <a:t> </a:t>
            </a:r>
            <a:r>
              <a:rPr sz="1800" dirty="0">
                <a:solidFill>
                  <a:srgbClr val="111314"/>
                </a:solidFill>
                <a:latin typeface="Avenir Next LT Pro" panose="020B0504020202020204" pitchFamily="34" charset="0"/>
                <a:cs typeface="Arial MT"/>
              </a:rPr>
              <a:t>my</a:t>
            </a:r>
            <a:r>
              <a:rPr sz="1800" spc="-10" dirty="0">
                <a:solidFill>
                  <a:srgbClr val="111314"/>
                </a:solidFill>
                <a:latin typeface="Avenir Next LT Pro" panose="020B0504020202020204" pitchFamily="34" charset="0"/>
                <a:cs typeface="Arial MT"/>
              </a:rPr>
              <a:t> educational</a:t>
            </a:r>
            <a:r>
              <a:rPr sz="1800" spc="35"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goals?</a:t>
            </a:r>
            <a:endParaRPr sz="1800" dirty="0">
              <a:latin typeface="Avenir Next LT Pro" panose="020B0504020202020204" pitchFamily="34" charset="0"/>
              <a:cs typeface="Arial MT"/>
            </a:endParaRPr>
          </a:p>
          <a:p>
            <a:pPr marL="299085" indent="-287020">
              <a:lnSpc>
                <a:spcPct val="100000"/>
              </a:lnSpc>
              <a:spcBef>
                <a:spcPts val="1510"/>
              </a:spcBef>
              <a:buChar char="•"/>
              <a:tabLst>
                <a:tab pos="299085" algn="l"/>
                <a:tab pos="299720" algn="l"/>
              </a:tabLst>
            </a:pPr>
            <a:r>
              <a:rPr sz="1800" spc="-5" dirty="0">
                <a:solidFill>
                  <a:srgbClr val="111314"/>
                </a:solidFill>
                <a:latin typeface="Avenir Next LT Pro" panose="020B0504020202020204" pitchFamily="34" charset="0"/>
                <a:cs typeface="Arial MT"/>
              </a:rPr>
              <a:t>Meet</a:t>
            </a:r>
            <a:r>
              <a:rPr sz="1800" spc="-1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the</a:t>
            </a:r>
            <a:r>
              <a:rPr sz="1800" spc="-2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length</a:t>
            </a:r>
            <a:r>
              <a:rPr sz="1800" spc="-1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requirements?</a:t>
            </a:r>
            <a:endParaRPr sz="1800" dirty="0">
              <a:latin typeface="Avenir Next LT Pro" panose="020B0504020202020204" pitchFamily="34" charset="0"/>
              <a:cs typeface="Arial MT"/>
            </a:endParaRPr>
          </a:p>
          <a:p>
            <a:pPr marL="299085" indent="-287020">
              <a:lnSpc>
                <a:spcPct val="100000"/>
              </a:lnSpc>
              <a:spcBef>
                <a:spcPts val="1510"/>
              </a:spcBef>
              <a:buChar char="•"/>
              <a:tabLst>
                <a:tab pos="299085" algn="l"/>
                <a:tab pos="299720" algn="l"/>
              </a:tabLst>
            </a:pPr>
            <a:r>
              <a:rPr sz="1800" spc="-10" dirty="0">
                <a:solidFill>
                  <a:srgbClr val="111314"/>
                </a:solidFill>
                <a:latin typeface="Avenir Next LT Pro" panose="020B0504020202020204" pitchFamily="34" charset="0"/>
                <a:cs typeface="Arial MT"/>
              </a:rPr>
              <a:t>Show</a:t>
            </a:r>
            <a:r>
              <a:rPr sz="1800" spc="-5"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instead</a:t>
            </a:r>
            <a:r>
              <a:rPr sz="180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of</a:t>
            </a:r>
            <a:r>
              <a:rPr sz="1800" spc="-2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tell?</a:t>
            </a:r>
            <a:endParaRPr sz="1800" dirty="0">
              <a:latin typeface="Avenir Next LT Pro" panose="020B0504020202020204" pitchFamily="34" charset="0"/>
              <a:cs typeface="Arial MT"/>
            </a:endParaRPr>
          </a:p>
        </p:txBody>
      </p:sp>
      <p:sp>
        <p:nvSpPr>
          <p:cNvPr id="5" name="object 5"/>
          <p:cNvSpPr txBox="1"/>
          <p:nvPr/>
        </p:nvSpPr>
        <p:spPr>
          <a:xfrm>
            <a:off x="3583940" y="2587648"/>
            <a:ext cx="4373245" cy="1726564"/>
          </a:xfrm>
          <a:prstGeom prst="rect">
            <a:avLst/>
          </a:prstGeom>
        </p:spPr>
        <p:txBody>
          <a:bodyPr vert="horz" wrap="square" lIns="0" tIns="12700" rIns="0" bIns="0" rtlCol="0">
            <a:spAutoFit/>
          </a:bodyPr>
          <a:lstStyle/>
          <a:p>
            <a:pPr marL="299085" marR="131445" indent="-287020">
              <a:lnSpc>
                <a:spcPct val="150000"/>
              </a:lnSpc>
              <a:spcBef>
                <a:spcPts val="100"/>
              </a:spcBef>
              <a:buChar char="•"/>
              <a:tabLst>
                <a:tab pos="299085" algn="l"/>
                <a:tab pos="299720" algn="l"/>
              </a:tabLst>
            </a:pPr>
            <a:r>
              <a:rPr sz="1800" spc="-5" dirty="0">
                <a:solidFill>
                  <a:srgbClr val="111314"/>
                </a:solidFill>
                <a:latin typeface="Avenir Next LT Pro" panose="020B0504020202020204" pitchFamily="34" charset="0"/>
                <a:cs typeface="Arial MT"/>
              </a:rPr>
              <a:t>Start</a:t>
            </a:r>
            <a:r>
              <a:rPr sz="1800" spc="-10" dirty="0">
                <a:solidFill>
                  <a:srgbClr val="111314"/>
                </a:solidFill>
                <a:latin typeface="Avenir Next LT Pro" panose="020B0504020202020204" pitchFamily="34" charset="0"/>
                <a:cs typeface="Arial MT"/>
              </a:rPr>
              <a:t> </a:t>
            </a:r>
            <a:r>
              <a:rPr sz="1800" spc="-15" dirty="0">
                <a:solidFill>
                  <a:srgbClr val="111314"/>
                </a:solidFill>
                <a:latin typeface="Avenir Next LT Pro" panose="020B0504020202020204" pitchFamily="34" charset="0"/>
                <a:cs typeface="Arial MT"/>
              </a:rPr>
              <a:t>with</a:t>
            </a:r>
            <a:r>
              <a:rPr sz="1800" spc="4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an</a:t>
            </a:r>
            <a:r>
              <a:rPr sz="1800" spc="-1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attention</a:t>
            </a:r>
            <a:r>
              <a:rPr sz="180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grabber/hold</a:t>
            </a:r>
            <a:r>
              <a:rPr sz="1800" spc="2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the </a:t>
            </a:r>
            <a:r>
              <a:rPr sz="1800" spc="-484"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reader’s</a:t>
            </a:r>
            <a:r>
              <a:rPr sz="1800" spc="1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attention?</a:t>
            </a:r>
            <a:endParaRPr sz="1800" dirty="0">
              <a:latin typeface="Avenir Next LT Pro" panose="020B0504020202020204" pitchFamily="34" charset="0"/>
              <a:cs typeface="Arial MT"/>
            </a:endParaRPr>
          </a:p>
          <a:p>
            <a:pPr marL="299085" marR="5080" indent="-287020">
              <a:lnSpc>
                <a:spcPct val="150000"/>
              </a:lnSpc>
              <a:spcBef>
                <a:spcPts val="430"/>
              </a:spcBef>
              <a:buChar char="•"/>
              <a:tabLst>
                <a:tab pos="299085" algn="l"/>
                <a:tab pos="299720" algn="l"/>
              </a:tabLst>
            </a:pPr>
            <a:r>
              <a:rPr sz="1800" spc="-5" dirty="0">
                <a:solidFill>
                  <a:srgbClr val="111314"/>
                </a:solidFill>
                <a:latin typeface="Avenir Next LT Pro" panose="020B0504020202020204" pitchFamily="34" charset="0"/>
                <a:cs typeface="Arial MT"/>
              </a:rPr>
              <a:t>Stand</a:t>
            </a:r>
            <a:r>
              <a:rPr sz="1800" spc="-15"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out</a:t>
            </a:r>
            <a:r>
              <a:rPr sz="180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and</a:t>
            </a:r>
            <a:r>
              <a:rPr sz="180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showcase</a:t>
            </a:r>
            <a:r>
              <a:rPr sz="1800" spc="40" dirty="0">
                <a:solidFill>
                  <a:srgbClr val="111314"/>
                </a:solidFill>
                <a:latin typeface="Avenir Next LT Pro" panose="020B0504020202020204" pitchFamily="34" charset="0"/>
                <a:cs typeface="Arial MT"/>
              </a:rPr>
              <a:t> </a:t>
            </a:r>
            <a:r>
              <a:rPr sz="1800" dirty="0">
                <a:solidFill>
                  <a:srgbClr val="111314"/>
                </a:solidFill>
                <a:latin typeface="Avenir Next LT Pro" panose="020B0504020202020204" pitchFamily="34" charset="0"/>
                <a:cs typeface="Arial MT"/>
              </a:rPr>
              <a:t>my</a:t>
            </a:r>
            <a:r>
              <a:rPr sz="1800" spc="-1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story </a:t>
            </a:r>
            <a:r>
              <a:rPr sz="1800" dirty="0">
                <a:solidFill>
                  <a:srgbClr val="111314"/>
                </a:solidFill>
                <a:latin typeface="Avenir Next LT Pro" panose="020B0504020202020204" pitchFamily="34" charset="0"/>
                <a:cs typeface="Arial MT"/>
              </a:rPr>
              <a:t>to</a:t>
            </a:r>
            <a:r>
              <a:rPr sz="1800" spc="-20"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the </a:t>
            </a:r>
            <a:r>
              <a:rPr sz="1800" spc="-484"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fullest?</a:t>
            </a:r>
            <a:endParaRPr sz="1800" dirty="0">
              <a:latin typeface="Avenir Next LT Pro" panose="020B0504020202020204" pitchFamily="34" charset="0"/>
              <a:cs typeface="Arial M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6188" y="1637029"/>
            <a:ext cx="1688464" cy="1854200"/>
          </a:xfrm>
          <a:prstGeom prst="rect">
            <a:avLst/>
          </a:prstGeom>
        </p:spPr>
        <p:txBody>
          <a:bodyPr vert="horz" wrap="square" lIns="0" tIns="12700" rIns="0" bIns="0" rtlCol="0">
            <a:spAutoFit/>
          </a:bodyPr>
          <a:lstStyle/>
          <a:p>
            <a:pPr marL="12700" marR="7620" indent="930910" algn="r">
              <a:lnSpc>
                <a:spcPct val="100000"/>
              </a:lnSpc>
              <a:spcBef>
                <a:spcPts val="100"/>
              </a:spcBef>
            </a:pPr>
            <a:r>
              <a:rPr sz="2400" b="1" dirty="0">
                <a:solidFill>
                  <a:srgbClr val="343133"/>
                </a:solidFill>
                <a:latin typeface="Arial"/>
                <a:cs typeface="Arial"/>
              </a:rPr>
              <a:t>M</a:t>
            </a:r>
            <a:r>
              <a:rPr sz="2400" b="1" spc="-5" dirty="0">
                <a:solidFill>
                  <a:srgbClr val="343133"/>
                </a:solidFill>
                <a:latin typeface="Arial"/>
                <a:cs typeface="Arial"/>
              </a:rPr>
              <a:t>o</a:t>
            </a:r>
            <a:r>
              <a:rPr sz="2400" b="1" dirty="0">
                <a:solidFill>
                  <a:srgbClr val="343133"/>
                </a:solidFill>
                <a:latin typeface="Arial"/>
                <a:cs typeface="Arial"/>
              </a:rPr>
              <a:t>re  </a:t>
            </a:r>
            <a:r>
              <a:rPr sz="2400" b="1" spc="-10" dirty="0">
                <a:solidFill>
                  <a:srgbClr val="343133"/>
                </a:solidFill>
                <a:latin typeface="Arial"/>
                <a:cs typeface="Arial"/>
              </a:rPr>
              <a:t>A</a:t>
            </a:r>
            <a:r>
              <a:rPr sz="2400" b="1" spc="-5" dirty="0">
                <a:solidFill>
                  <a:srgbClr val="343133"/>
                </a:solidFill>
                <a:latin typeface="Arial"/>
                <a:cs typeface="Arial"/>
              </a:rPr>
              <a:t>pp</a:t>
            </a:r>
            <a:r>
              <a:rPr sz="2400" b="1" spc="5" dirty="0">
                <a:solidFill>
                  <a:srgbClr val="343133"/>
                </a:solidFill>
                <a:latin typeface="Arial"/>
                <a:cs typeface="Arial"/>
              </a:rPr>
              <a:t>li</a:t>
            </a:r>
            <a:r>
              <a:rPr sz="2400" b="1" spc="-5" dirty="0">
                <a:solidFill>
                  <a:srgbClr val="343133"/>
                </a:solidFill>
                <a:latin typeface="Arial"/>
                <a:cs typeface="Arial"/>
              </a:rPr>
              <a:t>ca</a:t>
            </a:r>
            <a:r>
              <a:rPr sz="2400" b="1" dirty="0">
                <a:solidFill>
                  <a:srgbClr val="343133"/>
                </a:solidFill>
                <a:latin typeface="Arial"/>
                <a:cs typeface="Arial"/>
              </a:rPr>
              <a:t>t</a:t>
            </a:r>
            <a:r>
              <a:rPr sz="2400" b="1" spc="5" dirty="0">
                <a:solidFill>
                  <a:srgbClr val="343133"/>
                </a:solidFill>
                <a:latin typeface="Arial"/>
                <a:cs typeface="Arial"/>
              </a:rPr>
              <a:t>i</a:t>
            </a:r>
            <a:r>
              <a:rPr sz="2400" b="1" spc="-5" dirty="0">
                <a:solidFill>
                  <a:srgbClr val="343133"/>
                </a:solidFill>
                <a:latin typeface="Arial"/>
                <a:cs typeface="Arial"/>
              </a:rPr>
              <a:t>on</a:t>
            </a:r>
            <a:endParaRPr sz="2400">
              <a:latin typeface="Arial"/>
              <a:cs typeface="Arial"/>
            </a:endParaRPr>
          </a:p>
          <a:p>
            <a:pPr marL="181610" marR="5080" indent="614045" algn="r">
              <a:lnSpc>
                <a:spcPct val="100000"/>
              </a:lnSpc>
            </a:pPr>
            <a:r>
              <a:rPr sz="2400" b="1" spc="-5" dirty="0">
                <a:solidFill>
                  <a:srgbClr val="343133"/>
                </a:solidFill>
                <a:latin typeface="Arial"/>
                <a:cs typeface="Arial"/>
              </a:rPr>
              <a:t>Essay  Revision </a:t>
            </a:r>
            <a:r>
              <a:rPr sz="2400" b="1" dirty="0">
                <a:solidFill>
                  <a:srgbClr val="343133"/>
                </a:solidFill>
                <a:latin typeface="Arial"/>
                <a:cs typeface="Arial"/>
              </a:rPr>
              <a:t> </a:t>
            </a:r>
            <a:r>
              <a:rPr sz="2400" b="1" spc="5" dirty="0">
                <a:solidFill>
                  <a:srgbClr val="343133"/>
                </a:solidFill>
                <a:latin typeface="Arial"/>
                <a:cs typeface="Arial"/>
              </a:rPr>
              <a:t>Q</a:t>
            </a:r>
            <a:r>
              <a:rPr sz="2400" b="1" spc="-5" dirty="0">
                <a:solidFill>
                  <a:srgbClr val="343133"/>
                </a:solidFill>
                <a:latin typeface="Arial"/>
                <a:cs typeface="Arial"/>
              </a:rPr>
              <a:t>ues</a:t>
            </a:r>
            <a:r>
              <a:rPr sz="2400" b="1" spc="5" dirty="0">
                <a:solidFill>
                  <a:srgbClr val="343133"/>
                </a:solidFill>
                <a:latin typeface="Arial"/>
                <a:cs typeface="Arial"/>
              </a:rPr>
              <a:t>ti</a:t>
            </a:r>
            <a:r>
              <a:rPr sz="2400" b="1" spc="-5" dirty="0">
                <a:solidFill>
                  <a:srgbClr val="343133"/>
                </a:solidFill>
                <a:latin typeface="Arial"/>
                <a:cs typeface="Arial"/>
              </a:rPr>
              <a:t>ons</a:t>
            </a:r>
            <a:endParaRPr sz="2400">
              <a:latin typeface="Arial"/>
              <a:cs typeface="Arial"/>
            </a:endParaRPr>
          </a:p>
        </p:txBody>
      </p:sp>
      <p:sp>
        <p:nvSpPr>
          <p:cNvPr id="3" name="object 3"/>
          <p:cNvSpPr txBox="1">
            <a:spLocks noGrp="1"/>
          </p:cNvSpPr>
          <p:nvPr>
            <p:ph type="title"/>
          </p:nvPr>
        </p:nvSpPr>
        <p:spPr>
          <a:xfrm>
            <a:off x="3583940" y="268500"/>
            <a:ext cx="4899025" cy="797078"/>
          </a:xfrm>
          <a:prstGeom prst="rect">
            <a:avLst/>
          </a:prstGeom>
        </p:spPr>
        <p:txBody>
          <a:bodyPr vert="horz" wrap="square" lIns="0" tIns="12700" rIns="0" bIns="0" rtlCol="0">
            <a:spAutoFit/>
          </a:bodyPr>
          <a:lstStyle/>
          <a:p>
            <a:pPr marL="12700" marR="5080">
              <a:lnSpc>
                <a:spcPct val="150000"/>
              </a:lnSpc>
              <a:spcBef>
                <a:spcPts val="100"/>
              </a:spcBef>
            </a:pPr>
            <a:r>
              <a:rPr sz="1800" spc="-5" dirty="0">
                <a:latin typeface="Avenir Next LT Pro" panose="020B0504020202020204" pitchFamily="34" charset="0"/>
              </a:rPr>
              <a:t>Revision</a:t>
            </a:r>
            <a:r>
              <a:rPr sz="1800" spc="20" dirty="0">
                <a:latin typeface="Avenir Next LT Pro" panose="020B0504020202020204" pitchFamily="34" charset="0"/>
              </a:rPr>
              <a:t> </a:t>
            </a:r>
            <a:r>
              <a:rPr sz="1800" spc="-10" dirty="0">
                <a:latin typeface="Avenir Next LT Pro" panose="020B0504020202020204" pitchFamily="34" charset="0"/>
              </a:rPr>
              <a:t>Questions</a:t>
            </a:r>
            <a:r>
              <a:rPr sz="1800" dirty="0">
                <a:latin typeface="Avenir Next LT Pro" panose="020B0504020202020204" pitchFamily="34" charset="0"/>
              </a:rPr>
              <a:t> </a:t>
            </a:r>
            <a:r>
              <a:rPr sz="1800" spc="-5" dirty="0">
                <a:latin typeface="Avenir Next LT Pro" panose="020B0504020202020204" pitchFamily="34" charset="0"/>
              </a:rPr>
              <a:t>for</a:t>
            </a:r>
            <a:r>
              <a:rPr sz="1800" dirty="0">
                <a:latin typeface="Avenir Next LT Pro" panose="020B0504020202020204" pitchFamily="34" charset="0"/>
              </a:rPr>
              <a:t> </a:t>
            </a:r>
            <a:r>
              <a:rPr sz="1800" spc="-10" dirty="0">
                <a:latin typeface="Avenir Next LT Pro" panose="020B0504020202020204" pitchFamily="34" charset="0"/>
              </a:rPr>
              <a:t>purpose,</a:t>
            </a:r>
            <a:r>
              <a:rPr sz="1800" spc="15" dirty="0">
                <a:latin typeface="Avenir Next LT Pro" panose="020B0504020202020204" pitchFamily="34" charset="0"/>
              </a:rPr>
              <a:t> </a:t>
            </a:r>
            <a:r>
              <a:rPr sz="1800" spc="-10" dirty="0">
                <a:latin typeface="Avenir Next LT Pro" panose="020B0504020202020204" pitchFamily="34" charset="0"/>
              </a:rPr>
              <a:t>audience,</a:t>
            </a:r>
            <a:r>
              <a:rPr sz="1800" spc="30" dirty="0">
                <a:latin typeface="Avenir Next LT Pro" panose="020B0504020202020204" pitchFamily="34" charset="0"/>
              </a:rPr>
              <a:t> </a:t>
            </a:r>
            <a:r>
              <a:rPr sz="1800" spc="-10" dirty="0">
                <a:latin typeface="Avenir Next LT Pro" panose="020B0504020202020204" pitchFamily="34" charset="0"/>
              </a:rPr>
              <a:t>tone, </a:t>
            </a:r>
            <a:r>
              <a:rPr sz="1800" spc="-490" dirty="0">
                <a:latin typeface="Avenir Next LT Pro" panose="020B0504020202020204" pitchFamily="34" charset="0"/>
              </a:rPr>
              <a:t> </a:t>
            </a:r>
            <a:r>
              <a:rPr sz="1800" spc="-10" dirty="0">
                <a:latin typeface="Avenir Next LT Pro" panose="020B0504020202020204" pitchFamily="34" charset="0"/>
              </a:rPr>
              <a:t>and</a:t>
            </a:r>
            <a:r>
              <a:rPr sz="1800" spc="5" dirty="0">
                <a:latin typeface="Avenir Next LT Pro" panose="020B0504020202020204" pitchFamily="34" charset="0"/>
              </a:rPr>
              <a:t> </a:t>
            </a:r>
            <a:r>
              <a:rPr sz="1800" spc="-10" dirty="0">
                <a:latin typeface="Avenir Next LT Pro" panose="020B0504020202020204" pitchFamily="34" charset="0"/>
              </a:rPr>
              <a:t>theme:</a:t>
            </a:r>
            <a:endParaRPr sz="1800" dirty="0">
              <a:latin typeface="Avenir Next LT Pro" panose="020B0504020202020204" pitchFamily="34" charset="0"/>
            </a:endParaRPr>
          </a:p>
        </p:txBody>
      </p:sp>
      <p:sp>
        <p:nvSpPr>
          <p:cNvPr id="4" name="object 4"/>
          <p:cNvSpPr txBox="1">
            <a:spLocks noGrp="1"/>
          </p:cNvSpPr>
          <p:nvPr>
            <p:ph type="body" idx="1"/>
          </p:nvPr>
        </p:nvSpPr>
        <p:spPr>
          <a:xfrm>
            <a:off x="693419" y="1283485"/>
            <a:ext cx="7757160" cy="3723520"/>
          </a:xfrm>
          <a:prstGeom prst="rect">
            <a:avLst/>
          </a:prstGeom>
        </p:spPr>
        <p:txBody>
          <a:bodyPr vert="horz" wrap="square" lIns="0" tIns="12700" rIns="0" bIns="0" rtlCol="0">
            <a:spAutoFit/>
          </a:bodyPr>
          <a:lstStyle/>
          <a:p>
            <a:pPr marL="3189605" indent="-287020">
              <a:lnSpc>
                <a:spcPct val="100000"/>
              </a:lnSpc>
              <a:spcBef>
                <a:spcPts val="100"/>
              </a:spcBef>
              <a:buChar char="•"/>
              <a:tabLst>
                <a:tab pos="3189605" algn="l"/>
                <a:tab pos="3190240" algn="l"/>
              </a:tabLst>
            </a:pPr>
            <a:r>
              <a:rPr dirty="0">
                <a:latin typeface="Avenir Next LT Pro" panose="020B0504020202020204" pitchFamily="34" charset="0"/>
              </a:rPr>
              <a:t>Is</a:t>
            </a:r>
            <a:r>
              <a:rPr spc="-20" dirty="0">
                <a:latin typeface="Avenir Next LT Pro" panose="020B0504020202020204" pitchFamily="34" charset="0"/>
              </a:rPr>
              <a:t> </a:t>
            </a:r>
            <a:r>
              <a:rPr dirty="0">
                <a:latin typeface="Avenir Next LT Pro" panose="020B0504020202020204" pitchFamily="34" charset="0"/>
              </a:rPr>
              <a:t>my </a:t>
            </a:r>
            <a:r>
              <a:rPr b="1" spc="-5" dirty="0">
                <a:latin typeface="Avenir Next LT Pro" panose="020B0504020202020204" pitchFamily="34" charset="0"/>
                <a:cs typeface="Arial"/>
              </a:rPr>
              <a:t>purpose</a:t>
            </a:r>
            <a:r>
              <a:rPr b="1" spc="-25" dirty="0">
                <a:latin typeface="Avenir Next LT Pro" panose="020B0504020202020204" pitchFamily="34" charset="0"/>
                <a:cs typeface="Arial"/>
              </a:rPr>
              <a:t> </a:t>
            </a:r>
            <a:r>
              <a:rPr spc="-5" dirty="0">
                <a:latin typeface="Avenir Next LT Pro" panose="020B0504020202020204" pitchFamily="34" charset="0"/>
              </a:rPr>
              <a:t>in</a:t>
            </a:r>
            <a:r>
              <a:rPr spc="5" dirty="0">
                <a:latin typeface="Avenir Next LT Pro" panose="020B0504020202020204" pitchFamily="34" charset="0"/>
              </a:rPr>
              <a:t> </a:t>
            </a:r>
            <a:r>
              <a:rPr spc="-10" dirty="0">
                <a:latin typeface="Avenir Next LT Pro" panose="020B0504020202020204" pitchFamily="34" charset="0"/>
              </a:rPr>
              <a:t>writing</a:t>
            </a:r>
            <a:r>
              <a:rPr spc="35" dirty="0">
                <a:latin typeface="Avenir Next LT Pro" panose="020B0504020202020204" pitchFamily="34" charset="0"/>
              </a:rPr>
              <a:t> </a:t>
            </a:r>
            <a:r>
              <a:rPr spc="-5" dirty="0">
                <a:latin typeface="Avenir Next LT Pro" panose="020B0504020202020204" pitchFamily="34" charset="0"/>
              </a:rPr>
              <a:t>the</a:t>
            </a:r>
            <a:r>
              <a:rPr spc="-10" dirty="0">
                <a:latin typeface="Avenir Next LT Pro" panose="020B0504020202020204" pitchFamily="34" charset="0"/>
              </a:rPr>
              <a:t> </a:t>
            </a:r>
            <a:r>
              <a:rPr spc="-5" dirty="0">
                <a:latin typeface="Avenir Next LT Pro" panose="020B0504020202020204" pitchFamily="34" charset="0"/>
              </a:rPr>
              <a:t>letter clear?</a:t>
            </a:r>
          </a:p>
          <a:p>
            <a:pPr marL="3189605" indent="-287020">
              <a:lnSpc>
                <a:spcPct val="100000"/>
              </a:lnSpc>
              <a:spcBef>
                <a:spcPts val="1510"/>
              </a:spcBef>
              <a:buChar char="•"/>
              <a:tabLst>
                <a:tab pos="3189605" algn="l"/>
                <a:tab pos="3190240" algn="l"/>
              </a:tabLst>
            </a:pPr>
            <a:r>
              <a:rPr spc="-5" dirty="0">
                <a:latin typeface="Avenir Next LT Pro" panose="020B0504020202020204" pitchFamily="34" charset="0"/>
              </a:rPr>
              <a:t>How am</a:t>
            </a:r>
            <a:r>
              <a:rPr spc="-15" dirty="0">
                <a:latin typeface="Avenir Next LT Pro" panose="020B0504020202020204" pitchFamily="34" charset="0"/>
              </a:rPr>
              <a:t> </a:t>
            </a:r>
            <a:r>
              <a:rPr dirty="0">
                <a:latin typeface="Avenir Next LT Pro" panose="020B0504020202020204" pitchFamily="34" charset="0"/>
              </a:rPr>
              <a:t>I</a:t>
            </a:r>
            <a:r>
              <a:rPr spc="-15" dirty="0">
                <a:latin typeface="Avenir Next LT Pro" panose="020B0504020202020204" pitchFamily="34" charset="0"/>
              </a:rPr>
              <a:t> </a:t>
            </a:r>
            <a:r>
              <a:rPr spc="-5" dirty="0">
                <a:latin typeface="Avenir Next LT Pro" panose="020B0504020202020204" pitchFamily="34" charset="0"/>
              </a:rPr>
              <a:t>interacting </a:t>
            </a:r>
            <a:r>
              <a:rPr spc="-15" dirty="0">
                <a:latin typeface="Avenir Next LT Pro" panose="020B0504020202020204" pitchFamily="34" charset="0"/>
              </a:rPr>
              <a:t>with</a:t>
            </a:r>
            <a:r>
              <a:rPr spc="30" dirty="0">
                <a:latin typeface="Avenir Next LT Pro" panose="020B0504020202020204" pitchFamily="34" charset="0"/>
              </a:rPr>
              <a:t> </a:t>
            </a:r>
            <a:r>
              <a:rPr dirty="0">
                <a:latin typeface="Avenir Next LT Pro" panose="020B0504020202020204" pitchFamily="34" charset="0"/>
              </a:rPr>
              <a:t>my</a:t>
            </a:r>
            <a:r>
              <a:rPr spc="-15" dirty="0">
                <a:latin typeface="Avenir Next LT Pro" panose="020B0504020202020204" pitchFamily="34" charset="0"/>
              </a:rPr>
              <a:t> </a:t>
            </a:r>
            <a:r>
              <a:rPr b="1" spc="-5" dirty="0">
                <a:latin typeface="Avenir Next LT Pro" panose="020B0504020202020204" pitchFamily="34" charset="0"/>
                <a:cs typeface="Arial"/>
              </a:rPr>
              <a:t>audience</a:t>
            </a:r>
            <a:r>
              <a:rPr spc="-5" dirty="0">
                <a:latin typeface="Avenir Next LT Pro" panose="020B0504020202020204" pitchFamily="34" charset="0"/>
              </a:rPr>
              <a:t>?</a:t>
            </a:r>
          </a:p>
          <a:p>
            <a:pPr marL="3189605" marR="358140" indent="-287020">
              <a:lnSpc>
                <a:spcPct val="150000"/>
              </a:lnSpc>
              <a:spcBef>
                <a:spcPts val="430"/>
              </a:spcBef>
              <a:buChar char="•"/>
              <a:tabLst>
                <a:tab pos="3189605" algn="l"/>
                <a:tab pos="3190240" algn="l"/>
              </a:tabLst>
            </a:pPr>
            <a:r>
              <a:rPr spc="-5" dirty="0">
                <a:latin typeface="Avenir Next LT Pro" panose="020B0504020202020204" pitchFamily="34" charset="0"/>
              </a:rPr>
              <a:t>What kind of </a:t>
            </a:r>
            <a:r>
              <a:rPr b="1" spc="-5" dirty="0">
                <a:latin typeface="Avenir Next LT Pro" panose="020B0504020202020204" pitchFamily="34" charset="0"/>
                <a:cs typeface="Arial"/>
              </a:rPr>
              <a:t>mood/tone </a:t>
            </a:r>
            <a:r>
              <a:rPr spc="-5" dirty="0">
                <a:latin typeface="Avenir Next LT Pro" panose="020B0504020202020204" pitchFamily="34" charset="0"/>
              </a:rPr>
              <a:t>comes </a:t>
            </a:r>
            <a:r>
              <a:rPr spc="-10" dirty="0">
                <a:latin typeface="Avenir Next LT Pro" panose="020B0504020202020204" pitchFamily="34" charset="0"/>
              </a:rPr>
              <a:t>through? </a:t>
            </a:r>
            <a:r>
              <a:rPr spc="-490" dirty="0">
                <a:latin typeface="Avenir Next LT Pro" panose="020B0504020202020204" pitchFamily="34" charset="0"/>
              </a:rPr>
              <a:t> </a:t>
            </a:r>
            <a:r>
              <a:rPr spc="-10" dirty="0">
                <a:latin typeface="Avenir Next LT Pro" panose="020B0504020202020204" pitchFamily="34" charset="0"/>
              </a:rPr>
              <a:t>Professional?</a:t>
            </a:r>
            <a:r>
              <a:rPr spc="20" dirty="0">
                <a:latin typeface="Avenir Next LT Pro" panose="020B0504020202020204" pitchFamily="34" charset="0"/>
              </a:rPr>
              <a:t> </a:t>
            </a:r>
            <a:r>
              <a:rPr spc="-10" dirty="0">
                <a:latin typeface="Avenir Next LT Pro" panose="020B0504020202020204" pitchFamily="34" charset="0"/>
              </a:rPr>
              <a:t>Casual?</a:t>
            </a:r>
            <a:r>
              <a:rPr spc="25" dirty="0">
                <a:latin typeface="Avenir Next LT Pro" panose="020B0504020202020204" pitchFamily="34" charset="0"/>
              </a:rPr>
              <a:t> </a:t>
            </a:r>
            <a:r>
              <a:rPr spc="-10" dirty="0">
                <a:latin typeface="Avenir Next LT Pro" panose="020B0504020202020204" pitchFamily="34" charset="0"/>
              </a:rPr>
              <a:t>Kind?</a:t>
            </a:r>
            <a:r>
              <a:rPr spc="-100" dirty="0">
                <a:latin typeface="Avenir Next LT Pro" panose="020B0504020202020204" pitchFamily="34" charset="0"/>
              </a:rPr>
              <a:t> </a:t>
            </a:r>
            <a:r>
              <a:rPr spc="-5" dirty="0">
                <a:latin typeface="Avenir Next LT Pro" panose="020B0504020202020204" pitchFamily="34" charset="0"/>
              </a:rPr>
              <a:t>Artistic?</a:t>
            </a:r>
          </a:p>
          <a:p>
            <a:pPr marL="3189605" marR="5080" indent="-287020">
              <a:lnSpc>
                <a:spcPct val="150000"/>
              </a:lnSpc>
              <a:spcBef>
                <a:spcPts val="434"/>
              </a:spcBef>
              <a:buChar char="•"/>
              <a:tabLst>
                <a:tab pos="3189605" algn="l"/>
                <a:tab pos="3190240" algn="l"/>
              </a:tabLst>
            </a:pPr>
            <a:r>
              <a:rPr spc="-5" dirty="0">
                <a:latin typeface="Avenir Next LT Pro" panose="020B0504020202020204" pitchFamily="34" charset="0"/>
              </a:rPr>
              <a:t>Are</a:t>
            </a:r>
            <a:r>
              <a:rPr spc="-15" dirty="0">
                <a:latin typeface="Avenir Next LT Pro" panose="020B0504020202020204" pitchFamily="34" charset="0"/>
              </a:rPr>
              <a:t> </a:t>
            </a:r>
            <a:r>
              <a:rPr spc="-5" dirty="0">
                <a:latin typeface="Avenir Next LT Pro" panose="020B0504020202020204" pitchFamily="34" charset="0"/>
              </a:rPr>
              <a:t>there</a:t>
            </a:r>
            <a:r>
              <a:rPr spc="-15" dirty="0">
                <a:latin typeface="Avenir Next LT Pro" panose="020B0504020202020204" pitchFamily="34" charset="0"/>
              </a:rPr>
              <a:t> </a:t>
            </a:r>
            <a:r>
              <a:rPr spc="-10" dirty="0">
                <a:latin typeface="Avenir Next LT Pro" panose="020B0504020202020204" pitchFamily="34" charset="0"/>
              </a:rPr>
              <a:t>any</a:t>
            </a:r>
            <a:r>
              <a:rPr spc="10" dirty="0">
                <a:latin typeface="Avenir Next LT Pro" panose="020B0504020202020204" pitchFamily="34" charset="0"/>
              </a:rPr>
              <a:t> </a:t>
            </a:r>
            <a:r>
              <a:rPr b="1" spc="-5" dirty="0">
                <a:latin typeface="Avenir Next LT Pro" panose="020B0504020202020204" pitchFamily="34" charset="0"/>
                <a:cs typeface="Arial"/>
              </a:rPr>
              <a:t>themes</a:t>
            </a:r>
            <a:r>
              <a:rPr b="1" spc="-10" dirty="0">
                <a:latin typeface="Avenir Next LT Pro" panose="020B0504020202020204" pitchFamily="34" charset="0"/>
                <a:cs typeface="Arial"/>
              </a:rPr>
              <a:t> </a:t>
            </a:r>
            <a:r>
              <a:rPr spc="-5" dirty="0">
                <a:latin typeface="Avenir Next LT Pro" panose="020B0504020202020204" pitchFamily="34" charset="0"/>
              </a:rPr>
              <a:t>(overcoming</a:t>
            </a:r>
            <a:r>
              <a:rPr spc="10" dirty="0">
                <a:latin typeface="Avenir Next LT Pro" panose="020B0504020202020204" pitchFamily="34" charset="0"/>
              </a:rPr>
              <a:t> </a:t>
            </a:r>
            <a:r>
              <a:rPr spc="-10" dirty="0">
                <a:latin typeface="Avenir Next LT Pro" panose="020B0504020202020204" pitchFamily="34" charset="0"/>
              </a:rPr>
              <a:t>hardship, </a:t>
            </a:r>
            <a:r>
              <a:rPr spc="-484" dirty="0">
                <a:latin typeface="Avenir Next LT Pro" panose="020B0504020202020204" pitchFamily="34" charset="0"/>
              </a:rPr>
              <a:t> </a:t>
            </a:r>
            <a:r>
              <a:rPr spc="-5" dirty="0">
                <a:latin typeface="Avenir Next LT Pro" panose="020B0504020202020204" pitchFamily="34" charset="0"/>
              </a:rPr>
              <a:t>commitment</a:t>
            </a:r>
            <a:r>
              <a:rPr dirty="0">
                <a:latin typeface="Avenir Next LT Pro" panose="020B0504020202020204" pitchFamily="34" charset="0"/>
              </a:rPr>
              <a:t> to</a:t>
            </a:r>
            <a:r>
              <a:rPr spc="-10" dirty="0">
                <a:latin typeface="Avenir Next LT Pro" panose="020B0504020202020204" pitchFamily="34" charset="0"/>
              </a:rPr>
              <a:t> </a:t>
            </a:r>
            <a:r>
              <a:rPr spc="-5" dirty="0">
                <a:latin typeface="Avenir Next LT Pro" panose="020B0504020202020204" pitchFamily="34" charset="0"/>
              </a:rPr>
              <a:t>an</a:t>
            </a:r>
            <a:r>
              <a:rPr spc="-10" dirty="0">
                <a:latin typeface="Avenir Next LT Pro" panose="020B0504020202020204" pitchFamily="34" charset="0"/>
              </a:rPr>
              <a:t> </a:t>
            </a:r>
            <a:r>
              <a:rPr spc="-5" dirty="0">
                <a:latin typeface="Avenir Next LT Pro" panose="020B0504020202020204" pitchFamily="34" charset="0"/>
              </a:rPr>
              <a:t>issue)</a:t>
            </a:r>
            <a:r>
              <a:rPr spc="10" dirty="0">
                <a:latin typeface="Avenir Next LT Pro" panose="020B0504020202020204" pitchFamily="34" charset="0"/>
              </a:rPr>
              <a:t> </a:t>
            </a:r>
            <a:r>
              <a:rPr spc="-5" dirty="0">
                <a:latin typeface="Avenir Next LT Pro" panose="020B0504020202020204" pitchFamily="34" charset="0"/>
              </a:rPr>
              <a:t>that</a:t>
            </a:r>
            <a:r>
              <a:rPr spc="5" dirty="0">
                <a:latin typeface="Avenir Next LT Pro" panose="020B0504020202020204" pitchFamily="34" charset="0"/>
              </a:rPr>
              <a:t> </a:t>
            </a:r>
            <a:r>
              <a:rPr spc="-5" dirty="0">
                <a:latin typeface="Avenir Next LT Pro" panose="020B0504020202020204" pitchFamily="34" charset="0"/>
              </a:rPr>
              <a:t>are</a:t>
            </a:r>
            <a:r>
              <a:rPr spc="-10" dirty="0">
                <a:latin typeface="Avenir Next LT Pro" panose="020B0504020202020204" pitchFamily="34" charset="0"/>
              </a:rPr>
              <a:t> coming </a:t>
            </a:r>
            <a:r>
              <a:rPr spc="-5" dirty="0">
                <a:latin typeface="Avenir Next LT Pro" panose="020B0504020202020204" pitchFamily="34" charset="0"/>
              </a:rPr>
              <a:t> </a:t>
            </a:r>
            <a:r>
              <a:rPr spc="-10" dirty="0">
                <a:latin typeface="Avenir Next LT Pro" panose="020B0504020202020204" pitchFamily="34" charset="0"/>
              </a:rPr>
              <a:t>through</a:t>
            </a:r>
            <a:r>
              <a:rPr spc="5" dirty="0">
                <a:latin typeface="Avenir Next LT Pro" panose="020B0504020202020204" pitchFamily="34" charset="0"/>
              </a:rPr>
              <a:t> </a:t>
            </a:r>
            <a:r>
              <a:rPr spc="-5" dirty="0">
                <a:latin typeface="Avenir Next LT Pro" panose="020B0504020202020204" pitchFamily="34" charset="0"/>
              </a:rPr>
              <a:t>that</a:t>
            </a:r>
            <a:r>
              <a:rPr spc="5" dirty="0">
                <a:latin typeface="Avenir Next LT Pro" panose="020B0504020202020204" pitchFamily="34" charset="0"/>
              </a:rPr>
              <a:t> </a:t>
            </a:r>
            <a:r>
              <a:rPr spc="-5" dirty="0">
                <a:latin typeface="Avenir Next LT Pro" panose="020B0504020202020204" pitchFamily="34" charset="0"/>
              </a:rPr>
              <a:t>could</a:t>
            </a:r>
            <a:r>
              <a:rPr spc="10" dirty="0">
                <a:latin typeface="Avenir Next LT Pro" panose="020B0504020202020204" pitchFamily="34" charset="0"/>
              </a:rPr>
              <a:t> </a:t>
            </a:r>
            <a:r>
              <a:rPr spc="-5" dirty="0">
                <a:latin typeface="Avenir Next LT Pro" panose="020B0504020202020204" pitchFamily="34" charset="0"/>
              </a:rPr>
              <a:t>come </a:t>
            </a:r>
            <a:r>
              <a:rPr spc="-10" dirty="0">
                <a:latin typeface="Avenir Next LT Pro" panose="020B0504020202020204" pitchFamily="34" charset="0"/>
              </a:rPr>
              <a:t>through</a:t>
            </a:r>
            <a:r>
              <a:rPr spc="10" dirty="0">
                <a:latin typeface="Avenir Next LT Pro" panose="020B0504020202020204" pitchFamily="34" charset="0"/>
              </a:rPr>
              <a:t> </a:t>
            </a:r>
            <a:r>
              <a:rPr spc="-10" dirty="0">
                <a:latin typeface="Avenir Next LT Pro" panose="020B0504020202020204" pitchFamily="34" charset="0"/>
              </a:rPr>
              <a:t>more?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3047999" cy="5143499"/>
          </a:xfrm>
          <a:prstGeom prst="rect">
            <a:avLst/>
          </a:prstGeom>
        </p:spPr>
      </p:pic>
      <p:pic>
        <p:nvPicPr>
          <p:cNvPr id="3" name="object 3"/>
          <p:cNvPicPr/>
          <p:nvPr/>
        </p:nvPicPr>
        <p:blipFill>
          <a:blip r:embed="rId3" cstate="print"/>
          <a:stretch>
            <a:fillRect/>
          </a:stretch>
        </p:blipFill>
        <p:spPr>
          <a:xfrm>
            <a:off x="1066800" y="131064"/>
            <a:ext cx="1770887" cy="1264919"/>
          </a:xfrm>
          <a:prstGeom prst="rect">
            <a:avLst/>
          </a:prstGeom>
        </p:spPr>
      </p:pic>
      <p:sp>
        <p:nvSpPr>
          <p:cNvPr id="4" name="object 4"/>
          <p:cNvSpPr txBox="1"/>
          <p:nvPr/>
        </p:nvSpPr>
        <p:spPr>
          <a:xfrm>
            <a:off x="642619" y="2368550"/>
            <a:ext cx="2038985"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FFFF"/>
                </a:solidFill>
                <a:latin typeface="Arial"/>
                <a:cs typeface="Arial"/>
              </a:rPr>
              <a:t>Where</a:t>
            </a:r>
            <a:r>
              <a:rPr sz="2400" b="1" spc="-40" dirty="0">
                <a:solidFill>
                  <a:srgbClr val="FFFFFF"/>
                </a:solidFill>
                <a:latin typeface="Arial"/>
                <a:cs typeface="Arial"/>
              </a:rPr>
              <a:t> </a:t>
            </a:r>
            <a:r>
              <a:rPr sz="2400" b="1" dirty="0">
                <a:solidFill>
                  <a:srgbClr val="FFFFFF"/>
                </a:solidFill>
                <a:latin typeface="Arial"/>
                <a:cs typeface="Arial"/>
              </a:rPr>
              <a:t>to</a:t>
            </a:r>
            <a:r>
              <a:rPr sz="2400" b="1" spc="-60" dirty="0">
                <a:solidFill>
                  <a:srgbClr val="FFFFFF"/>
                </a:solidFill>
                <a:latin typeface="Arial"/>
                <a:cs typeface="Arial"/>
              </a:rPr>
              <a:t> </a:t>
            </a:r>
            <a:r>
              <a:rPr sz="2400" b="1" spc="-5" dirty="0">
                <a:solidFill>
                  <a:srgbClr val="FFFFFF"/>
                </a:solidFill>
                <a:latin typeface="Arial"/>
                <a:cs typeface="Arial"/>
              </a:rPr>
              <a:t>look</a:t>
            </a:r>
            <a:endParaRPr sz="2400">
              <a:latin typeface="Arial"/>
              <a:cs typeface="Arial"/>
            </a:endParaRPr>
          </a:p>
        </p:txBody>
      </p:sp>
      <p:sp>
        <p:nvSpPr>
          <p:cNvPr id="5" name="object 5"/>
          <p:cNvSpPr txBox="1"/>
          <p:nvPr/>
        </p:nvSpPr>
        <p:spPr>
          <a:xfrm>
            <a:off x="3544572" y="229713"/>
            <a:ext cx="5523227" cy="2852063"/>
          </a:xfrm>
          <a:prstGeom prst="rect">
            <a:avLst/>
          </a:prstGeom>
        </p:spPr>
        <p:txBody>
          <a:bodyPr vert="horz" wrap="square" lIns="0" tIns="12700" rIns="0" bIns="0" rtlCol="0">
            <a:spAutoFit/>
          </a:bodyPr>
          <a:lstStyle/>
          <a:p>
            <a:pPr marL="299085" indent="-287020">
              <a:lnSpc>
                <a:spcPct val="100000"/>
              </a:lnSpc>
              <a:spcBef>
                <a:spcPts val="100"/>
              </a:spcBef>
              <a:buChar char="•"/>
              <a:tabLst>
                <a:tab pos="299085" algn="l"/>
                <a:tab pos="299720" algn="l"/>
              </a:tabLst>
            </a:pPr>
            <a:r>
              <a:rPr lang="en-US" sz="1800" spc="-5" dirty="0">
                <a:solidFill>
                  <a:srgbClr val="111314"/>
                </a:solidFill>
                <a:latin typeface="Avenir Next LT Pro" panose="020B0504020202020204" pitchFamily="34" charset="0"/>
                <a:cs typeface="Arial MT"/>
              </a:rPr>
              <a:t>MES</a:t>
            </a:r>
            <a:r>
              <a:rPr sz="1800" spc="-15"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scholarships</a:t>
            </a:r>
            <a:r>
              <a:rPr lang="en-US" sz="1800" spc="-10" dirty="0">
                <a:solidFill>
                  <a:srgbClr val="111314"/>
                </a:solidFill>
                <a:latin typeface="Avenir Next LT Pro" panose="020B0504020202020204" pitchFamily="34" charset="0"/>
                <a:cs typeface="Arial MT"/>
              </a:rPr>
              <a:t>: evergreen.awardspring.com</a:t>
            </a:r>
            <a:endParaRPr sz="1800" dirty="0">
              <a:latin typeface="Avenir Next LT Pro" panose="020B0504020202020204" pitchFamily="34" charset="0"/>
              <a:cs typeface="Arial MT"/>
            </a:endParaRPr>
          </a:p>
          <a:p>
            <a:pPr>
              <a:lnSpc>
                <a:spcPct val="100000"/>
              </a:lnSpc>
              <a:buClr>
                <a:srgbClr val="111314"/>
              </a:buClr>
              <a:buFont typeface="Arial MT"/>
              <a:buChar char="•"/>
            </a:pPr>
            <a:endParaRPr sz="2250" dirty="0">
              <a:latin typeface="Avenir Next LT Pro" panose="020B0504020202020204" pitchFamily="34" charset="0"/>
              <a:cs typeface="Arial MT"/>
            </a:endParaRPr>
          </a:p>
          <a:p>
            <a:pPr marL="299085" indent="-287020">
              <a:lnSpc>
                <a:spcPct val="100000"/>
              </a:lnSpc>
              <a:spcBef>
                <a:spcPts val="5"/>
              </a:spcBef>
              <a:buChar char="•"/>
              <a:tabLst>
                <a:tab pos="299085" algn="l"/>
                <a:tab pos="299720" algn="l"/>
              </a:tabLst>
            </a:pPr>
            <a:r>
              <a:rPr sz="1800" spc="-10" dirty="0">
                <a:solidFill>
                  <a:srgbClr val="111314"/>
                </a:solidFill>
                <a:latin typeface="Avenir Next LT Pro" panose="020B0504020202020204" pitchFamily="34" charset="0"/>
                <a:cs typeface="Arial MT"/>
              </a:rPr>
              <a:t>Professional</a:t>
            </a:r>
            <a:r>
              <a:rPr sz="1800" spc="15"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organizations</a:t>
            </a:r>
            <a:endParaRPr lang="en-US" sz="1800" spc="-10" dirty="0">
              <a:solidFill>
                <a:srgbClr val="111314"/>
              </a:solidFill>
              <a:latin typeface="Avenir Next LT Pro" panose="020B0504020202020204" pitchFamily="34" charset="0"/>
              <a:cs typeface="Arial MT"/>
            </a:endParaRPr>
          </a:p>
          <a:p>
            <a:pPr marL="756285" lvl="1" indent="-287020">
              <a:spcBef>
                <a:spcPts val="5"/>
              </a:spcBef>
              <a:buChar char="•"/>
              <a:tabLst>
                <a:tab pos="299085" algn="l"/>
                <a:tab pos="299720" algn="l"/>
              </a:tabLst>
            </a:pPr>
            <a:r>
              <a:rPr lang="en-US" spc="-10" dirty="0">
                <a:solidFill>
                  <a:srgbClr val="111314"/>
                </a:solidFill>
                <a:latin typeface="Avenir Next LT Pro" panose="020B0504020202020204" pitchFamily="34" charset="0"/>
                <a:cs typeface="Arial MT"/>
              </a:rPr>
              <a:t>Solid Waste Association of North America</a:t>
            </a:r>
          </a:p>
          <a:p>
            <a:pPr marL="469265" lvl="1">
              <a:spcBef>
                <a:spcPts val="5"/>
              </a:spcBef>
              <a:tabLst>
                <a:tab pos="299085" algn="l"/>
                <a:tab pos="299720" algn="l"/>
              </a:tabLst>
            </a:pPr>
            <a:r>
              <a:rPr lang="en-US" spc="-10" dirty="0">
                <a:solidFill>
                  <a:srgbClr val="111314"/>
                </a:solidFill>
                <a:latin typeface="Avenir Next LT Pro" panose="020B0504020202020204" pitchFamily="34" charset="0"/>
                <a:cs typeface="Arial MT"/>
              </a:rPr>
              <a:t>	https://swananw.org/scholarships/</a:t>
            </a:r>
          </a:p>
          <a:p>
            <a:pPr marL="800100" lvl="1" indent="-342900">
              <a:buClr>
                <a:srgbClr val="111314"/>
              </a:buClr>
              <a:buFont typeface="Arial" panose="020B0604020202020204" pitchFamily="34" charset="0"/>
              <a:buChar char="•"/>
            </a:pPr>
            <a:r>
              <a:rPr lang="en-US" dirty="0">
                <a:latin typeface="Avenir Next LT Pro" panose="020B0504020202020204" pitchFamily="34" charset="0"/>
                <a:cs typeface="Arial MT"/>
              </a:rPr>
              <a:t>Washington Lakes Protection Association Scholarships:</a:t>
            </a:r>
          </a:p>
          <a:p>
            <a:pPr lvl="2">
              <a:buClr>
                <a:srgbClr val="111314"/>
              </a:buClr>
            </a:pPr>
            <a:r>
              <a:rPr lang="en-US" dirty="0">
                <a:latin typeface="Avenir Next LT Pro" panose="020B0504020202020204" pitchFamily="34" charset="0"/>
                <a:cs typeface="Arial MT"/>
              </a:rPr>
              <a:t>https://www.walpa.org/scholarships_awards/</a:t>
            </a:r>
            <a:endParaRPr dirty="0">
              <a:latin typeface="Avenir Next LT Pro" panose="020B0504020202020204" pitchFamily="34" charset="0"/>
              <a:cs typeface="Arial MT"/>
            </a:endParaRPr>
          </a:p>
          <a:p>
            <a:pPr marL="299085" indent="-287020">
              <a:lnSpc>
                <a:spcPct val="100000"/>
              </a:lnSpc>
              <a:spcBef>
                <a:spcPts val="5"/>
              </a:spcBef>
              <a:buChar char="•"/>
              <a:tabLst>
                <a:tab pos="299085" algn="l"/>
                <a:tab pos="299720" algn="l"/>
              </a:tabLst>
            </a:pPr>
            <a:r>
              <a:rPr sz="1800" spc="-10" dirty="0">
                <a:solidFill>
                  <a:srgbClr val="111314"/>
                </a:solidFill>
                <a:latin typeface="Avenir Next LT Pro" panose="020B0504020202020204" pitchFamily="34" charset="0"/>
                <a:cs typeface="Arial MT"/>
              </a:rPr>
              <a:t>Banks</a:t>
            </a:r>
            <a:r>
              <a:rPr sz="1800" spc="-15"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and </a:t>
            </a:r>
            <a:r>
              <a:rPr sz="1800" spc="-5" dirty="0">
                <a:solidFill>
                  <a:srgbClr val="111314"/>
                </a:solidFill>
                <a:latin typeface="Avenir Next LT Pro" panose="020B0504020202020204" pitchFamily="34" charset="0"/>
                <a:cs typeface="Arial MT"/>
              </a:rPr>
              <a:t>credit</a:t>
            </a:r>
            <a:r>
              <a:rPr sz="1800" spc="-10" dirty="0">
                <a:solidFill>
                  <a:srgbClr val="111314"/>
                </a:solidFill>
                <a:latin typeface="Avenir Next LT Pro" panose="020B0504020202020204" pitchFamily="34" charset="0"/>
                <a:cs typeface="Arial MT"/>
              </a:rPr>
              <a:t> unions</a:t>
            </a:r>
            <a:endParaRPr sz="1800" dirty="0">
              <a:latin typeface="Avenir Next LT Pro" panose="020B0504020202020204" pitchFamily="34" charset="0"/>
              <a:cs typeface="Arial MT"/>
            </a:endParaRPr>
          </a:p>
        </p:txBody>
      </p:sp>
      <p:sp>
        <p:nvSpPr>
          <p:cNvPr id="6" name="object 6"/>
          <p:cNvSpPr txBox="1"/>
          <p:nvPr/>
        </p:nvSpPr>
        <p:spPr>
          <a:xfrm>
            <a:off x="3583940" y="3102356"/>
            <a:ext cx="4340860" cy="289823"/>
          </a:xfrm>
          <a:prstGeom prst="rect">
            <a:avLst/>
          </a:prstGeom>
        </p:spPr>
        <p:txBody>
          <a:bodyPr vert="horz" wrap="square" lIns="0" tIns="12700" rIns="0" bIns="0" rtlCol="0">
            <a:spAutoFit/>
          </a:bodyPr>
          <a:lstStyle/>
          <a:p>
            <a:pPr marL="299085" indent="-287020">
              <a:lnSpc>
                <a:spcPct val="100000"/>
              </a:lnSpc>
              <a:spcBef>
                <a:spcPts val="100"/>
              </a:spcBef>
              <a:buChar char="•"/>
              <a:tabLst>
                <a:tab pos="299085" algn="l"/>
                <a:tab pos="299720" algn="l"/>
              </a:tabLst>
            </a:pPr>
            <a:r>
              <a:rPr sz="1800" spc="-10" dirty="0">
                <a:solidFill>
                  <a:srgbClr val="111314"/>
                </a:solidFill>
                <a:latin typeface="Avenir Next LT Pro" panose="020B0504020202020204" pitchFamily="34" charset="0"/>
                <a:cs typeface="Arial MT"/>
              </a:rPr>
              <a:t>Foundations</a:t>
            </a:r>
            <a:r>
              <a:rPr sz="1800" spc="15"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and</a:t>
            </a:r>
            <a:r>
              <a:rPr sz="1800" spc="-1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civic</a:t>
            </a:r>
            <a:r>
              <a:rPr sz="1800" spc="5"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groups</a:t>
            </a:r>
            <a:endParaRPr sz="1800" dirty="0">
              <a:latin typeface="Avenir Next LT Pro" panose="020B0504020202020204" pitchFamily="34" charset="0"/>
              <a:cs typeface="Arial MT"/>
            </a:endParaRPr>
          </a:p>
        </p:txBody>
      </p:sp>
      <p:sp>
        <p:nvSpPr>
          <p:cNvPr id="7" name="object 7"/>
          <p:cNvSpPr txBox="1"/>
          <p:nvPr/>
        </p:nvSpPr>
        <p:spPr>
          <a:xfrm>
            <a:off x="3547496" y="3710894"/>
            <a:ext cx="5596503" cy="1202893"/>
          </a:xfrm>
          <a:prstGeom prst="rect">
            <a:avLst/>
          </a:prstGeom>
        </p:spPr>
        <p:txBody>
          <a:bodyPr vert="horz" wrap="square" lIns="0" tIns="12700" rIns="0" bIns="0" rtlCol="0">
            <a:spAutoFit/>
          </a:bodyPr>
          <a:lstStyle/>
          <a:p>
            <a:pPr marL="299085" indent="-287020">
              <a:lnSpc>
                <a:spcPct val="100000"/>
              </a:lnSpc>
              <a:spcBef>
                <a:spcPts val="100"/>
              </a:spcBef>
              <a:buChar char="•"/>
              <a:tabLst>
                <a:tab pos="299085" algn="l"/>
                <a:tab pos="299720" algn="l"/>
              </a:tabLst>
            </a:pPr>
            <a:r>
              <a:rPr sz="1800" spc="-5" dirty="0">
                <a:solidFill>
                  <a:srgbClr val="111314"/>
                </a:solidFill>
                <a:latin typeface="Avenir Next LT Pro" panose="020B0504020202020204" pitchFamily="34" charset="0"/>
                <a:cs typeface="Arial MT"/>
              </a:rPr>
              <a:t>Scholarship</a:t>
            </a:r>
            <a:r>
              <a:rPr sz="1800" spc="-1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search</a:t>
            </a:r>
            <a:r>
              <a:rPr sz="1800" spc="-15" dirty="0">
                <a:solidFill>
                  <a:srgbClr val="111314"/>
                </a:solidFill>
                <a:latin typeface="Avenir Next LT Pro" panose="020B0504020202020204" pitchFamily="34" charset="0"/>
                <a:cs typeface="Arial MT"/>
              </a:rPr>
              <a:t> </a:t>
            </a:r>
            <a:r>
              <a:rPr sz="1800" spc="-10" dirty="0">
                <a:solidFill>
                  <a:srgbClr val="111314"/>
                </a:solidFill>
                <a:latin typeface="Avenir Next LT Pro" panose="020B0504020202020204" pitchFamily="34" charset="0"/>
                <a:cs typeface="Arial MT"/>
              </a:rPr>
              <a:t>engines</a:t>
            </a:r>
            <a:endParaRPr lang="en-US" sz="1800" spc="-10" dirty="0">
              <a:solidFill>
                <a:srgbClr val="111314"/>
              </a:solidFill>
              <a:latin typeface="Avenir Next LT Pro" panose="020B0504020202020204" pitchFamily="34" charset="0"/>
              <a:cs typeface="Arial MT"/>
            </a:endParaRPr>
          </a:p>
          <a:p>
            <a:pPr marL="12065">
              <a:lnSpc>
                <a:spcPct val="100000"/>
              </a:lnSpc>
              <a:spcBef>
                <a:spcPts val="100"/>
              </a:spcBef>
              <a:tabLst>
                <a:tab pos="299085" algn="l"/>
                <a:tab pos="299720" algn="l"/>
              </a:tabLst>
            </a:pPr>
            <a:r>
              <a:rPr lang="en-US" sz="1800" dirty="0">
                <a:latin typeface="Avenir Next LT Pro" panose="020B0504020202020204" pitchFamily="34" charset="0"/>
                <a:cs typeface="Arial MT"/>
              </a:rPr>
              <a:t>https://www.environmentalscience.org/scholarships#</a:t>
            </a:r>
            <a:endParaRPr sz="1800" dirty="0">
              <a:latin typeface="Avenir Next LT Pro" panose="020B0504020202020204" pitchFamily="34" charset="0"/>
              <a:cs typeface="Arial MT"/>
            </a:endParaRPr>
          </a:p>
          <a:p>
            <a:pPr>
              <a:lnSpc>
                <a:spcPct val="100000"/>
              </a:lnSpc>
              <a:buClr>
                <a:srgbClr val="111314"/>
              </a:buClr>
              <a:buFont typeface="Arial MT"/>
              <a:buChar char="•"/>
            </a:pPr>
            <a:endParaRPr sz="2250" dirty="0">
              <a:latin typeface="Avenir Next LT Pro" panose="020B0504020202020204" pitchFamily="34" charset="0"/>
              <a:cs typeface="Arial MT"/>
            </a:endParaRPr>
          </a:p>
          <a:p>
            <a:pPr marL="299085" indent="-287020">
              <a:lnSpc>
                <a:spcPct val="100000"/>
              </a:lnSpc>
              <a:spcBef>
                <a:spcPts val="5"/>
              </a:spcBef>
              <a:buChar char="•"/>
              <a:tabLst>
                <a:tab pos="299085" algn="l"/>
                <a:tab pos="299720" algn="l"/>
              </a:tabLst>
            </a:pPr>
            <a:r>
              <a:rPr sz="1800" spc="-5" dirty="0">
                <a:solidFill>
                  <a:srgbClr val="111314"/>
                </a:solidFill>
                <a:latin typeface="Avenir Next LT Pro" panose="020B0504020202020204" pitchFamily="34" charset="0"/>
                <a:cs typeface="Arial MT"/>
              </a:rPr>
              <a:t>Be</a:t>
            </a:r>
            <a:r>
              <a:rPr sz="1800" spc="-20" dirty="0">
                <a:solidFill>
                  <a:srgbClr val="111314"/>
                </a:solidFill>
                <a:latin typeface="Avenir Next LT Pro" panose="020B0504020202020204" pitchFamily="34" charset="0"/>
                <a:cs typeface="Arial MT"/>
              </a:rPr>
              <a:t> </a:t>
            </a:r>
            <a:r>
              <a:rPr sz="1800" spc="-15" dirty="0">
                <a:solidFill>
                  <a:srgbClr val="111314"/>
                </a:solidFill>
                <a:latin typeface="Avenir Next LT Pro" panose="020B0504020202020204" pitchFamily="34" charset="0"/>
                <a:cs typeface="Arial MT"/>
              </a:rPr>
              <a:t>aware</a:t>
            </a:r>
            <a:r>
              <a:rPr sz="1800" spc="3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of</a:t>
            </a:r>
            <a:r>
              <a:rPr sz="1800" spc="-10"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scholarship</a:t>
            </a:r>
            <a:r>
              <a:rPr sz="1800" spc="5" dirty="0">
                <a:solidFill>
                  <a:srgbClr val="111314"/>
                </a:solidFill>
                <a:latin typeface="Avenir Next LT Pro" panose="020B0504020202020204" pitchFamily="34" charset="0"/>
                <a:cs typeface="Arial MT"/>
              </a:rPr>
              <a:t> </a:t>
            </a:r>
            <a:r>
              <a:rPr sz="1800" spc="-5" dirty="0">
                <a:solidFill>
                  <a:srgbClr val="111314"/>
                </a:solidFill>
                <a:latin typeface="Avenir Next LT Pro" panose="020B0504020202020204" pitchFamily="34" charset="0"/>
                <a:cs typeface="Arial MT"/>
              </a:rPr>
              <a:t>scams</a:t>
            </a:r>
            <a:r>
              <a:rPr lang="en-US" sz="1800" spc="-5" dirty="0">
                <a:solidFill>
                  <a:srgbClr val="111314"/>
                </a:solidFill>
                <a:latin typeface="Avenir Next LT Pro" panose="020B0504020202020204" pitchFamily="34" charset="0"/>
                <a:cs typeface="Arial MT"/>
              </a:rPr>
              <a:t>!</a:t>
            </a:r>
            <a:endParaRPr sz="1800" dirty="0">
              <a:latin typeface="Avenir Next LT Pro" panose="020B0504020202020204" pitchFamily="34" charset="0"/>
              <a:cs typeface="Arial M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5143499"/>
          </a:xfrm>
          <a:prstGeom prst="rect">
            <a:avLst/>
          </a:prstGeom>
        </p:spPr>
      </p:pic>
      <p:pic>
        <p:nvPicPr>
          <p:cNvPr id="3" name="object 3"/>
          <p:cNvPicPr/>
          <p:nvPr/>
        </p:nvPicPr>
        <p:blipFill>
          <a:blip r:embed="rId3" cstate="print"/>
          <a:stretch>
            <a:fillRect/>
          </a:stretch>
        </p:blipFill>
        <p:spPr>
          <a:xfrm>
            <a:off x="304800" y="4006596"/>
            <a:ext cx="1600199" cy="1136904"/>
          </a:xfrm>
          <a:prstGeom prst="rect">
            <a:avLst/>
          </a:prstGeom>
        </p:spPr>
      </p:pic>
      <p:sp>
        <p:nvSpPr>
          <p:cNvPr id="4" name="object 4"/>
          <p:cNvSpPr txBox="1">
            <a:spLocks noGrp="1"/>
          </p:cNvSpPr>
          <p:nvPr>
            <p:ph type="title"/>
          </p:nvPr>
        </p:nvSpPr>
        <p:spPr>
          <a:xfrm>
            <a:off x="6287515" y="335391"/>
            <a:ext cx="2319655"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FFFFFF"/>
                </a:solidFill>
                <a:latin typeface="Arial"/>
                <a:cs typeface="Arial"/>
              </a:rPr>
              <a:t>Thank</a:t>
            </a:r>
            <a:r>
              <a:rPr sz="3600" b="1" spc="-150" dirty="0">
                <a:solidFill>
                  <a:srgbClr val="FFFFFF"/>
                </a:solidFill>
                <a:latin typeface="Arial"/>
                <a:cs typeface="Arial"/>
              </a:rPr>
              <a:t> </a:t>
            </a:r>
            <a:r>
              <a:rPr sz="3600" b="1" spc="-95" dirty="0">
                <a:solidFill>
                  <a:srgbClr val="FFFFFF"/>
                </a:solidFill>
                <a:latin typeface="Arial"/>
                <a:cs typeface="Arial"/>
              </a:rPr>
              <a:t>You</a:t>
            </a:r>
            <a:endParaRPr sz="36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3047999" cy="5143499"/>
          </a:xfrm>
          <a:prstGeom prst="rect">
            <a:avLst/>
          </a:prstGeom>
        </p:spPr>
      </p:pic>
      <p:pic>
        <p:nvPicPr>
          <p:cNvPr id="3" name="object 3"/>
          <p:cNvPicPr/>
          <p:nvPr/>
        </p:nvPicPr>
        <p:blipFill>
          <a:blip r:embed="rId3" cstate="print"/>
          <a:stretch>
            <a:fillRect/>
          </a:stretch>
        </p:blipFill>
        <p:spPr>
          <a:xfrm>
            <a:off x="1066800" y="131064"/>
            <a:ext cx="1770887" cy="1264919"/>
          </a:xfrm>
          <a:prstGeom prst="rect">
            <a:avLst/>
          </a:prstGeom>
        </p:spPr>
      </p:pic>
      <p:sp>
        <p:nvSpPr>
          <p:cNvPr id="4" name="object 4"/>
          <p:cNvSpPr txBox="1"/>
          <p:nvPr/>
        </p:nvSpPr>
        <p:spPr>
          <a:xfrm>
            <a:off x="776731" y="2185670"/>
            <a:ext cx="1904364" cy="756920"/>
          </a:xfrm>
          <a:prstGeom prst="rect">
            <a:avLst/>
          </a:prstGeom>
        </p:spPr>
        <p:txBody>
          <a:bodyPr vert="horz" wrap="square" lIns="0" tIns="12700" rIns="0" bIns="0" rtlCol="0">
            <a:spAutoFit/>
          </a:bodyPr>
          <a:lstStyle/>
          <a:p>
            <a:pPr marL="12700" marR="5080" indent="648970">
              <a:lnSpc>
                <a:spcPct val="100000"/>
              </a:lnSpc>
              <a:spcBef>
                <a:spcPts val="100"/>
              </a:spcBef>
            </a:pPr>
            <a:r>
              <a:rPr sz="2400" b="1" spc="-45" dirty="0">
                <a:solidFill>
                  <a:srgbClr val="FFFFFF"/>
                </a:solidFill>
                <a:latin typeface="Arial"/>
                <a:cs typeface="Arial"/>
              </a:rPr>
              <a:t>Types</a:t>
            </a:r>
            <a:r>
              <a:rPr sz="2400" b="1" spc="-70" dirty="0">
                <a:solidFill>
                  <a:srgbClr val="FFFFFF"/>
                </a:solidFill>
                <a:latin typeface="Arial"/>
                <a:cs typeface="Arial"/>
              </a:rPr>
              <a:t> </a:t>
            </a:r>
            <a:r>
              <a:rPr sz="2400" b="1" spc="-5" dirty="0">
                <a:solidFill>
                  <a:srgbClr val="FFFFFF"/>
                </a:solidFill>
                <a:latin typeface="Arial"/>
                <a:cs typeface="Arial"/>
              </a:rPr>
              <a:t>of </a:t>
            </a:r>
            <a:r>
              <a:rPr sz="2400" b="1" spc="-655" dirty="0">
                <a:solidFill>
                  <a:srgbClr val="FFFFFF"/>
                </a:solidFill>
                <a:latin typeface="Arial"/>
                <a:cs typeface="Arial"/>
              </a:rPr>
              <a:t> </a:t>
            </a:r>
            <a:r>
              <a:rPr sz="2400" b="1" spc="-5" dirty="0">
                <a:solidFill>
                  <a:srgbClr val="FFFFFF"/>
                </a:solidFill>
                <a:latin typeface="Arial"/>
                <a:cs typeface="Arial"/>
              </a:rPr>
              <a:t>scho</a:t>
            </a:r>
            <a:r>
              <a:rPr sz="2400" b="1" dirty="0">
                <a:solidFill>
                  <a:srgbClr val="FFFFFF"/>
                </a:solidFill>
                <a:latin typeface="Arial"/>
                <a:cs typeface="Arial"/>
              </a:rPr>
              <a:t>l</a:t>
            </a:r>
            <a:r>
              <a:rPr sz="2400" b="1" spc="-5" dirty="0">
                <a:solidFill>
                  <a:srgbClr val="FFFFFF"/>
                </a:solidFill>
                <a:latin typeface="Arial"/>
                <a:cs typeface="Arial"/>
              </a:rPr>
              <a:t>a</a:t>
            </a:r>
            <a:r>
              <a:rPr sz="2400" b="1" dirty="0">
                <a:solidFill>
                  <a:srgbClr val="FFFFFF"/>
                </a:solidFill>
                <a:latin typeface="Arial"/>
                <a:cs typeface="Arial"/>
              </a:rPr>
              <a:t>r</a:t>
            </a:r>
            <a:r>
              <a:rPr sz="2400" b="1" spc="-5" dirty="0">
                <a:solidFill>
                  <a:srgbClr val="FFFFFF"/>
                </a:solidFill>
                <a:latin typeface="Arial"/>
                <a:cs typeface="Arial"/>
              </a:rPr>
              <a:t>sh</a:t>
            </a:r>
            <a:r>
              <a:rPr sz="2400" b="1" dirty="0">
                <a:solidFill>
                  <a:srgbClr val="FFFFFF"/>
                </a:solidFill>
                <a:latin typeface="Arial"/>
                <a:cs typeface="Arial"/>
              </a:rPr>
              <a:t>i</a:t>
            </a:r>
            <a:r>
              <a:rPr sz="2400" b="1" spc="-5" dirty="0">
                <a:solidFill>
                  <a:srgbClr val="FFFFFF"/>
                </a:solidFill>
                <a:latin typeface="Arial"/>
                <a:cs typeface="Arial"/>
              </a:rPr>
              <a:t>ps</a:t>
            </a:r>
            <a:endParaRPr sz="2400">
              <a:latin typeface="Arial"/>
              <a:cs typeface="Arial"/>
            </a:endParaRPr>
          </a:p>
        </p:txBody>
      </p:sp>
      <p:sp>
        <p:nvSpPr>
          <p:cNvPr id="5" name="object 5"/>
          <p:cNvSpPr txBox="1"/>
          <p:nvPr/>
        </p:nvSpPr>
        <p:spPr>
          <a:xfrm>
            <a:off x="3583940" y="1100573"/>
            <a:ext cx="3807460" cy="505908"/>
          </a:xfrm>
          <a:prstGeom prst="rect">
            <a:avLst/>
          </a:prstGeom>
        </p:spPr>
        <p:txBody>
          <a:bodyPr vert="horz" wrap="square" lIns="0" tIns="13335" rIns="0" bIns="0" rtlCol="0">
            <a:spAutoFit/>
          </a:bodyPr>
          <a:lstStyle/>
          <a:p>
            <a:pPr marL="299085" indent="-287020">
              <a:lnSpc>
                <a:spcPct val="100000"/>
              </a:lnSpc>
              <a:spcBef>
                <a:spcPts val="105"/>
              </a:spcBef>
              <a:buChar char="•"/>
              <a:tabLst>
                <a:tab pos="299720" algn="l"/>
              </a:tabLst>
            </a:pPr>
            <a:r>
              <a:rPr sz="3200" spc="-10" dirty="0">
                <a:solidFill>
                  <a:srgbClr val="111314"/>
                </a:solidFill>
                <a:latin typeface="Avenir Next LT Pro" panose="020B0504020202020204" pitchFamily="34" charset="0"/>
                <a:cs typeface="Arial MT"/>
              </a:rPr>
              <a:t>Me</a:t>
            </a:r>
            <a:r>
              <a:rPr sz="3200" dirty="0">
                <a:solidFill>
                  <a:srgbClr val="111314"/>
                </a:solidFill>
                <a:latin typeface="Avenir Next LT Pro" panose="020B0504020202020204" pitchFamily="34" charset="0"/>
                <a:cs typeface="Arial MT"/>
              </a:rPr>
              <a:t>r</a:t>
            </a:r>
            <a:r>
              <a:rPr sz="3200" spc="-5" dirty="0">
                <a:solidFill>
                  <a:srgbClr val="111314"/>
                </a:solidFill>
                <a:latin typeface="Avenir Next LT Pro" panose="020B0504020202020204" pitchFamily="34" charset="0"/>
                <a:cs typeface="Arial MT"/>
              </a:rPr>
              <a:t>it</a:t>
            </a:r>
            <a:r>
              <a:rPr sz="3200" dirty="0">
                <a:solidFill>
                  <a:srgbClr val="111314"/>
                </a:solidFill>
                <a:latin typeface="Avenir Next LT Pro" panose="020B0504020202020204" pitchFamily="34" charset="0"/>
                <a:cs typeface="Arial MT"/>
              </a:rPr>
              <a:t>-</a:t>
            </a:r>
            <a:r>
              <a:rPr sz="3200" spc="-10" dirty="0">
                <a:solidFill>
                  <a:srgbClr val="111314"/>
                </a:solidFill>
                <a:latin typeface="Avenir Next LT Pro" panose="020B0504020202020204" pitchFamily="34" charset="0"/>
                <a:cs typeface="Arial MT"/>
              </a:rPr>
              <a:t>ba</a:t>
            </a:r>
            <a:r>
              <a:rPr sz="3200" spc="5" dirty="0">
                <a:solidFill>
                  <a:srgbClr val="111314"/>
                </a:solidFill>
                <a:latin typeface="Avenir Next LT Pro" panose="020B0504020202020204" pitchFamily="34" charset="0"/>
                <a:cs typeface="Arial MT"/>
              </a:rPr>
              <a:t>s</a:t>
            </a:r>
            <a:r>
              <a:rPr sz="3200" spc="-10" dirty="0">
                <a:solidFill>
                  <a:srgbClr val="111314"/>
                </a:solidFill>
                <a:latin typeface="Avenir Next LT Pro" panose="020B0504020202020204" pitchFamily="34" charset="0"/>
                <a:cs typeface="Arial MT"/>
              </a:rPr>
              <a:t>ed</a:t>
            </a:r>
            <a:endParaRPr sz="3200" dirty="0">
              <a:latin typeface="Avenir Next LT Pro" panose="020B0504020202020204" pitchFamily="34" charset="0"/>
              <a:cs typeface="Arial MT"/>
            </a:endParaRPr>
          </a:p>
        </p:txBody>
      </p:sp>
      <p:sp>
        <p:nvSpPr>
          <p:cNvPr id="6" name="object 6"/>
          <p:cNvSpPr txBox="1"/>
          <p:nvPr/>
        </p:nvSpPr>
        <p:spPr>
          <a:xfrm>
            <a:off x="3583940" y="2173469"/>
            <a:ext cx="3578860" cy="505267"/>
          </a:xfrm>
          <a:prstGeom prst="rect">
            <a:avLst/>
          </a:prstGeom>
        </p:spPr>
        <p:txBody>
          <a:bodyPr vert="horz" wrap="square" lIns="0" tIns="12700" rIns="0" bIns="0" rtlCol="0">
            <a:spAutoFit/>
          </a:bodyPr>
          <a:lstStyle/>
          <a:p>
            <a:pPr marL="299085" indent="-287020">
              <a:lnSpc>
                <a:spcPct val="100000"/>
              </a:lnSpc>
              <a:spcBef>
                <a:spcPts val="100"/>
              </a:spcBef>
              <a:buChar char="•"/>
              <a:tabLst>
                <a:tab pos="299720" algn="l"/>
              </a:tabLst>
            </a:pPr>
            <a:r>
              <a:rPr sz="3200" dirty="0">
                <a:solidFill>
                  <a:srgbClr val="111314"/>
                </a:solidFill>
                <a:latin typeface="Avenir Next LT Pro" panose="020B0504020202020204" pitchFamily="34" charset="0"/>
                <a:cs typeface="Arial MT"/>
              </a:rPr>
              <a:t>N</a:t>
            </a:r>
            <a:r>
              <a:rPr sz="3200" spc="-10" dirty="0">
                <a:solidFill>
                  <a:srgbClr val="111314"/>
                </a:solidFill>
                <a:latin typeface="Avenir Next LT Pro" panose="020B0504020202020204" pitchFamily="34" charset="0"/>
                <a:cs typeface="Arial MT"/>
              </a:rPr>
              <a:t>eed</a:t>
            </a:r>
            <a:r>
              <a:rPr sz="3200" dirty="0">
                <a:solidFill>
                  <a:srgbClr val="111314"/>
                </a:solidFill>
                <a:latin typeface="Avenir Next LT Pro" panose="020B0504020202020204" pitchFamily="34" charset="0"/>
                <a:cs typeface="Arial MT"/>
              </a:rPr>
              <a:t>-</a:t>
            </a:r>
            <a:r>
              <a:rPr sz="3200" spc="-10" dirty="0">
                <a:solidFill>
                  <a:srgbClr val="111314"/>
                </a:solidFill>
                <a:latin typeface="Avenir Next LT Pro" panose="020B0504020202020204" pitchFamily="34" charset="0"/>
                <a:cs typeface="Arial MT"/>
              </a:rPr>
              <a:t>ba</a:t>
            </a:r>
            <a:r>
              <a:rPr sz="3200" spc="5" dirty="0">
                <a:solidFill>
                  <a:srgbClr val="111314"/>
                </a:solidFill>
                <a:latin typeface="Avenir Next LT Pro" panose="020B0504020202020204" pitchFamily="34" charset="0"/>
                <a:cs typeface="Arial MT"/>
              </a:rPr>
              <a:t>s</a:t>
            </a:r>
            <a:r>
              <a:rPr sz="3200" spc="-10" dirty="0">
                <a:solidFill>
                  <a:srgbClr val="111314"/>
                </a:solidFill>
                <a:latin typeface="Avenir Next LT Pro" panose="020B0504020202020204" pitchFamily="34" charset="0"/>
                <a:cs typeface="Arial MT"/>
              </a:rPr>
              <a:t>ed</a:t>
            </a:r>
            <a:endParaRPr sz="3200" dirty="0">
              <a:latin typeface="Avenir Next LT Pro" panose="020B0504020202020204" pitchFamily="34" charset="0"/>
              <a:cs typeface="Arial MT"/>
            </a:endParaRPr>
          </a:p>
        </p:txBody>
      </p:sp>
      <p:sp>
        <p:nvSpPr>
          <p:cNvPr id="7" name="object 7"/>
          <p:cNvSpPr txBox="1"/>
          <p:nvPr/>
        </p:nvSpPr>
        <p:spPr>
          <a:xfrm>
            <a:off x="3583940" y="3246365"/>
            <a:ext cx="4493260" cy="505267"/>
          </a:xfrm>
          <a:prstGeom prst="rect">
            <a:avLst/>
          </a:prstGeom>
        </p:spPr>
        <p:txBody>
          <a:bodyPr vert="horz" wrap="square" lIns="0" tIns="12700" rIns="0" bIns="0" rtlCol="0">
            <a:spAutoFit/>
          </a:bodyPr>
          <a:lstStyle/>
          <a:p>
            <a:pPr marL="299085" indent="-287020">
              <a:lnSpc>
                <a:spcPct val="100000"/>
              </a:lnSpc>
              <a:spcBef>
                <a:spcPts val="100"/>
              </a:spcBef>
              <a:buChar char="•"/>
              <a:tabLst>
                <a:tab pos="299720" algn="l"/>
              </a:tabLst>
            </a:pPr>
            <a:r>
              <a:rPr sz="3200" spc="-5" dirty="0">
                <a:solidFill>
                  <a:srgbClr val="111314"/>
                </a:solidFill>
                <a:latin typeface="Avenir Next LT Pro" panose="020B0504020202020204" pitchFamily="34" charset="0"/>
                <a:cs typeface="Arial MT"/>
              </a:rPr>
              <a:t>Interest-based</a:t>
            </a:r>
            <a:endParaRPr sz="3200" dirty="0">
              <a:latin typeface="Avenir Next LT Pro" panose="020B0504020202020204" pitchFamily="34" charset="0"/>
              <a:cs typeface="Arial M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3048000" cy="5143500"/>
            <a:chOff x="0" y="0"/>
            <a:chExt cx="3048000" cy="5143500"/>
          </a:xfrm>
        </p:grpSpPr>
        <p:pic>
          <p:nvPicPr>
            <p:cNvPr id="3" name="object 3"/>
            <p:cNvPicPr/>
            <p:nvPr/>
          </p:nvPicPr>
          <p:blipFill>
            <a:blip r:embed="rId2" cstate="print"/>
            <a:stretch>
              <a:fillRect/>
            </a:stretch>
          </p:blipFill>
          <p:spPr>
            <a:xfrm>
              <a:off x="0" y="0"/>
              <a:ext cx="3047999" cy="5143499"/>
            </a:xfrm>
            <a:prstGeom prst="rect">
              <a:avLst/>
            </a:prstGeom>
          </p:spPr>
        </p:pic>
        <p:pic>
          <p:nvPicPr>
            <p:cNvPr id="4" name="object 4"/>
            <p:cNvPicPr/>
            <p:nvPr/>
          </p:nvPicPr>
          <p:blipFill>
            <a:blip r:embed="rId3" cstate="print"/>
            <a:stretch>
              <a:fillRect/>
            </a:stretch>
          </p:blipFill>
          <p:spPr>
            <a:xfrm>
              <a:off x="1066800" y="131064"/>
              <a:ext cx="1770887" cy="1264919"/>
            </a:xfrm>
            <a:prstGeom prst="rect">
              <a:avLst/>
            </a:prstGeom>
          </p:spPr>
        </p:pic>
      </p:grpSp>
      <p:sp>
        <p:nvSpPr>
          <p:cNvPr id="5" name="object 5"/>
          <p:cNvSpPr txBox="1"/>
          <p:nvPr/>
        </p:nvSpPr>
        <p:spPr>
          <a:xfrm>
            <a:off x="838200" y="2196004"/>
            <a:ext cx="1924685" cy="2623795"/>
          </a:xfrm>
          <a:prstGeom prst="rect">
            <a:avLst/>
          </a:prstGeom>
        </p:spPr>
        <p:txBody>
          <a:bodyPr vert="horz" wrap="square" lIns="0" tIns="12700" rIns="0" bIns="0" rtlCol="0">
            <a:spAutoFit/>
          </a:bodyPr>
          <a:lstStyle/>
          <a:p>
            <a:pPr marL="12700" marR="5080" indent="443230" algn="r">
              <a:lnSpc>
                <a:spcPct val="100000"/>
              </a:lnSpc>
              <a:spcBef>
                <a:spcPts val="100"/>
              </a:spcBef>
            </a:pPr>
            <a:r>
              <a:rPr lang="en-US" sz="2400" b="1" spc="-5" dirty="0">
                <a:solidFill>
                  <a:srgbClr val="FFFFFF"/>
                </a:solidFill>
                <a:latin typeface="Arial"/>
                <a:cs typeface="Arial"/>
              </a:rPr>
              <a:t>MES Awards</a:t>
            </a:r>
          </a:p>
          <a:p>
            <a:pPr marL="12700" marR="5080" indent="443230" algn="r">
              <a:lnSpc>
                <a:spcPct val="100000"/>
              </a:lnSpc>
              <a:spcBef>
                <a:spcPts val="100"/>
              </a:spcBef>
            </a:pPr>
            <a:endParaRPr lang="en-US" sz="2400" b="1" spc="-5" dirty="0">
              <a:solidFill>
                <a:srgbClr val="FFFFFF"/>
              </a:solidFill>
              <a:latin typeface="Arial"/>
              <a:cs typeface="Arial"/>
            </a:endParaRPr>
          </a:p>
          <a:p>
            <a:pPr marL="12700" marR="5080" indent="443230" algn="r">
              <a:lnSpc>
                <a:spcPct val="100000"/>
              </a:lnSpc>
              <a:spcBef>
                <a:spcPts val="100"/>
              </a:spcBef>
            </a:pPr>
            <a:r>
              <a:rPr lang="en-US" sz="2400" b="1" spc="-5" dirty="0">
                <a:solidFill>
                  <a:srgbClr val="FFFFFF"/>
                </a:solidFill>
                <a:latin typeface="Arial"/>
                <a:cs typeface="Arial"/>
              </a:rPr>
              <a:t>Sarah </a:t>
            </a:r>
            <a:r>
              <a:rPr lang="en-US" sz="2400" b="1" spc="-5" dirty="0" err="1">
                <a:solidFill>
                  <a:srgbClr val="FFFFFF"/>
                </a:solidFill>
                <a:latin typeface="Arial"/>
                <a:cs typeface="Arial"/>
              </a:rPr>
              <a:t>Bilezikian</a:t>
            </a:r>
            <a:r>
              <a:rPr lang="en-US" sz="2400" b="1" spc="-5" dirty="0">
                <a:solidFill>
                  <a:srgbClr val="FFFFFF"/>
                </a:solidFill>
                <a:latin typeface="Arial"/>
                <a:cs typeface="Arial"/>
              </a:rPr>
              <a:t> Graduate Fellowship</a:t>
            </a:r>
            <a:endParaRPr sz="2400" dirty="0">
              <a:latin typeface="Arial"/>
              <a:cs typeface="Arial"/>
            </a:endParaRPr>
          </a:p>
        </p:txBody>
      </p:sp>
      <p:sp>
        <p:nvSpPr>
          <p:cNvPr id="7" name="TextBox 6">
            <a:extLst>
              <a:ext uri="{FF2B5EF4-FFF2-40B4-BE49-F238E27FC236}">
                <a16:creationId xmlns:a16="http://schemas.microsoft.com/office/drawing/2014/main" id="{34226E9D-53B8-8A9D-C904-D6E32EE925F8}"/>
              </a:ext>
            </a:extLst>
          </p:cNvPr>
          <p:cNvSpPr txBox="1"/>
          <p:nvPr/>
        </p:nvSpPr>
        <p:spPr>
          <a:xfrm>
            <a:off x="3200403" y="161710"/>
            <a:ext cx="5791200" cy="4832092"/>
          </a:xfrm>
          <a:prstGeom prst="rect">
            <a:avLst/>
          </a:prstGeom>
          <a:noFill/>
        </p:spPr>
        <p:txBody>
          <a:bodyPr wrap="square">
            <a:spAutoFit/>
          </a:bodyPr>
          <a:lstStyle/>
          <a:p>
            <a:r>
              <a:rPr lang="en-US" sz="1400" b="1" dirty="0">
                <a:latin typeface="Avenir Next LT Pro" panose="020B0504020202020204" pitchFamily="34" charset="0"/>
              </a:rPr>
              <a:t>$12,795 for 2 Academic Years – 2 Awards Available</a:t>
            </a:r>
          </a:p>
          <a:p>
            <a:endParaRPr lang="en-US" sz="1400" dirty="0">
              <a:latin typeface="Avenir Next LT Pro" panose="020B0504020202020204" pitchFamily="34" charset="0"/>
            </a:endParaRPr>
          </a:p>
          <a:p>
            <a:r>
              <a:rPr lang="en-US" sz="1400" dirty="0">
                <a:latin typeface="Avenir Next LT Pro" panose="020B0504020202020204" pitchFamily="34" charset="0"/>
              </a:rPr>
              <a:t>Offered on behalf of The Evergreen State College Foundation, the Sara Ann </a:t>
            </a:r>
            <a:r>
              <a:rPr lang="en-US" sz="1400" dirty="0" err="1">
                <a:latin typeface="Avenir Next LT Pro" panose="020B0504020202020204" pitchFamily="34" charset="0"/>
              </a:rPr>
              <a:t>Bilezikian</a:t>
            </a:r>
            <a:r>
              <a:rPr lang="en-US" sz="1400" dirty="0">
                <a:latin typeface="Avenir Next LT Pro" panose="020B0504020202020204" pitchFamily="34" charset="0"/>
              </a:rPr>
              <a:t> Memorial Fellowship is an award offered to students who demonstrate commitment to social justice and environmental improvement. Sara </a:t>
            </a:r>
            <a:r>
              <a:rPr lang="en-US" sz="1400" dirty="0" err="1">
                <a:latin typeface="Avenir Next LT Pro" panose="020B0504020202020204" pitchFamily="34" charset="0"/>
              </a:rPr>
              <a:t>Bilezikian</a:t>
            </a:r>
            <a:r>
              <a:rPr lang="en-US" sz="1400" dirty="0">
                <a:latin typeface="Avenir Next LT Pro" panose="020B0504020202020204" pitchFamily="34" charset="0"/>
              </a:rPr>
              <a:t> believed in and was an advocate for peace, human rights, and a safe environment. Recipients of this endowment fund will share these beliefs and plan to</a:t>
            </a:r>
            <a:br>
              <a:rPr lang="en-US" sz="1400" dirty="0">
                <a:latin typeface="Avenir Next LT Pro" panose="020B0504020202020204" pitchFamily="34" charset="0"/>
              </a:rPr>
            </a:br>
            <a:r>
              <a:rPr lang="en-US" sz="1400" dirty="0">
                <a:latin typeface="Avenir Next LT Pro" panose="020B0504020202020204" pitchFamily="34" charset="0"/>
              </a:rPr>
              <a:t>implement them either through their careers or through the life they will live. Preference for this award will be given to Washington State residents.</a:t>
            </a:r>
          </a:p>
          <a:p>
            <a:endParaRPr lang="en-US" sz="1400" dirty="0">
              <a:latin typeface="Avenir Next LT Pro" panose="020B0504020202020204" pitchFamily="34" charset="0"/>
            </a:endParaRPr>
          </a:p>
          <a:p>
            <a:r>
              <a:rPr lang="en-US" sz="1400" b="1" dirty="0">
                <a:latin typeface="Avenir Next LT Pro" panose="020B0504020202020204" pitchFamily="34" charset="0"/>
              </a:rPr>
              <a:t>Additional Requirements</a:t>
            </a:r>
            <a:endParaRPr lang="en-US" sz="1400" dirty="0">
              <a:latin typeface="Avenir Next LT Pro" panose="020B0504020202020204" pitchFamily="34" charset="0"/>
            </a:endParaRPr>
          </a:p>
          <a:p>
            <a:pPr>
              <a:buFont typeface="Arial" panose="020B0604020202020204" pitchFamily="34" charset="0"/>
              <a:buChar char="•"/>
            </a:pPr>
            <a:r>
              <a:rPr lang="en-US" sz="1400" i="1" dirty="0">
                <a:latin typeface="Avenir Next LT Pro" panose="020B0504020202020204" pitchFamily="34" charset="0"/>
              </a:rPr>
              <a:t>All Applicants: </a:t>
            </a:r>
            <a:r>
              <a:rPr lang="en-US" sz="1400" dirty="0">
                <a:latin typeface="Avenir Next LT Pro" panose="020B0504020202020204" pitchFamily="34" charset="0"/>
              </a:rPr>
              <a:t>Please upload an essay of no more than 500 words explaining your commitment to social justice and environmental improvement.</a:t>
            </a:r>
          </a:p>
          <a:p>
            <a:pPr>
              <a:buFont typeface="Arial" panose="020B0604020202020204" pitchFamily="34" charset="0"/>
              <a:buChar char="•"/>
            </a:pPr>
            <a:r>
              <a:rPr lang="en-US" sz="1400" i="1" dirty="0">
                <a:latin typeface="Avenir Next LT Pro" panose="020B0504020202020204" pitchFamily="34" charset="0"/>
              </a:rPr>
              <a:t>US Applicants:</a:t>
            </a:r>
            <a:r>
              <a:rPr lang="en-US" sz="1400" dirty="0">
                <a:latin typeface="Avenir Next LT Pro" panose="020B0504020202020204" pitchFamily="34" charset="0"/>
              </a:rPr>
              <a:t> FAFSA received by Evergreen's Financial Aid Office by April 1st</a:t>
            </a:r>
          </a:p>
          <a:p>
            <a:pPr>
              <a:buFont typeface="Arial" panose="020B0604020202020204" pitchFamily="34" charset="0"/>
              <a:buChar char="•"/>
            </a:pPr>
            <a:r>
              <a:rPr lang="en-US" sz="1400" i="1" dirty="0">
                <a:latin typeface="Avenir Next LT Pro" panose="020B0504020202020204" pitchFamily="34" charset="0"/>
              </a:rPr>
              <a:t>Undocumented Applicants:</a:t>
            </a:r>
            <a:r>
              <a:rPr lang="en-US" sz="1400" dirty="0">
                <a:latin typeface="Avenir Next LT Pro" panose="020B0504020202020204" pitchFamily="34" charset="0"/>
              </a:rPr>
              <a:t> WASFA received by Evergreen's Financial Aid Office by April 1st</a:t>
            </a:r>
          </a:p>
          <a:p>
            <a:pPr>
              <a:buFont typeface="Arial" panose="020B0604020202020204" pitchFamily="34" charset="0"/>
              <a:buChar char="•"/>
            </a:pPr>
            <a:r>
              <a:rPr lang="en-US" sz="1400" i="1" dirty="0">
                <a:latin typeface="Avenir Next LT Pro" panose="020B0504020202020204" pitchFamily="34" charset="0"/>
              </a:rPr>
              <a:t>International Applicants: </a:t>
            </a:r>
            <a:r>
              <a:rPr lang="en-US" sz="1400" dirty="0">
                <a:latin typeface="Avenir Next LT Pro" panose="020B0504020202020204" pitchFamily="34" charset="0"/>
              </a:rPr>
              <a:t>Financial Need Statement submitted with MES Scholarship Application</a:t>
            </a:r>
            <a:endParaRPr lang="en-US" dirty="0">
              <a:latin typeface="Avenir Next LT Pro" panose="020B05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3048000" cy="5143500"/>
            <a:chOff x="0" y="0"/>
            <a:chExt cx="3048000" cy="5143500"/>
          </a:xfrm>
        </p:grpSpPr>
        <p:pic>
          <p:nvPicPr>
            <p:cNvPr id="3" name="object 3"/>
            <p:cNvPicPr/>
            <p:nvPr/>
          </p:nvPicPr>
          <p:blipFill>
            <a:blip r:embed="rId2" cstate="print"/>
            <a:stretch>
              <a:fillRect/>
            </a:stretch>
          </p:blipFill>
          <p:spPr>
            <a:xfrm>
              <a:off x="0" y="0"/>
              <a:ext cx="3047999" cy="5143499"/>
            </a:xfrm>
            <a:prstGeom prst="rect">
              <a:avLst/>
            </a:prstGeom>
          </p:spPr>
        </p:pic>
        <p:pic>
          <p:nvPicPr>
            <p:cNvPr id="4" name="object 4"/>
            <p:cNvPicPr/>
            <p:nvPr/>
          </p:nvPicPr>
          <p:blipFill>
            <a:blip r:embed="rId3" cstate="print"/>
            <a:stretch>
              <a:fillRect/>
            </a:stretch>
          </p:blipFill>
          <p:spPr>
            <a:xfrm>
              <a:off x="1066800" y="131064"/>
              <a:ext cx="1770887" cy="1264919"/>
            </a:xfrm>
            <a:prstGeom prst="rect">
              <a:avLst/>
            </a:prstGeom>
          </p:spPr>
        </p:pic>
      </p:grpSp>
      <p:sp>
        <p:nvSpPr>
          <p:cNvPr id="5" name="object 5"/>
          <p:cNvSpPr txBox="1"/>
          <p:nvPr/>
        </p:nvSpPr>
        <p:spPr>
          <a:xfrm>
            <a:off x="838200" y="2196004"/>
            <a:ext cx="1924685" cy="2254463"/>
          </a:xfrm>
          <a:prstGeom prst="rect">
            <a:avLst/>
          </a:prstGeom>
        </p:spPr>
        <p:txBody>
          <a:bodyPr vert="horz" wrap="square" lIns="0" tIns="12700" rIns="0" bIns="0" rtlCol="0">
            <a:spAutoFit/>
          </a:bodyPr>
          <a:lstStyle/>
          <a:p>
            <a:pPr marL="12700" marR="5080" indent="443230" algn="r">
              <a:lnSpc>
                <a:spcPct val="100000"/>
              </a:lnSpc>
              <a:spcBef>
                <a:spcPts val="100"/>
              </a:spcBef>
            </a:pPr>
            <a:r>
              <a:rPr lang="en-US" sz="2400" b="1" spc="-5" dirty="0">
                <a:solidFill>
                  <a:srgbClr val="FFFFFF"/>
                </a:solidFill>
                <a:latin typeface="Arial"/>
                <a:cs typeface="Arial"/>
              </a:rPr>
              <a:t>MES Awards</a:t>
            </a:r>
          </a:p>
          <a:p>
            <a:pPr marL="12700" marR="5080" indent="443230" algn="r">
              <a:lnSpc>
                <a:spcPct val="100000"/>
              </a:lnSpc>
              <a:spcBef>
                <a:spcPts val="100"/>
              </a:spcBef>
            </a:pPr>
            <a:endParaRPr lang="en-US" sz="2400" b="1" spc="-5" dirty="0">
              <a:solidFill>
                <a:srgbClr val="FFFFFF"/>
              </a:solidFill>
              <a:latin typeface="Arial"/>
              <a:cs typeface="Arial"/>
            </a:endParaRPr>
          </a:p>
          <a:p>
            <a:pPr marL="12700" marR="5080" indent="443230" algn="r">
              <a:lnSpc>
                <a:spcPct val="100000"/>
              </a:lnSpc>
              <a:spcBef>
                <a:spcPts val="100"/>
              </a:spcBef>
            </a:pPr>
            <a:r>
              <a:rPr lang="en-US" sz="2400" b="1" spc="-5" dirty="0">
                <a:solidFill>
                  <a:srgbClr val="FFFFFF"/>
                </a:solidFill>
                <a:latin typeface="Arial"/>
                <a:cs typeface="Arial"/>
              </a:rPr>
              <a:t>Alumni and Friends Fellowship</a:t>
            </a:r>
            <a:endParaRPr sz="2400" dirty="0">
              <a:latin typeface="Arial"/>
              <a:cs typeface="Arial"/>
            </a:endParaRPr>
          </a:p>
        </p:txBody>
      </p:sp>
      <p:sp>
        <p:nvSpPr>
          <p:cNvPr id="7" name="TextBox 6">
            <a:extLst>
              <a:ext uri="{FF2B5EF4-FFF2-40B4-BE49-F238E27FC236}">
                <a16:creationId xmlns:a16="http://schemas.microsoft.com/office/drawing/2014/main" id="{34226E9D-53B8-8A9D-C904-D6E32EE925F8}"/>
              </a:ext>
            </a:extLst>
          </p:cNvPr>
          <p:cNvSpPr txBox="1"/>
          <p:nvPr/>
        </p:nvSpPr>
        <p:spPr>
          <a:xfrm>
            <a:off x="3200403" y="1395983"/>
            <a:ext cx="5791200" cy="2308324"/>
          </a:xfrm>
          <a:prstGeom prst="rect">
            <a:avLst/>
          </a:prstGeom>
          <a:noFill/>
        </p:spPr>
        <p:txBody>
          <a:bodyPr wrap="square">
            <a:spAutoFit/>
          </a:bodyPr>
          <a:lstStyle/>
          <a:p>
            <a:r>
              <a:rPr lang="en-US" b="1" dirty="0">
                <a:latin typeface="Avenir Next LT Pro" panose="020B0504020202020204" pitchFamily="34" charset="0"/>
              </a:rPr>
              <a:t>$1,166 for 1 Academic Year – 1 Award Available</a:t>
            </a:r>
          </a:p>
          <a:p>
            <a:endParaRPr lang="en-US" dirty="0">
              <a:latin typeface="Avenir Next LT Pro" panose="020B0504020202020204" pitchFamily="34" charset="0"/>
            </a:endParaRPr>
          </a:p>
          <a:p>
            <a:r>
              <a:rPr lang="en-US" dirty="0">
                <a:latin typeface="Avenir Next LT Pro" panose="020B0504020202020204" pitchFamily="34" charset="0"/>
              </a:rPr>
              <a:t>Offered on behalf of The Evergreen State College Foundation, this scholarship is intended for an MES graduate student. </a:t>
            </a:r>
          </a:p>
          <a:p>
            <a:endParaRPr lang="en-US" dirty="0">
              <a:latin typeface="Avenir Next LT Pro" panose="020B0504020202020204" pitchFamily="34" charset="0"/>
            </a:endParaRPr>
          </a:p>
          <a:p>
            <a:r>
              <a:rPr lang="en-US" b="1" dirty="0">
                <a:latin typeface="Avenir Next LT Pro" panose="020B0504020202020204" pitchFamily="34" charset="0"/>
              </a:rPr>
              <a:t>Additional Requirements</a:t>
            </a:r>
            <a:endParaRPr lang="en-US" dirty="0">
              <a:latin typeface="Avenir Next LT Pro" panose="020B0504020202020204" pitchFamily="34" charset="0"/>
            </a:endParaRPr>
          </a:p>
          <a:p>
            <a:pPr>
              <a:buFont typeface="Arial" panose="020B0604020202020204" pitchFamily="34" charset="0"/>
              <a:buChar char="•"/>
            </a:pPr>
            <a:r>
              <a:rPr lang="en-US" i="1" dirty="0">
                <a:latin typeface="Avenir Next LT Pro" panose="020B0504020202020204" pitchFamily="34" charset="0"/>
              </a:rPr>
              <a:t>Merit-based, not interest or need-based</a:t>
            </a:r>
            <a:endParaRPr lang="en-US" sz="2400" dirty="0">
              <a:latin typeface="Avenir Next LT Pro" panose="020B0504020202020204" pitchFamily="34" charset="0"/>
            </a:endParaRPr>
          </a:p>
        </p:txBody>
      </p:sp>
    </p:spTree>
    <p:extLst>
      <p:ext uri="{BB962C8B-B14F-4D97-AF65-F5344CB8AC3E}">
        <p14:creationId xmlns:p14="http://schemas.microsoft.com/office/powerpoint/2010/main" val="902159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3048000" cy="5143500"/>
            <a:chOff x="0" y="0"/>
            <a:chExt cx="3048000" cy="5143500"/>
          </a:xfrm>
        </p:grpSpPr>
        <p:pic>
          <p:nvPicPr>
            <p:cNvPr id="3" name="object 3"/>
            <p:cNvPicPr/>
            <p:nvPr/>
          </p:nvPicPr>
          <p:blipFill>
            <a:blip r:embed="rId2" cstate="print"/>
            <a:stretch>
              <a:fillRect/>
            </a:stretch>
          </p:blipFill>
          <p:spPr>
            <a:xfrm>
              <a:off x="0" y="0"/>
              <a:ext cx="3047999" cy="5143499"/>
            </a:xfrm>
            <a:prstGeom prst="rect">
              <a:avLst/>
            </a:prstGeom>
          </p:spPr>
        </p:pic>
        <p:pic>
          <p:nvPicPr>
            <p:cNvPr id="4" name="object 4"/>
            <p:cNvPicPr/>
            <p:nvPr/>
          </p:nvPicPr>
          <p:blipFill>
            <a:blip r:embed="rId3" cstate="print"/>
            <a:stretch>
              <a:fillRect/>
            </a:stretch>
          </p:blipFill>
          <p:spPr>
            <a:xfrm>
              <a:off x="1066800" y="131064"/>
              <a:ext cx="1770887" cy="1264919"/>
            </a:xfrm>
            <a:prstGeom prst="rect">
              <a:avLst/>
            </a:prstGeom>
          </p:spPr>
        </p:pic>
      </p:grpSp>
      <p:sp>
        <p:nvSpPr>
          <p:cNvPr id="5" name="object 5"/>
          <p:cNvSpPr txBox="1"/>
          <p:nvPr/>
        </p:nvSpPr>
        <p:spPr>
          <a:xfrm>
            <a:off x="838200" y="2196004"/>
            <a:ext cx="1924685" cy="2254463"/>
          </a:xfrm>
          <a:prstGeom prst="rect">
            <a:avLst/>
          </a:prstGeom>
        </p:spPr>
        <p:txBody>
          <a:bodyPr vert="horz" wrap="square" lIns="0" tIns="12700" rIns="0" bIns="0" rtlCol="0">
            <a:spAutoFit/>
          </a:bodyPr>
          <a:lstStyle/>
          <a:p>
            <a:pPr marL="12700" marR="5080" indent="443230" algn="r">
              <a:lnSpc>
                <a:spcPct val="100000"/>
              </a:lnSpc>
              <a:spcBef>
                <a:spcPts val="100"/>
              </a:spcBef>
            </a:pPr>
            <a:r>
              <a:rPr lang="en-US" sz="2400" b="1" spc="-5" dirty="0">
                <a:solidFill>
                  <a:srgbClr val="FFFFFF"/>
                </a:solidFill>
                <a:latin typeface="Arial"/>
                <a:cs typeface="Arial"/>
              </a:rPr>
              <a:t>MES Awards</a:t>
            </a:r>
          </a:p>
          <a:p>
            <a:pPr marL="12700" marR="5080" indent="443230" algn="r">
              <a:lnSpc>
                <a:spcPct val="100000"/>
              </a:lnSpc>
              <a:spcBef>
                <a:spcPts val="100"/>
              </a:spcBef>
            </a:pPr>
            <a:endParaRPr lang="en-US" sz="2400" b="1" spc="-5" dirty="0">
              <a:solidFill>
                <a:srgbClr val="FFFFFF"/>
              </a:solidFill>
              <a:latin typeface="Arial"/>
              <a:cs typeface="Arial"/>
            </a:endParaRPr>
          </a:p>
          <a:p>
            <a:pPr marL="12700" marR="5080" indent="443230" algn="r">
              <a:lnSpc>
                <a:spcPct val="100000"/>
              </a:lnSpc>
              <a:spcBef>
                <a:spcPts val="100"/>
              </a:spcBef>
            </a:pPr>
            <a:r>
              <a:rPr lang="en-US" sz="2400" b="1" spc="-5" dirty="0">
                <a:solidFill>
                  <a:srgbClr val="FFFFFF"/>
                </a:solidFill>
                <a:latin typeface="Arial"/>
                <a:cs typeface="Arial"/>
              </a:rPr>
              <a:t>Emory Pyle Scholarship</a:t>
            </a:r>
            <a:endParaRPr sz="2400" dirty="0">
              <a:latin typeface="Arial"/>
              <a:cs typeface="Arial"/>
            </a:endParaRPr>
          </a:p>
        </p:txBody>
      </p:sp>
      <p:sp>
        <p:nvSpPr>
          <p:cNvPr id="7" name="TextBox 6">
            <a:extLst>
              <a:ext uri="{FF2B5EF4-FFF2-40B4-BE49-F238E27FC236}">
                <a16:creationId xmlns:a16="http://schemas.microsoft.com/office/drawing/2014/main" id="{34226E9D-53B8-8A9D-C904-D6E32EE925F8}"/>
              </a:ext>
            </a:extLst>
          </p:cNvPr>
          <p:cNvSpPr txBox="1"/>
          <p:nvPr/>
        </p:nvSpPr>
        <p:spPr>
          <a:xfrm>
            <a:off x="3200403" y="1395983"/>
            <a:ext cx="5791200" cy="2585323"/>
          </a:xfrm>
          <a:prstGeom prst="rect">
            <a:avLst/>
          </a:prstGeom>
          <a:noFill/>
        </p:spPr>
        <p:txBody>
          <a:bodyPr wrap="square">
            <a:spAutoFit/>
          </a:bodyPr>
          <a:lstStyle/>
          <a:p>
            <a:r>
              <a:rPr lang="en-US" b="1" dirty="0">
                <a:latin typeface="Avenir Next LT Pro" panose="020B0504020202020204" pitchFamily="34" charset="0"/>
              </a:rPr>
              <a:t>$500 for 1 Academic Year – 1 Award Available</a:t>
            </a:r>
          </a:p>
          <a:p>
            <a:endParaRPr lang="en-US" dirty="0">
              <a:latin typeface="Avenir Next LT Pro" panose="020B0504020202020204" pitchFamily="34" charset="0"/>
            </a:endParaRPr>
          </a:p>
          <a:p>
            <a:r>
              <a:rPr lang="en-US" dirty="0">
                <a:latin typeface="Avenir Next LT Pro" panose="020B0504020202020204" pitchFamily="34" charset="0"/>
              </a:rPr>
              <a:t>Offered on behalf of The Evergreen State College Foundation, this scholarship is intended for a second, third, or fourth year MES graduate student who has not yet taken thesis credits. Preference is given to applicants who have demonstrated financial need, and those who have completed the first three core classes, two electives, and reached candidacy. </a:t>
            </a:r>
            <a:endParaRPr lang="en-US" sz="2400" dirty="0">
              <a:latin typeface="Avenir Next LT Pro" panose="020B0504020202020204" pitchFamily="34" charset="0"/>
            </a:endParaRPr>
          </a:p>
        </p:txBody>
      </p:sp>
    </p:spTree>
    <p:extLst>
      <p:ext uri="{BB962C8B-B14F-4D97-AF65-F5344CB8AC3E}">
        <p14:creationId xmlns:p14="http://schemas.microsoft.com/office/powerpoint/2010/main" val="554086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3048000" cy="5143500"/>
            <a:chOff x="0" y="0"/>
            <a:chExt cx="3048000" cy="5143500"/>
          </a:xfrm>
        </p:grpSpPr>
        <p:pic>
          <p:nvPicPr>
            <p:cNvPr id="3" name="object 3"/>
            <p:cNvPicPr/>
            <p:nvPr/>
          </p:nvPicPr>
          <p:blipFill>
            <a:blip r:embed="rId2" cstate="print"/>
            <a:stretch>
              <a:fillRect/>
            </a:stretch>
          </p:blipFill>
          <p:spPr>
            <a:xfrm>
              <a:off x="0" y="0"/>
              <a:ext cx="3047999" cy="5143499"/>
            </a:xfrm>
            <a:prstGeom prst="rect">
              <a:avLst/>
            </a:prstGeom>
          </p:spPr>
        </p:pic>
        <p:pic>
          <p:nvPicPr>
            <p:cNvPr id="4" name="object 4"/>
            <p:cNvPicPr/>
            <p:nvPr/>
          </p:nvPicPr>
          <p:blipFill>
            <a:blip r:embed="rId3" cstate="print"/>
            <a:stretch>
              <a:fillRect/>
            </a:stretch>
          </p:blipFill>
          <p:spPr>
            <a:xfrm>
              <a:off x="1066800" y="131064"/>
              <a:ext cx="1770887" cy="1264919"/>
            </a:xfrm>
            <a:prstGeom prst="rect">
              <a:avLst/>
            </a:prstGeom>
          </p:spPr>
        </p:pic>
      </p:grpSp>
      <p:sp>
        <p:nvSpPr>
          <p:cNvPr id="5" name="object 5"/>
          <p:cNvSpPr txBox="1"/>
          <p:nvPr/>
        </p:nvSpPr>
        <p:spPr>
          <a:xfrm>
            <a:off x="533400" y="2196004"/>
            <a:ext cx="2229485" cy="2623795"/>
          </a:xfrm>
          <a:prstGeom prst="rect">
            <a:avLst/>
          </a:prstGeom>
        </p:spPr>
        <p:txBody>
          <a:bodyPr vert="horz" wrap="square" lIns="0" tIns="12700" rIns="0" bIns="0" rtlCol="0">
            <a:spAutoFit/>
          </a:bodyPr>
          <a:lstStyle/>
          <a:p>
            <a:pPr marL="12700" marR="5080" indent="443230" algn="r">
              <a:lnSpc>
                <a:spcPct val="100000"/>
              </a:lnSpc>
              <a:spcBef>
                <a:spcPts val="100"/>
              </a:spcBef>
            </a:pPr>
            <a:r>
              <a:rPr lang="en-US" sz="2400" b="1" spc="-5" dirty="0">
                <a:solidFill>
                  <a:srgbClr val="FFFFFF"/>
                </a:solidFill>
                <a:latin typeface="Arial"/>
                <a:cs typeface="Arial"/>
              </a:rPr>
              <a:t>MES Awards</a:t>
            </a:r>
          </a:p>
          <a:p>
            <a:pPr marL="12700" marR="5080" indent="443230" algn="r">
              <a:lnSpc>
                <a:spcPct val="100000"/>
              </a:lnSpc>
              <a:spcBef>
                <a:spcPts val="100"/>
              </a:spcBef>
            </a:pPr>
            <a:endParaRPr lang="en-US" sz="2400" b="1" spc="-5" dirty="0">
              <a:solidFill>
                <a:srgbClr val="FFFFFF"/>
              </a:solidFill>
              <a:latin typeface="Arial"/>
              <a:cs typeface="Arial"/>
            </a:endParaRPr>
          </a:p>
          <a:p>
            <a:pPr marL="12700" marR="5080" indent="443230" algn="r">
              <a:lnSpc>
                <a:spcPct val="100000"/>
              </a:lnSpc>
              <a:spcBef>
                <a:spcPts val="100"/>
              </a:spcBef>
            </a:pPr>
            <a:r>
              <a:rPr lang="en-US" sz="2400" b="1" spc="-5" dirty="0">
                <a:solidFill>
                  <a:srgbClr val="FFFFFF"/>
                </a:solidFill>
                <a:latin typeface="Arial"/>
                <a:cs typeface="Arial"/>
              </a:rPr>
              <a:t>Evergreen Foundation Graduate Fellowship</a:t>
            </a:r>
            <a:endParaRPr sz="2400" dirty="0">
              <a:latin typeface="Arial"/>
              <a:cs typeface="Arial"/>
            </a:endParaRPr>
          </a:p>
        </p:txBody>
      </p:sp>
      <p:sp>
        <p:nvSpPr>
          <p:cNvPr id="7" name="TextBox 6">
            <a:extLst>
              <a:ext uri="{FF2B5EF4-FFF2-40B4-BE49-F238E27FC236}">
                <a16:creationId xmlns:a16="http://schemas.microsoft.com/office/drawing/2014/main" id="{34226E9D-53B8-8A9D-C904-D6E32EE925F8}"/>
              </a:ext>
            </a:extLst>
          </p:cNvPr>
          <p:cNvSpPr txBox="1"/>
          <p:nvPr/>
        </p:nvSpPr>
        <p:spPr>
          <a:xfrm>
            <a:off x="3200403" y="1395983"/>
            <a:ext cx="5791200" cy="1754326"/>
          </a:xfrm>
          <a:prstGeom prst="rect">
            <a:avLst/>
          </a:prstGeom>
          <a:noFill/>
        </p:spPr>
        <p:txBody>
          <a:bodyPr wrap="square">
            <a:spAutoFit/>
          </a:bodyPr>
          <a:lstStyle/>
          <a:p>
            <a:r>
              <a:rPr lang="en-US" b="1" dirty="0">
                <a:latin typeface="Avenir Next LT Pro" panose="020B0504020202020204" pitchFamily="34" charset="0"/>
              </a:rPr>
              <a:t>$6,500 for 1 Academic Year – 2 Awards Available</a:t>
            </a:r>
          </a:p>
          <a:p>
            <a:endParaRPr lang="en-US" dirty="0">
              <a:latin typeface="Avenir Next LT Pro" panose="020B0504020202020204" pitchFamily="34" charset="0"/>
            </a:endParaRPr>
          </a:p>
          <a:p>
            <a:r>
              <a:rPr lang="en-US" dirty="0">
                <a:latin typeface="Avenir Next LT Pro" panose="020B0504020202020204" pitchFamily="34" charset="0"/>
              </a:rPr>
              <a:t>Offered on behalf of The Evergreen State College Foundation, this scholarship is intended for a new MES graduate student. Applicants cannot be residents of the state of Washington. </a:t>
            </a:r>
            <a:endParaRPr lang="en-US" sz="2400" dirty="0">
              <a:latin typeface="Avenir Next LT Pro" panose="020B0504020202020204" pitchFamily="34" charset="0"/>
            </a:endParaRPr>
          </a:p>
        </p:txBody>
      </p:sp>
    </p:spTree>
    <p:extLst>
      <p:ext uri="{BB962C8B-B14F-4D97-AF65-F5344CB8AC3E}">
        <p14:creationId xmlns:p14="http://schemas.microsoft.com/office/powerpoint/2010/main" val="554965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3048000" cy="5143500"/>
            <a:chOff x="0" y="0"/>
            <a:chExt cx="3048000" cy="5143500"/>
          </a:xfrm>
        </p:grpSpPr>
        <p:pic>
          <p:nvPicPr>
            <p:cNvPr id="3" name="object 3"/>
            <p:cNvPicPr/>
            <p:nvPr/>
          </p:nvPicPr>
          <p:blipFill>
            <a:blip r:embed="rId2" cstate="print"/>
            <a:stretch>
              <a:fillRect/>
            </a:stretch>
          </p:blipFill>
          <p:spPr>
            <a:xfrm>
              <a:off x="0" y="0"/>
              <a:ext cx="3047999" cy="5143499"/>
            </a:xfrm>
            <a:prstGeom prst="rect">
              <a:avLst/>
            </a:prstGeom>
          </p:spPr>
        </p:pic>
        <p:pic>
          <p:nvPicPr>
            <p:cNvPr id="4" name="object 4"/>
            <p:cNvPicPr/>
            <p:nvPr/>
          </p:nvPicPr>
          <p:blipFill>
            <a:blip r:embed="rId3" cstate="print"/>
            <a:stretch>
              <a:fillRect/>
            </a:stretch>
          </p:blipFill>
          <p:spPr>
            <a:xfrm>
              <a:off x="1066800" y="131064"/>
              <a:ext cx="1770887" cy="1264919"/>
            </a:xfrm>
            <a:prstGeom prst="rect">
              <a:avLst/>
            </a:prstGeom>
          </p:spPr>
        </p:pic>
      </p:grpSp>
      <p:sp>
        <p:nvSpPr>
          <p:cNvPr id="5" name="object 5"/>
          <p:cNvSpPr txBox="1"/>
          <p:nvPr/>
        </p:nvSpPr>
        <p:spPr>
          <a:xfrm>
            <a:off x="533400" y="2196004"/>
            <a:ext cx="2229485" cy="2254463"/>
          </a:xfrm>
          <a:prstGeom prst="rect">
            <a:avLst/>
          </a:prstGeom>
        </p:spPr>
        <p:txBody>
          <a:bodyPr vert="horz" wrap="square" lIns="0" tIns="12700" rIns="0" bIns="0" rtlCol="0">
            <a:spAutoFit/>
          </a:bodyPr>
          <a:lstStyle/>
          <a:p>
            <a:pPr marL="12700" marR="5080" indent="443230" algn="r">
              <a:lnSpc>
                <a:spcPct val="100000"/>
              </a:lnSpc>
              <a:spcBef>
                <a:spcPts val="100"/>
              </a:spcBef>
            </a:pPr>
            <a:r>
              <a:rPr lang="en-US" sz="2400" b="1" spc="-5" dirty="0">
                <a:solidFill>
                  <a:srgbClr val="FFFFFF"/>
                </a:solidFill>
                <a:latin typeface="Arial"/>
                <a:cs typeface="Arial"/>
              </a:rPr>
              <a:t>MES Awards</a:t>
            </a:r>
          </a:p>
          <a:p>
            <a:pPr marL="12700" marR="5080" indent="443230" algn="r">
              <a:lnSpc>
                <a:spcPct val="100000"/>
              </a:lnSpc>
              <a:spcBef>
                <a:spcPts val="100"/>
              </a:spcBef>
            </a:pPr>
            <a:endParaRPr lang="en-US" sz="2400" b="1" spc="-5" dirty="0">
              <a:solidFill>
                <a:srgbClr val="FFFFFF"/>
              </a:solidFill>
              <a:latin typeface="Arial"/>
              <a:cs typeface="Arial"/>
            </a:endParaRPr>
          </a:p>
          <a:p>
            <a:pPr marL="12700" marR="5080" indent="443230" algn="r">
              <a:lnSpc>
                <a:spcPct val="100000"/>
              </a:lnSpc>
              <a:spcBef>
                <a:spcPts val="100"/>
              </a:spcBef>
            </a:pPr>
            <a:r>
              <a:rPr lang="en-US" sz="2400" b="1" spc="-5" dirty="0">
                <a:solidFill>
                  <a:srgbClr val="FFFFFF"/>
                </a:solidFill>
                <a:latin typeface="Arial"/>
                <a:cs typeface="Arial"/>
              </a:rPr>
              <a:t>Graduate Fellowship Trust</a:t>
            </a:r>
            <a:endParaRPr sz="2400" dirty="0">
              <a:latin typeface="Arial"/>
              <a:cs typeface="Arial"/>
            </a:endParaRPr>
          </a:p>
        </p:txBody>
      </p:sp>
      <p:sp>
        <p:nvSpPr>
          <p:cNvPr id="7" name="TextBox 6">
            <a:extLst>
              <a:ext uri="{FF2B5EF4-FFF2-40B4-BE49-F238E27FC236}">
                <a16:creationId xmlns:a16="http://schemas.microsoft.com/office/drawing/2014/main" id="{34226E9D-53B8-8A9D-C904-D6E32EE925F8}"/>
              </a:ext>
            </a:extLst>
          </p:cNvPr>
          <p:cNvSpPr txBox="1"/>
          <p:nvPr/>
        </p:nvSpPr>
        <p:spPr>
          <a:xfrm>
            <a:off x="3200403" y="438150"/>
            <a:ext cx="5791200" cy="4401205"/>
          </a:xfrm>
          <a:prstGeom prst="rect">
            <a:avLst/>
          </a:prstGeom>
          <a:noFill/>
        </p:spPr>
        <p:txBody>
          <a:bodyPr wrap="square">
            <a:spAutoFit/>
          </a:bodyPr>
          <a:lstStyle/>
          <a:p>
            <a:r>
              <a:rPr lang="en-US" sz="1400" b="1" dirty="0">
                <a:latin typeface="Avenir Next LT Pro" panose="020B0504020202020204" pitchFamily="34" charset="0"/>
              </a:rPr>
              <a:t>$1,329 for 1 Academic Year – 4 Awards Available</a:t>
            </a:r>
          </a:p>
          <a:p>
            <a:endParaRPr lang="en-US" sz="1400" dirty="0">
              <a:latin typeface="Avenir Next LT Pro" panose="020B0504020202020204" pitchFamily="34" charset="0"/>
            </a:endParaRPr>
          </a:p>
          <a:p>
            <a:r>
              <a:rPr lang="en-US" sz="1400" dirty="0">
                <a:latin typeface="Avenir Next LT Pro" panose="020B0504020202020204" pitchFamily="34" charset="0"/>
              </a:rPr>
              <a:t>Offered on behalf of The Evergreen State College Foundation, this scholarship is intended for a second, third, or fourth year MES graduate student </a:t>
            </a:r>
            <a:r>
              <a:rPr lang="en-US" sz="1400" b="1" dirty="0">
                <a:latin typeface="Avenir Next LT Pro" panose="020B0504020202020204" pitchFamily="34" charset="0"/>
              </a:rPr>
              <a:t>who has not yet taken thesis credits</a:t>
            </a:r>
            <a:r>
              <a:rPr lang="en-US" sz="1400" dirty="0">
                <a:latin typeface="Avenir Next LT Pro" panose="020B0504020202020204" pitchFamily="34" charset="0"/>
              </a:rPr>
              <a:t>. Applicants must demonstrate financial need. Preference is given for academic merit, and to students who have completed the first three core classes, two electives, and have reached candidacy. Important Information: this is a tuition award. Tuition Awards listed are a waiver of a student’s tuition. A recipient of a tuition award cannot receive funding in excess of the cost of full-time graduate tuition. In addition, a recipient of a tuition award cannot use the funding for any of the study abroad consortium agreements.</a:t>
            </a:r>
          </a:p>
          <a:p>
            <a:r>
              <a:rPr lang="en-US" sz="1400" dirty="0">
                <a:latin typeface="Avenir Next LT Pro" panose="020B0504020202020204" pitchFamily="34" charset="0"/>
              </a:rPr>
              <a:t>Additional requirements</a:t>
            </a:r>
          </a:p>
          <a:p>
            <a:pPr marL="285750" indent="-285750">
              <a:buFont typeface="Arial" panose="020B0604020202020204" pitchFamily="34" charset="0"/>
              <a:buChar char="•"/>
            </a:pPr>
            <a:r>
              <a:rPr lang="en-US" sz="1400" dirty="0">
                <a:latin typeface="Avenir Next LT Pro" panose="020B0504020202020204" pitchFamily="34" charset="0"/>
              </a:rPr>
              <a:t>US Applicants: FAFSA received by Evergreen's Financial Aid Office by April 1</a:t>
            </a:r>
            <a:r>
              <a:rPr lang="en-US" sz="1400" baseline="30000" dirty="0">
                <a:latin typeface="Avenir Next LT Pro" panose="020B0504020202020204" pitchFamily="34" charset="0"/>
              </a:rPr>
              <a:t>st</a:t>
            </a:r>
            <a:endParaRPr lang="en-US" sz="1400" dirty="0">
              <a:latin typeface="Avenir Next LT Pro" panose="020B0504020202020204" pitchFamily="34" charset="0"/>
            </a:endParaRPr>
          </a:p>
          <a:p>
            <a:pPr marL="285750" indent="-285750">
              <a:buFont typeface="Arial" panose="020B0604020202020204" pitchFamily="34" charset="0"/>
              <a:buChar char="•"/>
            </a:pPr>
            <a:r>
              <a:rPr lang="en-US" sz="1400" dirty="0">
                <a:latin typeface="Avenir Next LT Pro" panose="020B0504020202020204" pitchFamily="34" charset="0"/>
              </a:rPr>
              <a:t>Undocumented Applicants: WASFA received by Evergreen's Financial Aid Office by April 1</a:t>
            </a:r>
            <a:r>
              <a:rPr lang="en-US" sz="1400" baseline="30000" dirty="0">
                <a:latin typeface="Avenir Next LT Pro" panose="020B0504020202020204" pitchFamily="34" charset="0"/>
              </a:rPr>
              <a:t>st</a:t>
            </a:r>
            <a:endParaRPr lang="en-US" sz="1400" dirty="0">
              <a:latin typeface="Avenir Next LT Pro" panose="020B0504020202020204" pitchFamily="34" charset="0"/>
            </a:endParaRPr>
          </a:p>
          <a:p>
            <a:pPr marL="285750" indent="-285750">
              <a:buFont typeface="Arial" panose="020B0604020202020204" pitchFamily="34" charset="0"/>
              <a:buChar char="•"/>
            </a:pPr>
            <a:r>
              <a:rPr lang="en-US" sz="1400" dirty="0">
                <a:latin typeface="Avenir Next LT Pro" panose="020B0504020202020204" pitchFamily="34" charset="0"/>
              </a:rPr>
              <a:t>International Applicants: Financial Need Statement submitted with the MES Scholarship Application</a:t>
            </a:r>
            <a:endParaRPr lang="en-US" dirty="0">
              <a:latin typeface="Avenir Next LT Pro" panose="020B0504020202020204" pitchFamily="34" charset="0"/>
            </a:endParaRPr>
          </a:p>
        </p:txBody>
      </p:sp>
    </p:spTree>
    <p:extLst>
      <p:ext uri="{BB962C8B-B14F-4D97-AF65-F5344CB8AC3E}">
        <p14:creationId xmlns:p14="http://schemas.microsoft.com/office/powerpoint/2010/main" val="2856537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529</TotalTime>
  <Words>2087</Words>
  <Application>Microsoft Office PowerPoint</Application>
  <PresentationFormat>On-screen Show (16:9)</PresentationFormat>
  <Paragraphs>209</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MT</vt:lpstr>
      <vt:lpstr>Avenir Next LT Pro</vt:lpstr>
      <vt:lpstr>Avenir Next LT Pro Demi</vt:lpstr>
      <vt:lpstr>Calibri</vt:lpstr>
      <vt:lpstr>Gill Sans MT</vt:lpstr>
      <vt:lpstr>Wingdings</vt:lpstr>
      <vt:lpstr>Office Theme</vt:lpstr>
      <vt:lpstr>Scholarships and Funding Resources!</vt:lpstr>
      <vt:lpstr>Finding  scholarships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Applying for a  scholarship</vt:lpstr>
      <vt:lpstr>PowerPoint Presentation</vt:lpstr>
      <vt:lpstr>Application Essay(s) give you an opportunity to  describe your educational goals, and your  compatibility with the goals and values of the  scholarship award. You may also need to define  your need, merits, or interests.</vt:lpstr>
      <vt:lpstr>PowerPoint Presentation</vt:lpstr>
      <vt:lpstr>PowerPoint Presentation</vt:lpstr>
      <vt:lpstr>PowerPoint Presentation</vt:lpstr>
      <vt:lpstr>PowerPoint Presentation</vt:lpstr>
      <vt:lpstr>PowerPoint Presentation</vt:lpstr>
      <vt:lpstr>PowerPoint Presentation</vt:lpstr>
      <vt:lpstr>Writing  Process</vt:lpstr>
      <vt:lpstr>PowerPoint Presentation</vt:lpstr>
      <vt:lpstr>PowerPoint Presentation</vt:lpstr>
      <vt:lpstr>Writing a  compelling letter</vt:lpstr>
      <vt:lpstr>PowerPoint Presentation</vt:lpstr>
      <vt:lpstr>Tell: I changed my mind about being an Engineer.</vt:lpstr>
      <vt:lpstr>Tell: My family was a big influence on me.</vt:lpstr>
      <vt:lpstr>Does my essay:</vt:lpstr>
      <vt:lpstr>Revision Questions for purpose, audience, tone,  and theme: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Cantarella</dc:creator>
  <cp:lastModifiedBy>Azar, Averi</cp:lastModifiedBy>
  <cp:revision>4</cp:revision>
  <dcterms:created xsi:type="dcterms:W3CDTF">2023-02-22T17:32:58Z</dcterms:created>
  <dcterms:modified xsi:type="dcterms:W3CDTF">2024-02-23T19:59:23Z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2022-11-29T00:00:00Z</vt:filetime>
  </property>
  <property fmtid="{D5CDD505-2E9C-101B-9397-08002B2CF9AE}" pid="3" name="Creator">
    <vt:lpwstr>Acrobat PDFMaker 22 for PowerPoint</vt:lpwstr>
  </property>
  <property fmtid="{D5CDD505-2E9C-101B-9397-08002B2CF9AE}" pid="4" name="LastSaved">
    <vt:filetime>2023-02-22T00:00:00Z</vt:filetime>
  </property>
</Properties>
</file>