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3" r:id="rId2"/>
    <p:sldId id="284" r:id="rId3"/>
    <p:sldId id="285" r:id="rId4"/>
    <p:sldId id="286" r:id="rId5"/>
    <p:sldId id="288" r:id="rId6"/>
    <p:sldId id="260" r:id="rId7"/>
    <p:sldId id="261" r:id="rId8"/>
    <p:sldId id="262" r:id="rId9"/>
    <p:sldId id="263" r:id="rId10"/>
    <p:sldId id="270" r:id="rId11"/>
    <p:sldId id="268" r:id="rId12"/>
    <p:sldId id="269" r:id="rId13"/>
    <p:sldId id="287" r:id="rId14"/>
    <p:sldId id="266" r:id="rId15"/>
    <p:sldId id="271" r:id="rId16"/>
    <p:sldId id="272" r:id="rId17"/>
    <p:sldId id="273" r:id="rId18"/>
    <p:sldId id="282" r:id="rId19"/>
    <p:sldId id="274" r:id="rId20"/>
    <p:sldId id="304" r:id="rId21"/>
    <p:sldId id="299" r:id="rId22"/>
    <p:sldId id="296" r:id="rId23"/>
    <p:sldId id="300" r:id="rId24"/>
    <p:sldId id="301" r:id="rId25"/>
    <p:sldId id="289" r:id="rId26"/>
    <p:sldId id="290" r:id="rId27"/>
    <p:sldId id="30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726"/>
    <a:srgbClr val="728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77" d="100"/>
          <a:sy n="77"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07851-322F-4B99-AF5C-CCBE072CB89A}"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D1E4C-780C-458D-AA10-6856D3269D5B}" type="slidenum">
              <a:rPr lang="en-US" smtClean="0"/>
              <a:t>‹#›</a:t>
            </a:fld>
            <a:endParaRPr lang="en-US"/>
          </a:p>
        </p:txBody>
      </p:sp>
    </p:spTree>
    <p:extLst>
      <p:ext uri="{BB962C8B-B14F-4D97-AF65-F5344CB8AC3E}">
        <p14:creationId xmlns:p14="http://schemas.microsoft.com/office/powerpoint/2010/main" val="22609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Slide</a:t>
            </a:r>
            <a:r>
              <a:rPr lang="en-US" sz="1200" baseline="0" dirty="0"/>
              <a:t> formats</a:t>
            </a:r>
            <a:r>
              <a:rPr lang="en-US" sz="1200" dirty="0"/>
              <a:t> can be added to</a:t>
            </a:r>
            <a:r>
              <a:rPr lang="en-US" sz="1200" baseline="0" dirty="0"/>
              <a:t> your presentation </a:t>
            </a:r>
            <a:r>
              <a:rPr lang="en-US" sz="1200" dirty="0"/>
              <a:t>by selecting the “New Slide” option (shown above) and clicking on the desired template to be used in the overall layout. Color</a:t>
            </a:r>
            <a:r>
              <a:rPr lang="en-US" sz="1200" baseline="0" dirty="0"/>
              <a:t> choices of green, blue, purple, and orange are available as options. They can be used together as a group (theme) or can be intermixed with one another. A blank page has also been added for importing photos or inserting unformatted text. A footer is also available for more traditional looking presentations.</a:t>
            </a:r>
            <a:endParaRPr lang="en-US" sz="1200" dirty="0"/>
          </a:p>
        </p:txBody>
      </p:sp>
      <p:sp>
        <p:nvSpPr>
          <p:cNvPr id="4" name="Slide Number Placeholder 3"/>
          <p:cNvSpPr>
            <a:spLocks noGrp="1"/>
          </p:cNvSpPr>
          <p:nvPr>
            <p:ph type="sldNum" sz="quarter" idx="10"/>
          </p:nvPr>
        </p:nvSpPr>
        <p:spPr/>
        <p:txBody>
          <a:bodyPr/>
          <a:lstStyle/>
          <a:p>
            <a:fld id="{02BC975B-3F91-9145-97AF-A62BD4408F23}" type="slidenum">
              <a:rPr lang="en-US" smtClean="0"/>
              <a:t>1</a:t>
            </a:fld>
            <a:endParaRPr lang="en-US"/>
          </a:p>
        </p:txBody>
      </p:sp>
    </p:spTree>
    <p:extLst>
      <p:ext uri="{BB962C8B-B14F-4D97-AF65-F5344CB8AC3E}">
        <p14:creationId xmlns:p14="http://schemas.microsoft.com/office/powerpoint/2010/main" val="427550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C975B-3F91-9145-97AF-A62BD4408F23}" type="slidenum">
              <a:rPr lang="en-US" smtClean="0"/>
              <a:t>2</a:t>
            </a:fld>
            <a:endParaRPr lang="en-US"/>
          </a:p>
        </p:txBody>
      </p:sp>
    </p:spTree>
    <p:extLst>
      <p:ext uri="{BB962C8B-B14F-4D97-AF65-F5344CB8AC3E}">
        <p14:creationId xmlns:p14="http://schemas.microsoft.com/office/powerpoint/2010/main" val="294014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C975B-3F91-9145-97AF-A62BD4408F23}" type="slidenum">
              <a:rPr lang="en-US" smtClean="0"/>
              <a:t>4</a:t>
            </a:fld>
            <a:endParaRPr lang="en-US"/>
          </a:p>
        </p:txBody>
      </p:sp>
    </p:spTree>
    <p:extLst>
      <p:ext uri="{BB962C8B-B14F-4D97-AF65-F5344CB8AC3E}">
        <p14:creationId xmlns:p14="http://schemas.microsoft.com/office/powerpoint/2010/main" val="266603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389875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312789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423537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Cover Intr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Tree>
    <p:extLst>
      <p:ext uri="{BB962C8B-B14F-4D97-AF65-F5344CB8AC3E}">
        <p14:creationId xmlns:p14="http://schemas.microsoft.com/office/powerpoint/2010/main" val="41642913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E905AE2-2CF9-4346-81BB-871B84D2C3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p:cNvSpPr>
            <a:spLocks noGrp="1"/>
          </p:cNvSpPr>
          <p:nvPr>
            <p:ph type="body" sz="quarter" idx="11"/>
          </p:nvPr>
        </p:nvSpPr>
        <p:spPr>
          <a:xfrm>
            <a:off x="2641600" y="381000"/>
            <a:ext cx="8636000" cy="1828800"/>
          </a:xfrm>
        </p:spPr>
        <p:txBody>
          <a:bodyPr>
            <a:noAutofit/>
          </a:bodyPr>
          <a:lstStyle>
            <a:lvl1pPr marL="0" indent="0" algn="r">
              <a:buNone/>
              <a:defRPr sz="4800" b="1" baseline="0">
                <a:solidFill>
                  <a:schemeClr val="accent1"/>
                </a:solidFill>
              </a:defRPr>
            </a:lvl1pPr>
            <a:lvl2pPr marL="609585" indent="0" algn="r">
              <a:spcBef>
                <a:spcPts val="3168"/>
              </a:spcBef>
              <a:buNone/>
              <a:defRPr sz="2133">
                <a:solidFill>
                  <a:schemeClr val="accent5"/>
                </a:solidFill>
              </a:defRPr>
            </a:lvl2pPr>
            <a:lvl3pPr marL="1219170" indent="0" algn="r">
              <a:buNone/>
              <a:defRPr sz="3200"/>
            </a:lvl3pPr>
            <a:lvl4pPr marL="1828754" indent="0" algn="r">
              <a:buNone/>
              <a:defRPr sz="3200"/>
            </a:lvl4pPr>
            <a:lvl5pPr marL="2438339" indent="0" algn="r">
              <a:buNone/>
              <a:defRPr sz="3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2641600" y="2413000"/>
            <a:ext cx="8636000" cy="812800"/>
          </a:xfrm>
        </p:spPr>
        <p:txBody>
          <a:bodyPr>
            <a:noAutofit/>
          </a:bodyPr>
          <a:lstStyle>
            <a:lvl1pPr marL="0" indent="0" algn="r">
              <a:buNone/>
              <a:defRPr sz="3200" baseline="0">
                <a:solidFill>
                  <a:schemeClr val="bg1"/>
                </a:solidFill>
              </a:defRPr>
            </a:lvl1pPr>
            <a:lvl2pPr marL="609585" indent="0" algn="r">
              <a:spcBef>
                <a:spcPts val="3168"/>
              </a:spcBef>
              <a:buNone/>
              <a:defRPr sz="2133">
                <a:solidFill>
                  <a:schemeClr val="accent5"/>
                </a:solidFill>
              </a:defRPr>
            </a:lvl2pPr>
            <a:lvl3pPr marL="1219170" indent="0" algn="r">
              <a:buNone/>
              <a:defRPr sz="3200"/>
            </a:lvl3pPr>
            <a:lvl4pPr marL="1828754" indent="0" algn="r">
              <a:buNone/>
              <a:defRPr sz="3200"/>
            </a:lvl4pPr>
            <a:lvl5pPr marL="2438339" indent="0" algn="r">
              <a:buNone/>
              <a:defRPr sz="3200"/>
            </a:lvl5pPr>
          </a:lstStyle>
          <a:p>
            <a:pPr lvl="0"/>
            <a:r>
              <a:rPr lang="en-US" dirty="0"/>
              <a:t>Subtitle</a:t>
            </a:r>
          </a:p>
        </p:txBody>
      </p:sp>
      <p:pic>
        <p:nvPicPr>
          <p:cNvPr id="3" name="Picture 2">
            <a:extLst>
              <a:ext uri="{FF2B5EF4-FFF2-40B4-BE49-F238E27FC236}">
                <a16:creationId xmlns:a16="http://schemas.microsoft.com/office/drawing/2014/main" id="{A0615AD2-9B77-D045-8E4C-28C857C24F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0" y="5333613"/>
            <a:ext cx="2133600" cy="1524387"/>
          </a:xfrm>
          <a:prstGeom prst="rect">
            <a:avLst/>
          </a:prstGeom>
        </p:spPr>
      </p:pic>
    </p:spTree>
    <p:extLst>
      <p:ext uri="{BB962C8B-B14F-4D97-AF65-F5344CB8AC3E}">
        <p14:creationId xmlns:p14="http://schemas.microsoft.com/office/powerpoint/2010/main" val="11907372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en 2 Column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EEC99A-44BD-1346-9363-0F550829825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4064000" cy="6858000"/>
          </a:xfrm>
          <a:prstGeom prst="rect">
            <a:avLst/>
          </a:prstGeom>
        </p:spPr>
      </p:pic>
      <p:sp>
        <p:nvSpPr>
          <p:cNvPr id="8" name="Text Placeholder 2">
            <a:extLst>
              <a:ext uri="{FF2B5EF4-FFF2-40B4-BE49-F238E27FC236}">
                <a16:creationId xmlns:a16="http://schemas.microsoft.com/office/drawing/2014/main" id="{012DD27E-6841-5A45-95EE-C11177F44783}"/>
              </a:ext>
            </a:extLst>
          </p:cNvPr>
          <p:cNvSpPr>
            <a:spLocks noGrp="1"/>
          </p:cNvSpPr>
          <p:nvPr>
            <p:ph type="body" sz="quarter" idx="11" hasCustomPrompt="1"/>
          </p:nvPr>
        </p:nvSpPr>
        <p:spPr>
          <a:xfrm>
            <a:off x="508001" y="3175000"/>
            <a:ext cx="3172183" cy="508000"/>
          </a:xfrm>
        </p:spPr>
        <p:txBody>
          <a:bodyPr anchor="ctr" anchorCtr="0">
            <a:noAutofit/>
          </a:bodyPr>
          <a:lstStyle>
            <a:lvl1pPr marL="0" indent="0" algn="r">
              <a:spcBef>
                <a:spcPts val="0"/>
              </a:spcBef>
              <a:buNone/>
              <a:defRPr sz="3200" b="1">
                <a:solidFill>
                  <a:srgbClr val="FFFFFF"/>
                </a:solidFill>
              </a:defRPr>
            </a:lvl1pPr>
          </a:lstStyle>
          <a:p>
            <a:pPr lvl="0"/>
            <a:r>
              <a:rPr lang="en-US" dirty="0"/>
              <a:t>Regular Text Page with Table</a:t>
            </a:r>
          </a:p>
        </p:txBody>
      </p:sp>
      <p:pic>
        <p:nvPicPr>
          <p:cNvPr id="7" name="Picture 6">
            <a:extLst>
              <a:ext uri="{FF2B5EF4-FFF2-40B4-BE49-F238E27FC236}">
                <a16:creationId xmlns:a16="http://schemas.microsoft.com/office/drawing/2014/main" id="{27834B62-CA8F-614B-BCFC-06B0B2FCA0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2401" y="174671"/>
            <a:ext cx="2360983" cy="1686844"/>
          </a:xfrm>
          <a:prstGeom prst="rect">
            <a:avLst/>
          </a:prstGeom>
        </p:spPr>
      </p:pic>
      <p:sp>
        <p:nvSpPr>
          <p:cNvPr id="6" name="Text Placeholder 2">
            <a:extLst>
              <a:ext uri="{FF2B5EF4-FFF2-40B4-BE49-F238E27FC236}">
                <a16:creationId xmlns:a16="http://schemas.microsoft.com/office/drawing/2014/main" id="{1CF313E5-2135-F746-B654-D0743C521777}"/>
              </a:ext>
            </a:extLst>
          </p:cNvPr>
          <p:cNvSpPr>
            <a:spLocks noGrp="1"/>
          </p:cNvSpPr>
          <p:nvPr>
            <p:ph type="body" idx="1"/>
          </p:nvPr>
        </p:nvSpPr>
        <p:spPr>
          <a:xfrm>
            <a:off x="4572001" y="787400"/>
            <a:ext cx="3437471" cy="610307"/>
          </a:xfrm>
        </p:spPr>
        <p:txBody>
          <a:bodyPr anchor="b"/>
          <a:lstStyle>
            <a:lvl1pPr marL="0" indent="0">
              <a:buNone/>
              <a:defRPr sz="2667" b="1">
                <a:solidFill>
                  <a:srgbClr val="807A78"/>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10" name="Content Placeholder 3">
            <a:extLst>
              <a:ext uri="{FF2B5EF4-FFF2-40B4-BE49-F238E27FC236}">
                <a16:creationId xmlns:a16="http://schemas.microsoft.com/office/drawing/2014/main" id="{8BE270B2-2497-8F4A-8333-D35BA7CF84D4}"/>
              </a:ext>
            </a:extLst>
          </p:cNvPr>
          <p:cNvSpPr>
            <a:spLocks noGrp="1"/>
          </p:cNvSpPr>
          <p:nvPr>
            <p:ph sz="half" idx="2"/>
          </p:nvPr>
        </p:nvSpPr>
        <p:spPr>
          <a:xfrm>
            <a:off x="4572001" y="1479547"/>
            <a:ext cx="3437471" cy="3962400"/>
          </a:xfrm>
        </p:spPr>
        <p:txBody>
          <a:bodyPr>
            <a:noAutofit/>
          </a:bodyPr>
          <a:lstStyle>
            <a:lvl1pPr>
              <a:defRPr sz="2667">
                <a:solidFill>
                  <a:srgbClr val="807A78"/>
                </a:solidFill>
              </a:defRPr>
            </a:lvl1pPr>
            <a:lvl2pPr>
              <a:defRPr sz="2667">
                <a:solidFill>
                  <a:srgbClr val="807A78"/>
                </a:solidFill>
              </a:defRPr>
            </a:lvl2pPr>
            <a:lvl3pPr>
              <a:defRPr sz="2400">
                <a:solidFill>
                  <a:srgbClr val="807A78"/>
                </a:solidFill>
              </a:defRPr>
            </a:lvl3pPr>
            <a:lvl4pPr>
              <a:defRPr sz="2133">
                <a:solidFill>
                  <a:srgbClr val="807A78"/>
                </a:solidFill>
              </a:defRPr>
            </a:lvl4pPr>
            <a:lvl5pPr>
              <a:defRPr sz="1867">
                <a:solidFill>
                  <a:srgbClr val="807A7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7337EE77-DF39-AC44-B384-54E097DDB8C4}"/>
              </a:ext>
            </a:extLst>
          </p:cNvPr>
          <p:cNvSpPr>
            <a:spLocks noGrp="1"/>
          </p:cNvSpPr>
          <p:nvPr>
            <p:ph type="body" sz="quarter" idx="3"/>
          </p:nvPr>
        </p:nvSpPr>
        <p:spPr>
          <a:xfrm>
            <a:off x="8127999" y="787400"/>
            <a:ext cx="3454400" cy="610307"/>
          </a:xfrm>
        </p:spPr>
        <p:txBody>
          <a:bodyPr anchor="b"/>
          <a:lstStyle>
            <a:lvl1pPr marL="0" indent="0">
              <a:buNone/>
              <a:defRPr sz="2667" b="1">
                <a:solidFill>
                  <a:srgbClr val="807A78"/>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13" name="Content Placeholder 5">
            <a:extLst>
              <a:ext uri="{FF2B5EF4-FFF2-40B4-BE49-F238E27FC236}">
                <a16:creationId xmlns:a16="http://schemas.microsoft.com/office/drawing/2014/main" id="{C28C9A51-764A-F64E-8C54-E9E5DF35B5F7}"/>
              </a:ext>
            </a:extLst>
          </p:cNvPr>
          <p:cNvSpPr>
            <a:spLocks noGrp="1"/>
          </p:cNvSpPr>
          <p:nvPr>
            <p:ph sz="quarter" idx="4"/>
          </p:nvPr>
        </p:nvSpPr>
        <p:spPr>
          <a:xfrm>
            <a:off x="8127999" y="1479547"/>
            <a:ext cx="3454400" cy="3962400"/>
          </a:xfrm>
        </p:spPr>
        <p:txBody>
          <a:bodyPr/>
          <a:lstStyle>
            <a:lvl1pPr>
              <a:defRPr sz="2667">
                <a:solidFill>
                  <a:srgbClr val="807A78"/>
                </a:solidFill>
              </a:defRPr>
            </a:lvl1pPr>
            <a:lvl2pPr>
              <a:defRPr sz="2667">
                <a:solidFill>
                  <a:srgbClr val="807A78"/>
                </a:solidFill>
              </a:defRPr>
            </a:lvl2pPr>
            <a:lvl3pPr>
              <a:defRPr sz="2400">
                <a:solidFill>
                  <a:srgbClr val="807A78"/>
                </a:solidFill>
              </a:defRPr>
            </a:lvl3pPr>
            <a:lvl4pPr>
              <a:defRPr sz="2133">
                <a:solidFill>
                  <a:srgbClr val="807A78"/>
                </a:solidFill>
              </a:defRPr>
            </a:lvl4pPr>
            <a:lvl5pPr>
              <a:defRPr sz="1867">
                <a:solidFill>
                  <a:srgbClr val="807A7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490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een-Content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EEC99A-44BD-1346-9363-0F550829825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4064000" cy="6858000"/>
          </a:xfrm>
          <a:prstGeom prst="rect">
            <a:avLst/>
          </a:prstGeom>
        </p:spPr>
      </p:pic>
      <p:sp>
        <p:nvSpPr>
          <p:cNvPr id="8" name="Text Placeholder 2">
            <a:extLst>
              <a:ext uri="{FF2B5EF4-FFF2-40B4-BE49-F238E27FC236}">
                <a16:creationId xmlns:a16="http://schemas.microsoft.com/office/drawing/2014/main" id="{012DD27E-6841-5A45-95EE-C11177F44783}"/>
              </a:ext>
            </a:extLst>
          </p:cNvPr>
          <p:cNvSpPr>
            <a:spLocks noGrp="1"/>
          </p:cNvSpPr>
          <p:nvPr>
            <p:ph type="body" sz="quarter" idx="11" hasCustomPrompt="1"/>
          </p:nvPr>
        </p:nvSpPr>
        <p:spPr>
          <a:xfrm>
            <a:off x="508001" y="3175000"/>
            <a:ext cx="3172183" cy="508000"/>
          </a:xfrm>
        </p:spPr>
        <p:txBody>
          <a:bodyPr anchor="ctr" anchorCtr="0">
            <a:noAutofit/>
          </a:bodyPr>
          <a:lstStyle>
            <a:lvl1pPr marL="0" indent="0" algn="r">
              <a:spcBef>
                <a:spcPts val="0"/>
              </a:spcBef>
              <a:buNone/>
              <a:defRPr sz="3200" b="1">
                <a:solidFill>
                  <a:srgbClr val="FFFFFF"/>
                </a:solidFill>
              </a:defRPr>
            </a:lvl1pPr>
          </a:lstStyle>
          <a:p>
            <a:pPr lvl="0"/>
            <a:r>
              <a:rPr lang="en-US" dirty="0"/>
              <a:t>Regular Text Page with Table</a:t>
            </a:r>
          </a:p>
        </p:txBody>
      </p:sp>
      <p:sp>
        <p:nvSpPr>
          <p:cNvPr id="9" name="Content Placeholder 21">
            <a:extLst>
              <a:ext uri="{FF2B5EF4-FFF2-40B4-BE49-F238E27FC236}">
                <a16:creationId xmlns:a16="http://schemas.microsoft.com/office/drawing/2014/main" id="{3499FCA1-94D4-B04D-8030-CCB566EBB042}"/>
              </a:ext>
            </a:extLst>
          </p:cNvPr>
          <p:cNvSpPr>
            <a:spLocks noGrp="1"/>
          </p:cNvSpPr>
          <p:nvPr>
            <p:ph idx="1" hasCustomPrompt="1"/>
          </p:nvPr>
        </p:nvSpPr>
        <p:spPr>
          <a:xfrm>
            <a:off x="4673600" y="685801"/>
            <a:ext cx="6993867" cy="4691273"/>
          </a:xfrm>
        </p:spPr>
        <p:txBody>
          <a:bodyPr numCol="1" anchor="ctr" anchorCtr="0">
            <a:noAutofit/>
          </a:bodyPr>
          <a:lstStyle>
            <a:lvl1pPr marL="0" indent="0">
              <a:spcBef>
                <a:spcPts val="0"/>
              </a:spcBef>
              <a:buFontTx/>
              <a:buNone/>
              <a:defRPr sz="2400" baseline="0"/>
            </a:lvl1pPr>
            <a:lvl2pPr marL="0" indent="0">
              <a:spcBef>
                <a:spcPts val="0"/>
              </a:spcBef>
              <a:buFontTx/>
              <a:buNone/>
              <a:defRPr sz="2400" baseline="0"/>
            </a:lvl2pPr>
            <a:lvl3pPr marL="0" indent="0">
              <a:spcBef>
                <a:spcPts val="0"/>
              </a:spcBef>
              <a:buFontTx/>
              <a:buNone/>
              <a:defRPr sz="2400" baseline="0"/>
            </a:lvl3pPr>
          </a:lstStyle>
          <a:p>
            <a:pPr marL="304792" lvl="0" indent="-304792">
              <a:spcBef>
                <a:spcPts val="1440"/>
              </a:spcBef>
              <a:buFont typeface="Wingdings" charset="0"/>
              <a:buChar char="§"/>
            </a:pPr>
            <a:r>
              <a:rPr lang="en-US" sz="2667" dirty="0">
                <a:solidFill>
                  <a:srgbClr val="807A78"/>
                </a:solidFill>
                <a:latin typeface="Arial"/>
                <a:cs typeface="Arial"/>
              </a:rPr>
              <a:t>Click to edit Master text styles</a:t>
            </a:r>
          </a:p>
          <a:p>
            <a:pPr marL="304792" lvl="1" indent="-304792">
              <a:spcBef>
                <a:spcPts val="1440"/>
              </a:spcBef>
              <a:buFont typeface="Wingdings" charset="0"/>
              <a:buChar char="§"/>
            </a:pPr>
            <a:r>
              <a:rPr lang="en-US" sz="2667" dirty="0">
                <a:solidFill>
                  <a:srgbClr val="807A78"/>
                </a:solidFill>
                <a:latin typeface="Arial"/>
                <a:cs typeface="Arial"/>
              </a:rPr>
              <a:t>Second level</a:t>
            </a:r>
          </a:p>
          <a:p>
            <a:pPr marL="304792" lvl="2" indent="-304792">
              <a:spcBef>
                <a:spcPts val="1440"/>
              </a:spcBef>
              <a:buFont typeface="Wingdings" charset="0"/>
              <a:buChar char="§"/>
            </a:pPr>
            <a:r>
              <a:rPr lang="en-US" sz="2667" dirty="0">
                <a:solidFill>
                  <a:srgbClr val="807A78"/>
                </a:solidFill>
                <a:latin typeface="Arial"/>
                <a:cs typeface="Arial"/>
              </a:rPr>
              <a:t>Third level</a:t>
            </a:r>
          </a:p>
        </p:txBody>
      </p:sp>
      <p:pic>
        <p:nvPicPr>
          <p:cNvPr id="7" name="Picture 6">
            <a:extLst>
              <a:ext uri="{FF2B5EF4-FFF2-40B4-BE49-F238E27FC236}">
                <a16:creationId xmlns:a16="http://schemas.microsoft.com/office/drawing/2014/main" id="{27834B62-CA8F-614B-BCFC-06B0B2FCA0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2401" y="174671"/>
            <a:ext cx="2360983" cy="1686844"/>
          </a:xfrm>
          <a:prstGeom prst="rect">
            <a:avLst/>
          </a:prstGeom>
        </p:spPr>
      </p:pic>
    </p:spTree>
    <p:extLst>
      <p:ext uri="{BB962C8B-B14F-4D97-AF65-F5344CB8AC3E}">
        <p14:creationId xmlns:p14="http://schemas.microsoft.com/office/powerpoint/2010/main" val="40992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ue Content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2E0A85-889C-3442-BB04-2839A3307AC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4064000" cy="6858000"/>
          </a:xfrm>
          <a:prstGeom prst="rect">
            <a:avLst/>
          </a:prstGeom>
        </p:spPr>
      </p:pic>
      <p:sp>
        <p:nvSpPr>
          <p:cNvPr id="6" name="Text Placeholder 2">
            <a:extLst>
              <a:ext uri="{FF2B5EF4-FFF2-40B4-BE49-F238E27FC236}">
                <a16:creationId xmlns:a16="http://schemas.microsoft.com/office/drawing/2014/main" id="{9AFE6273-FF95-C54F-8889-C7052866789B}"/>
              </a:ext>
            </a:extLst>
          </p:cNvPr>
          <p:cNvSpPr>
            <a:spLocks noGrp="1"/>
          </p:cNvSpPr>
          <p:nvPr>
            <p:ph type="body" sz="quarter" idx="12" hasCustomPrompt="1"/>
          </p:nvPr>
        </p:nvSpPr>
        <p:spPr>
          <a:xfrm>
            <a:off x="508001" y="3175000"/>
            <a:ext cx="3172183" cy="508000"/>
          </a:xfrm>
        </p:spPr>
        <p:txBody>
          <a:bodyPr anchor="ctr" anchorCtr="0">
            <a:noAutofit/>
          </a:bodyPr>
          <a:lstStyle>
            <a:lvl1pPr marL="0" indent="0" algn="r">
              <a:spcBef>
                <a:spcPts val="0"/>
              </a:spcBef>
              <a:buNone/>
              <a:defRPr sz="3200" b="1">
                <a:solidFill>
                  <a:srgbClr val="FFFFFF"/>
                </a:solidFill>
              </a:defRPr>
            </a:lvl1pPr>
          </a:lstStyle>
          <a:p>
            <a:pPr lvl="0"/>
            <a:r>
              <a:rPr lang="en-US" dirty="0"/>
              <a:t>Regular Text Page with Table</a:t>
            </a:r>
          </a:p>
        </p:txBody>
      </p:sp>
      <p:sp>
        <p:nvSpPr>
          <p:cNvPr id="10" name="Content Placeholder 21">
            <a:extLst>
              <a:ext uri="{FF2B5EF4-FFF2-40B4-BE49-F238E27FC236}">
                <a16:creationId xmlns:a16="http://schemas.microsoft.com/office/drawing/2014/main" id="{662C8E81-D88F-8A4C-83BE-CD0F7108337F}"/>
              </a:ext>
            </a:extLst>
          </p:cNvPr>
          <p:cNvSpPr>
            <a:spLocks noGrp="1"/>
          </p:cNvSpPr>
          <p:nvPr>
            <p:ph idx="1" hasCustomPrompt="1"/>
          </p:nvPr>
        </p:nvSpPr>
        <p:spPr>
          <a:xfrm>
            <a:off x="4673600" y="685801"/>
            <a:ext cx="6993867" cy="4691273"/>
          </a:xfrm>
        </p:spPr>
        <p:txBody>
          <a:bodyPr numCol="1" anchor="ctr" anchorCtr="0">
            <a:noAutofit/>
          </a:bodyPr>
          <a:lstStyle>
            <a:lvl1pPr marL="0" indent="0">
              <a:spcBef>
                <a:spcPts val="0"/>
              </a:spcBef>
              <a:buFontTx/>
              <a:buNone/>
              <a:defRPr sz="2400" baseline="0">
                <a:solidFill>
                  <a:srgbClr val="807A78"/>
                </a:solidFill>
              </a:defRPr>
            </a:lvl1pPr>
            <a:lvl2pPr marL="0" indent="0">
              <a:spcBef>
                <a:spcPts val="0"/>
              </a:spcBef>
              <a:buFontTx/>
              <a:buNone/>
              <a:defRPr sz="2400" baseline="0">
                <a:solidFill>
                  <a:srgbClr val="807A78"/>
                </a:solidFill>
              </a:defRPr>
            </a:lvl2pPr>
            <a:lvl3pPr marL="0" indent="0">
              <a:spcBef>
                <a:spcPts val="0"/>
              </a:spcBef>
              <a:buFontTx/>
              <a:buNone/>
              <a:defRPr sz="2400" baseline="0">
                <a:solidFill>
                  <a:srgbClr val="807A78"/>
                </a:solidFill>
              </a:defRPr>
            </a:lvl3pPr>
          </a:lstStyle>
          <a:p>
            <a:pPr marL="304792" lvl="0" indent="-304792">
              <a:spcBef>
                <a:spcPts val="1440"/>
              </a:spcBef>
              <a:buFont typeface="Wingdings" charset="0"/>
              <a:buChar char="§"/>
            </a:pPr>
            <a:r>
              <a:rPr lang="en-US" sz="2667" dirty="0">
                <a:solidFill>
                  <a:srgbClr val="807A78"/>
                </a:solidFill>
                <a:latin typeface="Arial"/>
                <a:cs typeface="Arial"/>
              </a:rPr>
              <a:t>Click to edit Master text styles</a:t>
            </a:r>
          </a:p>
          <a:p>
            <a:pPr marL="304792" lvl="1" indent="-304792">
              <a:spcBef>
                <a:spcPts val="1440"/>
              </a:spcBef>
              <a:buFont typeface="Wingdings" charset="0"/>
              <a:buChar char="§"/>
            </a:pPr>
            <a:r>
              <a:rPr lang="en-US" sz="2667" dirty="0">
                <a:solidFill>
                  <a:srgbClr val="807A78"/>
                </a:solidFill>
                <a:latin typeface="Arial"/>
                <a:cs typeface="Arial"/>
              </a:rPr>
              <a:t>Second level</a:t>
            </a:r>
          </a:p>
          <a:p>
            <a:pPr marL="304792" lvl="2" indent="-304792">
              <a:spcBef>
                <a:spcPts val="1440"/>
              </a:spcBef>
              <a:buFont typeface="Wingdings" charset="0"/>
              <a:buChar char="§"/>
            </a:pPr>
            <a:r>
              <a:rPr lang="en-US" sz="2667" dirty="0">
                <a:solidFill>
                  <a:srgbClr val="807A78"/>
                </a:solidFill>
                <a:latin typeface="Arial"/>
                <a:cs typeface="Arial"/>
              </a:rPr>
              <a:t>Third level</a:t>
            </a:r>
          </a:p>
        </p:txBody>
      </p:sp>
      <p:pic>
        <p:nvPicPr>
          <p:cNvPr id="8" name="Picture 7">
            <a:extLst>
              <a:ext uri="{FF2B5EF4-FFF2-40B4-BE49-F238E27FC236}">
                <a16:creationId xmlns:a16="http://schemas.microsoft.com/office/drawing/2014/main" id="{F6AFCE7A-7B38-E241-86B8-850EFFA6E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2401" y="174671"/>
            <a:ext cx="2360983" cy="1686844"/>
          </a:xfrm>
          <a:prstGeom prst="rect">
            <a:avLst/>
          </a:prstGeom>
        </p:spPr>
      </p:pic>
    </p:spTree>
    <p:extLst>
      <p:ext uri="{BB962C8B-B14F-4D97-AF65-F5344CB8AC3E}">
        <p14:creationId xmlns:p14="http://schemas.microsoft.com/office/powerpoint/2010/main" val="400565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o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169B70-C94E-814B-915C-583BCD4969F4}"/>
              </a:ext>
            </a:extLst>
          </p:cNvPr>
          <p:cNvSpPr/>
          <p:nvPr userDrawn="1"/>
        </p:nvSpPr>
        <p:spPr>
          <a:xfrm>
            <a:off x="0" y="6047429"/>
            <a:ext cx="12192000" cy="810571"/>
          </a:xfrm>
          <a:prstGeom prst="rect">
            <a:avLst/>
          </a:prstGeom>
          <a:solidFill>
            <a:srgbClr val="2667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a:extLst>
              <a:ext uri="{FF2B5EF4-FFF2-40B4-BE49-F238E27FC236}">
                <a16:creationId xmlns:a16="http://schemas.microsoft.com/office/drawing/2014/main" id="{5F38DB55-507D-6948-A962-31C0C2CA99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6172200"/>
            <a:ext cx="2032000" cy="530747"/>
          </a:xfrm>
          <a:prstGeom prst="rect">
            <a:avLst/>
          </a:prstGeom>
        </p:spPr>
      </p:pic>
    </p:spTree>
    <p:extLst>
      <p:ext uri="{BB962C8B-B14F-4D97-AF65-F5344CB8AC3E}">
        <p14:creationId xmlns:p14="http://schemas.microsoft.com/office/powerpoint/2010/main" val="290972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een-Quote or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EEC99A-44BD-1346-9363-0F550829825C}"/>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8" name="Text Placeholder 2">
            <a:extLst>
              <a:ext uri="{FF2B5EF4-FFF2-40B4-BE49-F238E27FC236}">
                <a16:creationId xmlns:a16="http://schemas.microsoft.com/office/drawing/2014/main" id="{012DD27E-6841-5A45-95EE-C11177F44783}"/>
              </a:ext>
            </a:extLst>
          </p:cNvPr>
          <p:cNvSpPr>
            <a:spLocks noGrp="1"/>
          </p:cNvSpPr>
          <p:nvPr>
            <p:ph type="body" sz="quarter" idx="11" hasCustomPrompt="1"/>
          </p:nvPr>
        </p:nvSpPr>
        <p:spPr>
          <a:xfrm>
            <a:off x="2647649" y="3175000"/>
            <a:ext cx="6896705" cy="508000"/>
          </a:xfrm>
        </p:spPr>
        <p:txBody>
          <a:bodyPr anchor="ctr" anchorCtr="0">
            <a:noAutofit/>
          </a:bodyPr>
          <a:lstStyle>
            <a:lvl1pPr marL="0" indent="0" algn="ctr">
              <a:spcBef>
                <a:spcPts val="0"/>
              </a:spcBef>
              <a:buNone/>
              <a:defRPr sz="3200" b="1" baseline="0">
                <a:solidFill>
                  <a:srgbClr val="FFFFFF"/>
                </a:solidFill>
              </a:defRPr>
            </a:lvl1pPr>
          </a:lstStyle>
          <a:p>
            <a:pPr lvl="0"/>
            <a:r>
              <a:rPr lang="en-US" dirty="0"/>
              <a:t>Quote or Text</a:t>
            </a:r>
          </a:p>
        </p:txBody>
      </p:sp>
      <p:pic>
        <p:nvPicPr>
          <p:cNvPr id="7" name="Picture 6">
            <a:extLst>
              <a:ext uri="{FF2B5EF4-FFF2-40B4-BE49-F238E27FC236}">
                <a16:creationId xmlns:a16="http://schemas.microsoft.com/office/drawing/2014/main" id="{27834B62-CA8F-614B-BCFC-06B0B2FCA0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0401" y="174671"/>
            <a:ext cx="2360983" cy="1686844"/>
          </a:xfrm>
          <a:prstGeom prst="rect">
            <a:avLst/>
          </a:prstGeom>
        </p:spPr>
      </p:pic>
    </p:spTree>
    <p:extLst>
      <p:ext uri="{BB962C8B-B14F-4D97-AF65-F5344CB8AC3E}">
        <p14:creationId xmlns:p14="http://schemas.microsoft.com/office/powerpoint/2010/main" val="360772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Pictur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7DA2A-DAB6-C84D-BF0F-7A61B81E75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410" y="0"/>
            <a:ext cx="12325511" cy="6858000"/>
          </a:xfrm>
          <a:prstGeom prst="rect">
            <a:avLst/>
          </a:prstGeom>
        </p:spPr>
      </p:pic>
      <p:sp>
        <p:nvSpPr>
          <p:cNvPr id="7" name="Text Placeholder 2">
            <a:extLst>
              <a:ext uri="{FF2B5EF4-FFF2-40B4-BE49-F238E27FC236}">
                <a16:creationId xmlns:a16="http://schemas.microsoft.com/office/drawing/2014/main" id="{3AFE01AF-EB26-8248-9C4E-3DA306C21830}"/>
              </a:ext>
            </a:extLst>
          </p:cNvPr>
          <p:cNvSpPr>
            <a:spLocks noGrp="1"/>
          </p:cNvSpPr>
          <p:nvPr>
            <p:ph type="body" sz="quarter" idx="11" hasCustomPrompt="1"/>
          </p:nvPr>
        </p:nvSpPr>
        <p:spPr>
          <a:xfrm>
            <a:off x="508000" y="4749800"/>
            <a:ext cx="3556000" cy="508000"/>
          </a:xfrm>
        </p:spPr>
        <p:txBody>
          <a:bodyPr anchor="ctr" anchorCtr="0">
            <a:noAutofit/>
          </a:bodyPr>
          <a:lstStyle>
            <a:lvl1pPr marL="0" indent="0" algn="r">
              <a:buNone/>
              <a:defRPr sz="3200" b="1">
                <a:solidFill>
                  <a:srgbClr val="FFFFFF"/>
                </a:solidFill>
              </a:defRPr>
            </a:lvl1pPr>
          </a:lstStyle>
          <a:p>
            <a:pPr lvl="0"/>
            <a:r>
              <a:rPr lang="en-US" dirty="0"/>
              <a:t>Regular Text Page with Table</a:t>
            </a:r>
          </a:p>
        </p:txBody>
      </p:sp>
      <p:pic>
        <p:nvPicPr>
          <p:cNvPr id="8" name="Picture 7">
            <a:extLst>
              <a:ext uri="{FF2B5EF4-FFF2-40B4-BE49-F238E27FC236}">
                <a16:creationId xmlns:a16="http://schemas.microsoft.com/office/drawing/2014/main" id="{A89ACB8F-B045-EB47-AD47-7CAB1D33EC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0401" y="174671"/>
            <a:ext cx="2360983" cy="1686844"/>
          </a:xfrm>
          <a:prstGeom prst="rect">
            <a:avLst/>
          </a:prstGeom>
        </p:spPr>
      </p:pic>
    </p:spTree>
    <p:extLst>
      <p:ext uri="{BB962C8B-B14F-4D97-AF65-F5344CB8AC3E}">
        <p14:creationId xmlns:p14="http://schemas.microsoft.com/office/powerpoint/2010/main" val="329469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723601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FD4635-D55E-9047-87B1-FD7A6AF809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7" name="Text Placeholder 3">
            <a:extLst>
              <a:ext uri="{FF2B5EF4-FFF2-40B4-BE49-F238E27FC236}">
                <a16:creationId xmlns:a16="http://schemas.microsoft.com/office/drawing/2014/main" id="{50149FF7-06FD-8F4A-BBFB-1D6ED446B55A}"/>
              </a:ext>
            </a:extLst>
          </p:cNvPr>
          <p:cNvSpPr>
            <a:spLocks noGrp="1"/>
          </p:cNvSpPr>
          <p:nvPr>
            <p:ph type="body" sz="quarter" idx="11" hasCustomPrompt="1"/>
          </p:nvPr>
        </p:nvSpPr>
        <p:spPr>
          <a:xfrm>
            <a:off x="4978400" y="381000"/>
            <a:ext cx="6299200" cy="1828800"/>
          </a:xfrm>
        </p:spPr>
        <p:txBody>
          <a:bodyPr>
            <a:noAutofit/>
          </a:bodyPr>
          <a:lstStyle>
            <a:lvl1pPr marL="0" indent="0" algn="r">
              <a:buNone/>
              <a:defRPr sz="4800" b="1" baseline="0">
                <a:solidFill>
                  <a:schemeClr val="bg1"/>
                </a:solidFill>
              </a:defRPr>
            </a:lvl1pPr>
            <a:lvl2pPr marL="609585" indent="0" algn="r">
              <a:spcBef>
                <a:spcPts val="3168"/>
              </a:spcBef>
              <a:buNone/>
              <a:defRPr sz="2133">
                <a:solidFill>
                  <a:schemeClr val="accent5"/>
                </a:solidFill>
              </a:defRPr>
            </a:lvl2pPr>
            <a:lvl3pPr marL="1219170" indent="0" algn="r">
              <a:buNone/>
              <a:defRPr sz="3200"/>
            </a:lvl3pPr>
            <a:lvl4pPr marL="1828754" indent="0" algn="r">
              <a:buNone/>
              <a:defRPr sz="3200"/>
            </a:lvl4pPr>
            <a:lvl5pPr marL="2438339" indent="0" algn="r">
              <a:buNone/>
              <a:defRPr sz="3200"/>
            </a:lvl5pPr>
          </a:lstStyle>
          <a:p>
            <a:pPr lvl="0"/>
            <a:r>
              <a:rPr lang="en-US" dirty="0"/>
              <a:t>Thank You</a:t>
            </a:r>
          </a:p>
        </p:txBody>
      </p:sp>
      <p:pic>
        <p:nvPicPr>
          <p:cNvPr id="5" name="Picture 4">
            <a:extLst>
              <a:ext uri="{FF2B5EF4-FFF2-40B4-BE49-F238E27FC236}">
                <a16:creationId xmlns:a16="http://schemas.microsoft.com/office/drawing/2014/main" id="{0D8313F7-3D6F-C847-9C99-3C18AE390C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0" y="5341167"/>
            <a:ext cx="2133600" cy="1524387"/>
          </a:xfrm>
          <a:prstGeom prst="rect">
            <a:avLst/>
          </a:prstGeom>
        </p:spPr>
      </p:pic>
    </p:spTree>
    <p:extLst>
      <p:ext uri="{BB962C8B-B14F-4D97-AF65-F5344CB8AC3E}">
        <p14:creationId xmlns:p14="http://schemas.microsoft.com/office/powerpoint/2010/main" val="200770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BC4B4-3360-4562-8D0F-7B37E0FD1E4C}"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284182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7BC4B4-3360-4562-8D0F-7B37E0FD1E4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423374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7BC4B4-3360-4562-8D0F-7B37E0FD1E4C}"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348327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7BC4B4-3360-4562-8D0F-7B37E0FD1E4C}"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211577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BC4B4-3360-4562-8D0F-7B37E0FD1E4C}"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56003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7BC4B4-3360-4562-8D0F-7B37E0FD1E4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248227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7BC4B4-3360-4562-8D0F-7B37E0FD1E4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69CF5-A2D1-4218-A934-4D1E3FD4071C}" type="slidenum">
              <a:rPr lang="en-US" smtClean="0"/>
              <a:t>‹#›</a:t>
            </a:fld>
            <a:endParaRPr lang="en-US"/>
          </a:p>
        </p:txBody>
      </p:sp>
    </p:spTree>
    <p:extLst>
      <p:ext uri="{BB962C8B-B14F-4D97-AF65-F5344CB8AC3E}">
        <p14:creationId xmlns:p14="http://schemas.microsoft.com/office/powerpoint/2010/main" val="273088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BC4B4-3360-4562-8D0F-7B37E0FD1E4C}"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69CF5-A2D1-4218-A934-4D1E3FD4071C}" type="slidenum">
              <a:rPr lang="en-US" smtClean="0"/>
              <a:t>‹#›</a:t>
            </a:fld>
            <a:endParaRPr lang="en-US"/>
          </a:p>
        </p:txBody>
      </p:sp>
    </p:spTree>
    <p:extLst>
      <p:ext uri="{BB962C8B-B14F-4D97-AF65-F5344CB8AC3E}">
        <p14:creationId xmlns:p14="http://schemas.microsoft.com/office/powerpoint/2010/main" val="196377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evergreenwritingassistant@gmai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60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266726"/>
                </a:solidFill>
                <a:latin typeface="+mn-lt"/>
              </a:rPr>
              <a:t>Schedule Evergreen - Find your class schedule and location!</a:t>
            </a:r>
          </a:p>
        </p:txBody>
      </p:sp>
      <p:pic>
        <p:nvPicPr>
          <p:cNvPr id="4" name="Content Placeholder 3"/>
          <p:cNvPicPr>
            <a:picLocks noGrp="1" noChangeAspect="1"/>
          </p:cNvPicPr>
          <p:nvPr>
            <p:ph idx="1"/>
          </p:nvPr>
        </p:nvPicPr>
        <p:blipFill>
          <a:blip r:embed="rId2"/>
          <a:stretch>
            <a:fillRect/>
          </a:stretch>
        </p:blipFill>
        <p:spPr>
          <a:xfrm>
            <a:off x="838199" y="1690687"/>
            <a:ext cx="9096517" cy="4465563"/>
          </a:xfrm>
          <a:prstGeom prst="rect">
            <a:avLst/>
          </a:prstGeom>
        </p:spPr>
      </p:pic>
    </p:spTree>
    <p:extLst>
      <p:ext uri="{BB962C8B-B14F-4D97-AF65-F5344CB8AC3E}">
        <p14:creationId xmlns:p14="http://schemas.microsoft.com/office/powerpoint/2010/main" val="321843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solidFill>
                  <a:srgbClr val="266726"/>
                </a:solidFill>
                <a:latin typeface="+mn-lt"/>
              </a:rPr>
              <a:t>What about…</a:t>
            </a:r>
          </a:p>
        </p:txBody>
      </p:sp>
      <p:sp>
        <p:nvSpPr>
          <p:cNvPr id="3" name="Content Placeholder 2"/>
          <p:cNvSpPr>
            <a:spLocks noGrp="1"/>
          </p:cNvSpPr>
          <p:nvPr>
            <p:ph idx="1"/>
          </p:nvPr>
        </p:nvSpPr>
        <p:spPr/>
        <p:txBody>
          <a:bodyPr/>
          <a:lstStyle/>
          <a:p>
            <a:r>
              <a:rPr lang="en-US" dirty="0"/>
              <a:t>Job and internship information? </a:t>
            </a:r>
          </a:p>
          <a:p>
            <a:r>
              <a:rPr lang="en-US" dirty="0"/>
              <a:t>Upcoming event information? </a:t>
            </a:r>
          </a:p>
          <a:p>
            <a:r>
              <a:rPr lang="en-US" dirty="0"/>
              <a:t>Updates on conferences, funding, webinars, free things for students, etc.?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315212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266726"/>
                </a:solidFill>
                <a:latin typeface="+mn-lt"/>
              </a:rPr>
              <a:t>MES Weekly! </a:t>
            </a:r>
          </a:p>
        </p:txBody>
      </p:sp>
      <p:sp>
        <p:nvSpPr>
          <p:cNvPr id="3" name="Content Placeholder 2"/>
          <p:cNvSpPr>
            <a:spLocks noGrp="1"/>
          </p:cNvSpPr>
          <p:nvPr>
            <p:ph idx="1"/>
          </p:nvPr>
        </p:nvSpPr>
        <p:spPr/>
        <p:txBody>
          <a:bodyPr/>
          <a:lstStyle/>
          <a:p>
            <a:pPr marL="0" indent="0">
              <a:buNone/>
            </a:pPr>
            <a:r>
              <a:rPr lang="en-US" sz="4000" dirty="0"/>
              <a:t>blogs.evergreen.edu/</a:t>
            </a:r>
            <a:r>
              <a:rPr lang="en-US" sz="4000" dirty="0" err="1"/>
              <a:t>mesweekly</a:t>
            </a:r>
            <a:endParaRPr lang="en-US" sz="4000" dirty="0"/>
          </a:p>
          <a:p>
            <a:pPr marL="0" indent="0">
              <a:buNone/>
            </a:pPr>
            <a:endParaRPr lang="en-US" sz="4000" dirty="0"/>
          </a:p>
          <a:p>
            <a:endParaRPr lang="en-US" dirty="0"/>
          </a:p>
        </p:txBody>
      </p:sp>
      <p:pic>
        <p:nvPicPr>
          <p:cNvPr id="5" name="Picture 4"/>
          <p:cNvPicPr>
            <a:picLocks noChangeAspect="1"/>
          </p:cNvPicPr>
          <p:nvPr/>
        </p:nvPicPr>
        <p:blipFill>
          <a:blip r:embed="rId2"/>
          <a:stretch>
            <a:fillRect/>
          </a:stretch>
        </p:blipFill>
        <p:spPr>
          <a:xfrm>
            <a:off x="838200" y="2575203"/>
            <a:ext cx="9301873" cy="4037271"/>
          </a:xfrm>
          <a:prstGeom prst="rect">
            <a:avLst/>
          </a:prstGeom>
        </p:spPr>
      </p:pic>
    </p:spTree>
    <p:extLst>
      <p:ext uri="{BB962C8B-B14F-4D97-AF65-F5344CB8AC3E}">
        <p14:creationId xmlns:p14="http://schemas.microsoft.com/office/powerpoint/2010/main" val="244311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08001" y="3294065"/>
            <a:ext cx="3172183" cy="508000"/>
          </a:xfrm>
        </p:spPr>
        <p:txBody>
          <a:bodyPr/>
          <a:lstStyle/>
          <a:p>
            <a:r>
              <a:rPr lang="en-US" sz="4267" dirty="0"/>
              <a:t>Curriculum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735" y="0"/>
            <a:ext cx="4573429" cy="6858000"/>
          </a:xfrm>
          <a:prstGeom prst="rect">
            <a:avLst/>
          </a:prstGeom>
          <a:effectLst>
            <a:softEdge rad="635000"/>
          </a:effectLst>
        </p:spPr>
      </p:pic>
      <p:sp>
        <p:nvSpPr>
          <p:cNvPr id="3" name="Content Placeholder 2"/>
          <p:cNvSpPr>
            <a:spLocks noGrp="1"/>
          </p:cNvSpPr>
          <p:nvPr>
            <p:ph idx="1"/>
          </p:nvPr>
        </p:nvSpPr>
        <p:spPr>
          <a:xfrm>
            <a:off x="4221734" y="301684"/>
            <a:ext cx="8432800" cy="5495236"/>
          </a:xfrm>
        </p:spPr>
        <p:txBody>
          <a:bodyPr/>
          <a:lstStyle/>
          <a:p>
            <a:r>
              <a:rPr lang="en-US" sz="3200" u="sng" dirty="0">
                <a:solidFill>
                  <a:schemeClr val="tx1"/>
                </a:solidFill>
              </a:rPr>
              <a:t>72 total credits</a:t>
            </a:r>
          </a:p>
          <a:p>
            <a:endParaRPr lang="en-US" u="sng" dirty="0">
              <a:solidFill>
                <a:schemeClr val="tx1"/>
              </a:solidFill>
            </a:endParaRPr>
          </a:p>
          <a:p>
            <a:r>
              <a:rPr lang="en-US" altLang="en-US" sz="2800" dirty="0">
                <a:solidFill>
                  <a:schemeClr val="tx1"/>
                </a:solidFill>
              </a:rPr>
              <a:t>32 from Core classes (Tue/Thu)</a:t>
            </a:r>
          </a:p>
          <a:p>
            <a:pPr marL="914400" lvl="1" indent="-457200"/>
            <a:r>
              <a:rPr lang="en-US" altLang="en-US" dirty="0">
                <a:solidFill>
                  <a:schemeClr val="tx1"/>
                </a:solidFill>
              </a:rPr>
              <a:t>3 classes first year </a:t>
            </a:r>
          </a:p>
          <a:p>
            <a:pPr marL="914400" lvl="1" indent="-457200"/>
            <a:r>
              <a:rPr lang="en-US" altLang="en-US" dirty="0">
                <a:solidFill>
                  <a:schemeClr val="tx1"/>
                </a:solidFill>
              </a:rPr>
              <a:t>1 class Fall of final year</a:t>
            </a:r>
          </a:p>
          <a:p>
            <a:r>
              <a:rPr lang="en-US" altLang="en-US" sz="2800" dirty="0">
                <a:solidFill>
                  <a:schemeClr val="tx1"/>
                </a:solidFill>
              </a:rPr>
              <a:t>24 from Electives (8 must be MES electives)</a:t>
            </a:r>
          </a:p>
          <a:p>
            <a:pPr marL="914400" lvl="1" indent="-457200"/>
            <a:r>
              <a:rPr lang="en-US" altLang="en-US" dirty="0">
                <a:solidFill>
                  <a:schemeClr val="tx1"/>
                </a:solidFill>
              </a:rPr>
              <a:t>Up to 8 internship or</a:t>
            </a:r>
          </a:p>
          <a:p>
            <a:pPr marL="914400" lvl="1" indent="-457200"/>
            <a:r>
              <a:rPr lang="en-US" altLang="en-US" dirty="0">
                <a:solidFill>
                  <a:schemeClr val="tx1"/>
                </a:solidFill>
              </a:rPr>
              <a:t>	Independent Learning Contracts </a:t>
            </a:r>
          </a:p>
          <a:p>
            <a:pPr marL="914400" lvl="1" indent="-457200"/>
            <a:r>
              <a:rPr lang="en-US" altLang="en-US" dirty="0">
                <a:solidFill>
                  <a:schemeClr val="tx1"/>
                </a:solidFill>
              </a:rPr>
              <a:t>Up to 8 MPA credits</a:t>
            </a:r>
          </a:p>
          <a:p>
            <a:pPr marL="914400" lvl="1" indent="-457200"/>
            <a:r>
              <a:rPr lang="en-US" altLang="en-US" dirty="0">
                <a:solidFill>
                  <a:schemeClr val="tx1"/>
                </a:solidFill>
              </a:rPr>
              <a:t>Up to 8 transfer credits </a:t>
            </a:r>
          </a:p>
          <a:p>
            <a:pPr marL="914400" lvl="1" indent="-457200"/>
            <a:r>
              <a:rPr lang="en-US" altLang="en-US" dirty="0">
                <a:solidFill>
                  <a:schemeClr val="tx1"/>
                </a:solidFill>
              </a:rPr>
              <a:t>	(including special summer courses)</a:t>
            </a:r>
          </a:p>
          <a:p>
            <a:r>
              <a:rPr lang="en-US" altLang="en-US" sz="2800" dirty="0">
                <a:solidFill>
                  <a:schemeClr val="tx1"/>
                </a:solidFill>
              </a:rPr>
              <a:t>16 from Thesis</a:t>
            </a:r>
          </a:p>
          <a:p>
            <a:pPr marL="914400" lvl="1" indent="-457200"/>
            <a:r>
              <a:rPr lang="en-US" altLang="en-US" dirty="0">
                <a:solidFill>
                  <a:schemeClr val="tx1"/>
                </a:solidFill>
              </a:rPr>
              <a:t>Winter and Spring of final year</a:t>
            </a:r>
          </a:p>
          <a:p>
            <a:endParaRPr lang="en-US" dirty="0"/>
          </a:p>
        </p:txBody>
      </p:sp>
    </p:spTree>
    <p:extLst>
      <p:ext uri="{BB962C8B-B14F-4D97-AF65-F5344CB8AC3E}">
        <p14:creationId xmlns:p14="http://schemas.microsoft.com/office/powerpoint/2010/main" val="152396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Registration Details</a:t>
            </a:r>
          </a:p>
        </p:txBody>
      </p:sp>
      <p:sp>
        <p:nvSpPr>
          <p:cNvPr id="3" name="Content Placeholder 2"/>
          <p:cNvSpPr>
            <a:spLocks noGrp="1"/>
          </p:cNvSpPr>
          <p:nvPr>
            <p:ph idx="1"/>
          </p:nvPr>
        </p:nvSpPr>
        <p:spPr/>
        <p:txBody>
          <a:bodyPr>
            <a:normAutofit fontScale="92500"/>
          </a:bodyPr>
          <a:lstStyle/>
          <a:p>
            <a:pPr marL="0" indent="0">
              <a:buNone/>
            </a:pPr>
            <a:r>
              <a:rPr lang="en-US" dirty="0"/>
              <a:t>Waitlists</a:t>
            </a:r>
          </a:p>
          <a:p>
            <a:pPr marL="914400" lvl="1" indent="-457200"/>
            <a:r>
              <a:rPr lang="en-US" dirty="0"/>
              <a:t>Freeze 4pm Fri of week before quarter (9/27)</a:t>
            </a:r>
          </a:p>
          <a:p>
            <a:pPr marL="914400" lvl="1" indent="-457200"/>
            <a:r>
              <a:rPr lang="en-US" dirty="0"/>
              <a:t>Ask faculty to overenroll or wait and see if you get in due to people dropping</a:t>
            </a:r>
          </a:p>
          <a:p>
            <a:pPr marL="0" indent="0">
              <a:buNone/>
            </a:pPr>
            <a:r>
              <a:rPr lang="en-US" dirty="0"/>
              <a:t>Deadlines</a:t>
            </a:r>
          </a:p>
          <a:p>
            <a:pPr marL="914400" lvl="1" indent="-457200"/>
            <a:r>
              <a:rPr lang="en-US" dirty="0"/>
              <a:t>Online – 4pm Fri of week before quarter</a:t>
            </a:r>
          </a:p>
          <a:p>
            <a:pPr marL="914400" lvl="1" indent="-457200"/>
            <a:r>
              <a:rPr lang="en-US" dirty="0"/>
              <a:t>Week 1 – faculty override required</a:t>
            </a:r>
          </a:p>
          <a:p>
            <a:pPr marL="914400" lvl="1" indent="-457200"/>
            <a:r>
              <a:rPr lang="en-US" dirty="0"/>
              <a:t>Add/drop by 4pm Friday of Week 1 (10/4)</a:t>
            </a:r>
          </a:p>
          <a:p>
            <a:pPr marL="0" indent="0">
              <a:buNone/>
            </a:pPr>
            <a:r>
              <a:rPr lang="en-US" dirty="0"/>
              <a:t>Immunizations</a:t>
            </a:r>
          </a:p>
          <a:p>
            <a:pPr marL="914400" lvl="1" indent="-457200"/>
            <a:r>
              <a:rPr lang="en-US" dirty="0"/>
              <a:t>Turn into Registration or Health Center</a:t>
            </a:r>
          </a:p>
          <a:p>
            <a:pPr marL="914400" lvl="1" indent="-457200"/>
            <a:r>
              <a:rPr lang="en-US" dirty="0"/>
              <a:t>Will have hold on account Winter quarter </a:t>
            </a:r>
          </a:p>
          <a:p>
            <a:pPr marL="457200" lvl="1" indent="0">
              <a:buNone/>
            </a:pPr>
            <a:r>
              <a:rPr lang="en-US" dirty="0"/>
              <a:t>	if not received</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428343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Financial Aid Details</a:t>
            </a:r>
          </a:p>
        </p:txBody>
      </p:sp>
      <p:sp>
        <p:nvSpPr>
          <p:cNvPr id="3" name="Content Placeholder 2"/>
          <p:cNvSpPr>
            <a:spLocks noGrp="1"/>
          </p:cNvSpPr>
          <p:nvPr>
            <p:ph idx="1"/>
          </p:nvPr>
        </p:nvSpPr>
        <p:spPr/>
        <p:txBody>
          <a:bodyPr>
            <a:normAutofit lnSpcReduction="10000"/>
          </a:bodyPr>
          <a:lstStyle/>
          <a:p>
            <a:r>
              <a:rPr lang="en-US" dirty="0"/>
              <a:t>Check my.evergreen.edu for total awards</a:t>
            </a:r>
          </a:p>
          <a:p>
            <a:r>
              <a:rPr lang="en-US" dirty="0"/>
              <a:t>Tell Financial Aid office if taking more or less than 8 credits</a:t>
            </a:r>
          </a:p>
          <a:p>
            <a:r>
              <a:rPr lang="en-US" dirty="0"/>
              <a:t>Can request increase in loans for:</a:t>
            </a:r>
          </a:p>
          <a:p>
            <a:pPr marL="914400" lvl="1" indent="-457200"/>
            <a:r>
              <a:rPr lang="en-US" dirty="0"/>
              <a:t>Travel (more than 30 mi RT)</a:t>
            </a:r>
          </a:p>
          <a:p>
            <a:pPr marL="914400" lvl="1" indent="-457200"/>
            <a:r>
              <a:rPr lang="en-US" dirty="0"/>
              <a:t>Family care</a:t>
            </a:r>
          </a:p>
          <a:p>
            <a:pPr marL="914400" lvl="1" indent="-457200"/>
            <a:r>
              <a:rPr lang="en-US" dirty="0"/>
              <a:t>Computer</a:t>
            </a:r>
          </a:p>
          <a:p>
            <a:pPr marL="914400" lvl="1" indent="-457200"/>
            <a:r>
              <a:rPr lang="en-US" dirty="0"/>
              <a:t>Additional academic expenses</a:t>
            </a:r>
          </a:p>
          <a:p>
            <a:pPr marL="0" indent="0">
              <a:buNone/>
            </a:pPr>
            <a:r>
              <a:rPr lang="en-US" dirty="0"/>
              <a:t>- Can apply for loans at any time</a:t>
            </a:r>
          </a:p>
          <a:p>
            <a:pPr marL="0" indent="0">
              <a:buNone/>
            </a:pPr>
            <a:r>
              <a:rPr lang="en-US" dirty="0"/>
              <a:t>- Can accept or reject loans at any time</a:t>
            </a:r>
          </a:p>
          <a:p>
            <a:pPr>
              <a:buFontTx/>
              <a:buChar char="-"/>
            </a:pPr>
            <a:r>
              <a:rPr lang="en-US" dirty="0"/>
              <a:t>Excess checks sent out Day 1</a:t>
            </a:r>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287097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Other Aid Opportunities</a:t>
            </a:r>
          </a:p>
        </p:txBody>
      </p:sp>
      <p:sp>
        <p:nvSpPr>
          <p:cNvPr id="3" name="Content Placeholder 2"/>
          <p:cNvSpPr>
            <a:spLocks noGrp="1"/>
          </p:cNvSpPr>
          <p:nvPr>
            <p:ph idx="1"/>
          </p:nvPr>
        </p:nvSpPr>
        <p:spPr/>
        <p:txBody>
          <a:bodyPr/>
          <a:lstStyle/>
          <a:p>
            <a:pPr marL="457200" indent="-457200">
              <a:buFontTx/>
              <a:buChar char="-"/>
            </a:pPr>
            <a:r>
              <a:rPr lang="en-US" dirty="0"/>
              <a:t>Outside scholarships – will email out and online</a:t>
            </a:r>
          </a:p>
          <a:p>
            <a:pPr marL="457200" indent="-457200">
              <a:buFontTx/>
              <a:buChar char="-"/>
            </a:pPr>
            <a:r>
              <a:rPr lang="en-US" dirty="0"/>
              <a:t>February 1: deadline for FAFSA and MES-specific scholarships for  20-21 school year</a:t>
            </a:r>
          </a:p>
          <a:p>
            <a:pPr marL="0" indent="0">
              <a:buNone/>
            </a:pPr>
            <a:r>
              <a:rPr lang="en-US" dirty="0"/>
              <a:t>-    MESA professional development funding (PDF)</a:t>
            </a:r>
          </a:p>
          <a:p>
            <a:pPr marL="0" indent="0">
              <a:buNone/>
            </a:pPr>
            <a:r>
              <a:rPr lang="en-US" dirty="0"/>
              <a:t>-    Research grants (on and off campus opportunities)</a:t>
            </a:r>
          </a:p>
          <a:p>
            <a:pPr marL="0" indent="0">
              <a:buNone/>
            </a:pPr>
            <a:r>
              <a:rPr lang="en-US" dirty="0"/>
              <a:t>-    Emergency loans</a:t>
            </a:r>
          </a:p>
          <a:p>
            <a:pPr marL="0" indent="0">
              <a:buNone/>
            </a:pPr>
            <a:r>
              <a:rPr lang="en-US" dirty="0"/>
              <a:t>-    Payment plan – pay per month</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417449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Access Services</a:t>
            </a:r>
          </a:p>
        </p:txBody>
      </p:sp>
      <p:sp>
        <p:nvSpPr>
          <p:cNvPr id="3" name="Content Placeholder 2"/>
          <p:cNvSpPr>
            <a:spLocks noGrp="1"/>
          </p:cNvSpPr>
          <p:nvPr>
            <p:ph idx="1"/>
          </p:nvPr>
        </p:nvSpPr>
        <p:spPr/>
        <p:txBody>
          <a:bodyPr>
            <a:normAutofit lnSpcReduction="10000"/>
          </a:bodyPr>
          <a:lstStyle/>
          <a:p>
            <a:pPr marL="0" indent="0">
              <a:buNone/>
            </a:pPr>
            <a:r>
              <a:rPr lang="en-US" dirty="0"/>
              <a:t>Please complete a Request for Services Form BEFORE the quarter begins. This form must be completed each quarter. </a:t>
            </a:r>
          </a:p>
          <a:p>
            <a:pPr marL="0" indent="0">
              <a:buNone/>
            </a:pPr>
            <a:endParaRPr lang="en-US" dirty="0"/>
          </a:p>
          <a:p>
            <a:pPr marL="0" indent="0">
              <a:buNone/>
            </a:pPr>
            <a:r>
              <a:rPr lang="en-US" dirty="0"/>
              <a:t>Services include: </a:t>
            </a:r>
          </a:p>
          <a:p>
            <a:r>
              <a:rPr lang="en-US" dirty="0"/>
              <a:t>Accessible parking</a:t>
            </a:r>
          </a:p>
          <a:p>
            <a:r>
              <a:rPr lang="en-US" dirty="0"/>
              <a:t>Alternative testing</a:t>
            </a:r>
          </a:p>
          <a:p>
            <a:r>
              <a:rPr lang="en-US" dirty="0"/>
              <a:t>Note takers</a:t>
            </a:r>
          </a:p>
          <a:p>
            <a:r>
              <a:rPr lang="en-US" dirty="0"/>
              <a:t>Sign language interpreters</a:t>
            </a:r>
          </a:p>
          <a:p>
            <a:r>
              <a:rPr lang="en-US" dirty="0"/>
              <a:t>And more!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198975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50000"/>
                  </a:schemeClr>
                </a:solidFill>
              </a:rPr>
              <a:t>Other Resources</a:t>
            </a:r>
          </a:p>
        </p:txBody>
      </p:sp>
      <p:sp>
        <p:nvSpPr>
          <p:cNvPr id="3" name="Content Placeholder 2"/>
          <p:cNvSpPr>
            <a:spLocks noGrp="1"/>
          </p:cNvSpPr>
          <p:nvPr>
            <p:ph idx="1"/>
          </p:nvPr>
        </p:nvSpPr>
        <p:spPr/>
        <p:txBody>
          <a:bodyPr/>
          <a:lstStyle/>
          <a:p>
            <a:pPr marL="0" indent="0">
              <a:buNone/>
            </a:pPr>
            <a:r>
              <a:rPr lang="en-US" dirty="0"/>
              <a:t>Graduate Writing Assistant: </a:t>
            </a:r>
          </a:p>
          <a:p>
            <a:r>
              <a:rPr lang="en-US" dirty="0">
                <a:hlinkClick r:id="rId2"/>
              </a:rPr>
              <a:t>evergreenwritingassistant@</a:t>
            </a:r>
            <a:r>
              <a:rPr lang="en-US" u="sng" dirty="0">
                <a:hlinkClick r:id="rId2"/>
              </a:rPr>
              <a:t>gmail.com</a:t>
            </a:r>
            <a:endParaRPr lang="en-US" u="sng" dirty="0"/>
          </a:p>
          <a:p>
            <a:r>
              <a:rPr lang="en-US" dirty="0"/>
              <a:t>Current graduate student that can help with many stages of writing process. Will visit </a:t>
            </a:r>
            <a:r>
              <a:rPr lang="en-US" dirty="0" err="1"/>
              <a:t>gCORE</a:t>
            </a:r>
            <a:r>
              <a:rPr lang="en-US" dirty="0"/>
              <a:t>!</a:t>
            </a:r>
          </a:p>
          <a:p>
            <a:pPr marL="0" indent="0">
              <a:buNone/>
            </a:pPr>
            <a:endParaRPr lang="en-US" u="sng" dirty="0"/>
          </a:p>
          <a:p>
            <a:pPr marL="0" indent="0">
              <a:buNone/>
            </a:pPr>
            <a:r>
              <a:rPr lang="en-US" dirty="0"/>
              <a:t>MESA: </a:t>
            </a:r>
          </a:p>
          <a:p>
            <a:r>
              <a:rPr lang="en-US" dirty="0"/>
              <a:t>Plans events and gatherings for MES students</a:t>
            </a:r>
          </a:p>
          <a:p>
            <a:r>
              <a:rPr lang="en-US" dirty="0"/>
              <a:t>A funding resource for research and professional development</a:t>
            </a:r>
          </a:p>
          <a:p>
            <a:endParaRPr lang="en-US" u="sng" dirty="0"/>
          </a:p>
          <a:p>
            <a:endParaRPr lang="en-US" u="sng" dirty="0"/>
          </a:p>
        </p:txBody>
      </p:sp>
      <p:sp>
        <p:nvSpPr>
          <p:cNvPr id="4" name="Oval 3"/>
          <p:cNvSpPr/>
          <p:nvPr/>
        </p:nvSpPr>
        <p:spPr>
          <a:xfrm>
            <a:off x="4721629" y="2128058"/>
            <a:ext cx="1970117" cy="864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0077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Communication from MES</a:t>
            </a:r>
          </a:p>
        </p:txBody>
      </p:sp>
      <p:sp>
        <p:nvSpPr>
          <p:cNvPr id="3" name="Content Placeholder 2"/>
          <p:cNvSpPr>
            <a:spLocks noGrp="1"/>
          </p:cNvSpPr>
          <p:nvPr>
            <p:ph idx="1"/>
          </p:nvPr>
        </p:nvSpPr>
        <p:spPr/>
        <p:txBody>
          <a:bodyPr/>
          <a:lstStyle/>
          <a:p>
            <a:r>
              <a:rPr lang="en-US" sz="3600" dirty="0"/>
              <a:t>Please check your Evergreen email</a:t>
            </a:r>
          </a:p>
          <a:p>
            <a:pPr lvl="1"/>
            <a:r>
              <a:rPr lang="en-US" dirty="0"/>
              <a:t>Regular emails from Andrea/Kevin</a:t>
            </a:r>
          </a:p>
          <a:p>
            <a:pPr lvl="1"/>
            <a:r>
              <a:rPr lang="en-US" dirty="0"/>
              <a:t>Emails from faculty through Canvas</a:t>
            </a:r>
          </a:p>
          <a:p>
            <a:r>
              <a:rPr lang="en-US" sz="3600" dirty="0"/>
              <a:t>Join the MES 2019 Cohort Facebook Group</a:t>
            </a:r>
          </a:p>
          <a:p>
            <a:pPr marL="0" indent="0">
              <a:buNone/>
            </a:pPr>
            <a:endParaRPr lang="en-US" sz="3600" dirty="0"/>
          </a:p>
          <a:p>
            <a:pPr marL="0" indent="0">
              <a:buNone/>
            </a:pP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pic>
        <p:nvPicPr>
          <p:cNvPr id="1032" name="Picture 8" descr="https://en.facebookbrand.com/wp-content/uploads/2016/05/flogo_rgb_hex-brc-site-2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18315"/>
            <a:ext cx="1169028" cy="11690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stagram, Symbol, Logo, Photo, Came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530" y="4600701"/>
            <a:ext cx="1589397" cy="15762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2.wp.com/indusdictum.com/wp-content/uploads/2017/08/twitter-logo-4.png?fit=256%2C256&amp;ss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229" y="4718396"/>
            <a:ext cx="1393076" cy="139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5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9F9DC3-EAD4-BD4C-B8AA-0B7A6B01860F}"/>
              </a:ext>
            </a:extLst>
          </p:cNvPr>
          <p:cNvSpPr>
            <a:spLocks noGrp="1"/>
          </p:cNvSpPr>
          <p:nvPr>
            <p:ph type="body" sz="quarter" idx="11"/>
          </p:nvPr>
        </p:nvSpPr>
        <p:spPr>
          <a:xfrm>
            <a:off x="1453019" y="218161"/>
            <a:ext cx="9924789" cy="1828800"/>
          </a:xfrm>
        </p:spPr>
        <p:txBody>
          <a:bodyPr/>
          <a:lstStyle/>
          <a:p>
            <a:r>
              <a:rPr lang="en-US" dirty="0">
                <a:solidFill>
                  <a:schemeClr val="bg1"/>
                </a:solidFill>
                <a:latin typeface="Avenir Next LT Pro Demi" panose="020B0704020202020204" pitchFamily="34" charset="0"/>
              </a:rPr>
              <a:t>Master of Environmental Studies</a:t>
            </a:r>
          </a:p>
          <a:p>
            <a:r>
              <a:rPr lang="en-US" dirty="0">
                <a:solidFill>
                  <a:schemeClr val="bg1"/>
                </a:solidFill>
                <a:latin typeface="Avenir Next LT Pro Demi" panose="020B0704020202020204" pitchFamily="34" charset="0"/>
              </a:rPr>
              <a:t>New Student Orientation</a:t>
            </a:r>
          </a:p>
        </p:txBody>
      </p:sp>
      <p:sp>
        <p:nvSpPr>
          <p:cNvPr id="3" name="Text Placeholder 2">
            <a:extLst>
              <a:ext uri="{FF2B5EF4-FFF2-40B4-BE49-F238E27FC236}">
                <a16:creationId xmlns:a16="http://schemas.microsoft.com/office/drawing/2014/main" id="{0A71850F-3972-6847-9E5B-DF7AF6FCA7CA}"/>
              </a:ext>
            </a:extLst>
          </p:cNvPr>
          <p:cNvSpPr>
            <a:spLocks noGrp="1"/>
          </p:cNvSpPr>
          <p:nvPr>
            <p:ph type="body" sz="quarter" idx="12"/>
          </p:nvPr>
        </p:nvSpPr>
        <p:spPr/>
        <p:txBody>
          <a:bodyPr/>
          <a:lstStyle/>
          <a:p>
            <a:r>
              <a:rPr lang="en-US" dirty="0">
                <a:latin typeface="Avenir Next LT Pro Demi" panose="020B0704020202020204" pitchFamily="34" charset="0"/>
              </a:rPr>
              <a:t>September 18</a:t>
            </a:r>
            <a:r>
              <a:rPr lang="en-US" baseline="30000" dirty="0">
                <a:latin typeface="Avenir Next LT Pro Demi" panose="020B0704020202020204" pitchFamily="34" charset="0"/>
              </a:rPr>
              <a:t>th</a:t>
            </a:r>
            <a:r>
              <a:rPr lang="en-US" dirty="0">
                <a:latin typeface="Avenir Next LT Pro Demi" panose="020B0704020202020204" pitchFamily="34" charset="0"/>
              </a:rPr>
              <a:t>, 2021</a:t>
            </a:r>
          </a:p>
        </p:txBody>
      </p:sp>
    </p:spTree>
    <p:extLst>
      <p:ext uri="{BB962C8B-B14F-4D97-AF65-F5344CB8AC3E}">
        <p14:creationId xmlns:p14="http://schemas.microsoft.com/office/powerpoint/2010/main" val="11109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3AC048A-4330-40ED-B9DB-7F44AFE5210D}"/>
              </a:ext>
            </a:extLst>
          </p:cNvPr>
          <p:cNvSpPr txBox="1">
            <a:spLocks/>
          </p:cNvSpPr>
          <p:nvPr/>
        </p:nvSpPr>
        <p:spPr>
          <a:xfrm>
            <a:off x="232426" y="240430"/>
            <a:ext cx="6431419" cy="162594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4800" b="1" kern="1200" baseline="0">
                <a:solidFill>
                  <a:schemeClr val="bg1"/>
                </a:solidFill>
                <a:latin typeface="+mn-lt"/>
                <a:ea typeface="+mn-ea"/>
                <a:cs typeface="+mn-cs"/>
              </a:defRPr>
            </a:lvl1pPr>
            <a:lvl2pPr marL="609585" indent="0" algn="r" defTabSz="914400" rtl="0" eaLnBrk="1" latinLnBrk="0" hangingPunct="1">
              <a:lnSpc>
                <a:spcPct val="90000"/>
              </a:lnSpc>
              <a:spcBef>
                <a:spcPts val="3168"/>
              </a:spcBef>
              <a:buFont typeface="Arial" panose="020B0604020202020204" pitchFamily="34" charset="0"/>
              <a:buNone/>
              <a:defRPr sz="2133" kern="1200">
                <a:solidFill>
                  <a:schemeClr val="accent5"/>
                </a:solidFill>
                <a:latin typeface="+mn-lt"/>
                <a:ea typeface="+mn-ea"/>
                <a:cs typeface="+mn-cs"/>
              </a:defRPr>
            </a:lvl2pPr>
            <a:lvl3pPr marL="1219170" indent="0" algn="r"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3pPr>
            <a:lvl4pPr marL="1828754" indent="0" algn="r"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4pPr>
            <a:lvl5pPr marL="2438339" indent="0" algn="r"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6000">
                <a:latin typeface="Avenir Next LT Pro Demi" panose="020B0704020202020204" pitchFamily="34" charset="0"/>
              </a:rPr>
              <a:t>Diversity, Equity, and Inclusion in MES</a:t>
            </a:r>
            <a:endParaRPr lang="en-US" dirty="0"/>
          </a:p>
        </p:txBody>
      </p:sp>
    </p:spTree>
    <p:extLst>
      <p:ext uri="{BB962C8B-B14F-4D97-AF65-F5344CB8AC3E}">
        <p14:creationId xmlns:p14="http://schemas.microsoft.com/office/powerpoint/2010/main" val="382549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954C8-D4E0-406A-8BD4-2127BCB10631}"/>
              </a:ext>
            </a:extLst>
          </p:cNvPr>
          <p:cNvSpPr>
            <a:spLocks noGrp="1"/>
          </p:cNvSpPr>
          <p:nvPr>
            <p:ph type="body" sz="quarter" idx="11"/>
          </p:nvPr>
        </p:nvSpPr>
        <p:spPr>
          <a:xfrm>
            <a:off x="275573" y="3175000"/>
            <a:ext cx="3404611" cy="508000"/>
          </a:xfrm>
        </p:spPr>
        <p:txBody>
          <a:bodyPr/>
          <a:lstStyle/>
          <a:p>
            <a:r>
              <a:rPr lang="en-US" dirty="0"/>
              <a:t>Why are we talking about DEI?</a:t>
            </a:r>
          </a:p>
        </p:txBody>
      </p:sp>
      <p:sp>
        <p:nvSpPr>
          <p:cNvPr id="3" name="Content Placeholder 2">
            <a:extLst>
              <a:ext uri="{FF2B5EF4-FFF2-40B4-BE49-F238E27FC236}">
                <a16:creationId xmlns:a16="http://schemas.microsoft.com/office/drawing/2014/main" id="{61BB7692-3525-4A27-90BB-D54962F5E315}"/>
              </a:ext>
            </a:extLst>
          </p:cNvPr>
          <p:cNvSpPr>
            <a:spLocks noGrp="1"/>
          </p:cNvSpPr>
          <p:nvPr>
            <p:ph idx="1"/>
          </p:nvPr>
        </p:nvSpPr>
        <p:spPr>
          <a:xfrm>
            <a:off x="4260241" y="221259"/>
            <a:ext cx="7518400" cy="6415482"/>
          </a:xfrm>
        </p:spPr>
        <p:txBody>
          <a:bodyPr/>
          <a:lstStyle/>
          <a:p>
            <a:pPr marL="342900" indent="-342900">
              <a:buFont typeface="Arial" panose="020B0604020202020204" pitchFamily="34" charset="0"/>
              <a:buChar char="•"/>
            </a:pPr>
            <a:r>
              <a:rPr lang="en-US" dirty="0"/>
              <a:t>All of you have joined MES to become leaders and professionals in the environmental sector, one of the most important aspects of leadership is ensuring all members of your community feel valued, safe, and included in conversations and decision making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Communicate community expectations for all students in the program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create cooperative and collaborative community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Not all histories have experienced the same representation in academia or in the workplace and it’s important to elevate those underrepresented histories in environmental fields and movements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Expanding the collective perspectives which influence environmental work, so that all perspectives are included equally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6655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DA7C25-C43F-4C2C-B1D8-0A48E6E88ED0}"/>
              </a:ext>
            </a:extLst>
          </p:cNvPr>
          <p:cNvSpPr txBox="1"/>
          <p:nvPr/>
        </p:nvSpPr>
        <p:spPr>
          <a:xfrm>
            <a:off x="1453019" y="1077238"/>
            <a:ext cx="9444625" cy="3970318"/>
          </a:xfrm>
          <a:prstGeom prst="rect">
            <a:avLst/>
          </a:prstGeom>
          <a:noFill/>
        </p:spPr>
        <p:txBody>
          <a:bodyPr wrap="square" rtlCol="0">
            <a:spAutoFit/>
          </a:bodyPr>
          <a:lstStyle/>
          <a:p>
            <a:r>
              <a:rPr lang="en-US" sz="3600" dirty="0">
                <a:latin typeface="Avenir Next LT Pro Demi" panose="020B0704020202020204" pitchFamily="34" charset="0"/>
              </a:rPr>
              <a:t>“</a:t>
            </a:r>
            <a:r>
              <a:rPr lang="en-US" sz="3600" i="1" dirty="0">
                <a:latin typeface="Avenir Next LT Pro Demi" panose="020B0704020202020204" pitchFamily="34" charset="0"/>
              </a:rPr>
              <a:t>When we define ourselves, when I define myself, the place in which I am like you and the place in which I am not like you, I am not excluding you from the joining, I am broadening the joining</a:t>
            </a:r>
            <a:r>
              <a:rPr lang="en-US" sz="3600" dirty="0">
                <a:latin typeface="Avenir Next LT Pro Demi" panose="020B0704020202020204" pitchFamily="34" charset="0"/>
              </a:rPr>
              <a:t>.” </a:t>
            </a:r>
          </a:p>
          <a:p>
            <a:r>
              <a:rPr lang="en-US" sz="3600" dirty="0">
                <a:latin typeface="Avenir Next LT Pro Demi" panose="020B0704020202020204" pitchFamily="34" charset="0"/>
              </a:rPr>
              <a:t>– Audrey Lorde</a:t>
            </a:r>
          </a:p>
          <a:p>
            <a:r>
              <a:rPr lang="en-US" sz="3600" i="1" dirty="0">
                <a:latin typeface="Avenir Next LT Pro Demi" panose="020B0704020202020204" pitchFamily="34" charset="0"/>
              </a:rPr>
              <a:t>Sister Outsider</a:t>
            </a:r>
          </a:p>
        </p:txBody>
      </p:sp>
    </p:spTree>
    <p:extLst>
      <p:ext uri="{BB962C8B-B14F-4D97-AF65-F5344CB8AC3E}">
        <p14:creationId xmlns:p14="http://schemas.microsoft.com/office/powerpoint/2010/main" val="175263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9ACF1F-99C0-48F8-9E9D-F25155CE5B1C}"/>
              </a:ext>
            </a:extLst>
          </p:cNvPr>
          <p:cNvSpPr>
            <a:spLocks noGrp="1"/>
          </p:cNvSpPr>
          <p:nvPr>
            <p:ph type="body" sz="quarter" idx="11"/>
          </p:nvPr>
        </p:nvSpPr>
        <p:spPr>
          <a:xfrm>
            <a:off x="275573" y="3663515"/>
            <a:ext cx="3442189" cy="508000"/>
          </a:xfrm>
        </p:spPr>
        <p:txBody>
          <a:bodyPr/>
          <a:lstStyle/>
          <a:p>
            <a:r>
              <a:rPr lang="en-US" dirty="0"/>
              <a:t>Ground Rules and Expectations:</a:t>
            </a:r>
          </a:p>
          <a:p>
            <a:endParaRPr lang="en-US" dirty="0"/>
          </a:p>
          <a:p>
            <a:r>
              <a:rPr lang="en-US" b="0" dirty="0"/>
              <a:t>What do we need to create a brave space and a safe space?</a:t>
            </a:r>
          </a:p>
        </p:txBody>
      </p:sp>
      <p:sp>
        <p:nvSpPr>
          <p:cNvPr id="3" name="Content Placeholder 2">
            <a:extLst>
              <a:ext uri="{FF2B5EF4-FFF2-40B4-BE49-F238E27FC236}">
                <a16:creationId xmlns:a16="http://schemas.microsoft.com/office/drawing/2014/main" id="{402880FD-1455-4224-9FCC-77F7ED78F709}"/>
              </a:ext>
            </a:extLst>
          </p:cNvPr>
          <p:cNvSpPr>
            <a:spLocks noGrp="1"/>
          </p:cNvSpPr>
          <p:nvPr>
            <p:ph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46800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E22FD-1E76-42A5-B3B7-D72DE373AB08}"/>
              </a:ext>
            </a:extLst>
          </p:cNvPr>
          <p:cNvSpPr>
            <a:spLocks noGrp="1"/>
          </p:cNvSpPr>
          <p:nvPr>
            <p:ph type="body" sz="quarter" idx="11"/>
          </p:nvPr>
        </p:nvSpPr>
        <p:spPr/>
        <p:txBody>
          <a:bodyPr/>
          <a:lstStyle/>
          <a:p>
            <a:r>
              <a:rPr lang="en-US" dirty="0"/>
              <a:t>Describe a time when you felt excluded based on your identity.</a:t>
            </a:r>
          </a:p>
        </p:txBody>
      </p:sp>
    </p:spTree>
    <p:extLst>
      <p:ext uri="{BB962C8B-B14F-4D97-AF65-F5344CB8AC3E}">
        <p14:creationId xmlns:p14="http://schemas.microsoft.com/office/powerpoint/2010/main" val="3274921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30EDBB-23E4-4797-8633-AF5B3FC3016E}"/>
              </a:ext>
            </a:extLst>
          </p:cNvPr>
          <p:cNvSpPr>
            <a:spLocks noGrp="1"/>
          </p:cNvSpPr>
          <p:nvPr>
            <p:ph type="body" sz="quarter" idx="11"/>
          </p:nvPr>
        </p:nvSpPr>
        <p:spPr/>
        <p:txBody>
          <a:bodyPr/>
          <a:lstStyle/>
          <a:p>
            <a:r>
              <a:rPr lang="en-US" dirty="0"/>
              <a:t>Key Concepts</a:t>
            </a:r>
          </a:p>
        </p:txBody>
      </p:sp>
      <p:sp>
        <p:nvSpPr>
          <p:cNvPr id="4" name="Content Placeholder 3">
            <a:extLst>
              <a:ext uri="{FF2B5EF4-FFF2-40B4-BE49-F238E27FC236}">
                <a16:creationId xmlns:a16="http://schemas.microsoft.com/office/drawing/2014/main" id="{C8CBA216-7E95-4FF9-ACA4-0F6254116B02}"/>
              </a:ext>
            </a:extLst>
          </p:cNvPr>
          <p:cNvSpPr>
            <a:spLocks noGrp="1"/>
          </p:cNvSpPr>
          <p:nvPr>
            <p:ph sz="half" idx="2"/>
          </p:nvPr>
        </p:nvSpPr>
        <p:spPr>
          <a:xfrm>
            <a:off x="4572001" y="1479547"/>
            <a:ext cx="6964470" cy="3962400"/>
          </a:xfrm>
        </p:spPr>
        <p:txBody>
          <a:bodyPr/>
          <a:lstStyle/>
          <a:p>
            <a:r>
              <a:rPr lang="en-US" b="1" dirty="0">
                <a:solidFill>
                  <a:schemeClr val="tx1"/>
                </a:solidFill>
                <a:latin typeface="Avenir Next LT Pro Demi" panose="020B0704020202020204" pitchFamily="34" charset="0"/>
              </a:rPr>
              <a:t>Explicit and Implicit Bias</a:t>
            </a:r>
          </a:p>
          <a:p>
            <a:r>
              <a:rPr lang="en-US" b="1" dirty="0">
                <a:solidFill>
                  <a:schemeClr val="tx1"/>
                </a:solidFill>
                <a:latin typeface="Avenir Next LT Pro Demi" panose="020B0704020202020204" pitchFamily="34" charset="0"/>
              </a:rPr>
              <a:t>Microaggressions</a:t>
            </a:r>
          </a:p>
          <a:p>
            <a:r>
              <a:rPr lang="en-US" b="1" dirty="0">
                <a:solidFill>
                  <a:schemeClr val="tx1"/>
                </a:solidFill>
                <a:latin typeface="Avenir Next LT Pro Demi" panose="020B0704020202020204" pitchFamily="34" charset="0"/>
              </a:rPr>
              <a:t>Personal Pronouns</a:t>
            </a:r>
          </a:p>
          <a:p>
            <a:r>
              <a:rPr lang="en-US" b="1" dirty="0">
                <a:solidFill>
                  <a:schemeClr val="tx1"/>
                </a:solidFill>
                <a:latin typeface="Avenir Next LT Pro Demi" panose="020B0704020202020204" pitchFamily="34" charset="0"/>
              </a:rPr>
              <a:t>Student Conduct</a:t>
            </a:r>
          </a:p>
          <a:p>
            <a:pPr lvl="1"/>
            <a:r>
              <a:rPr lang="en-US" b="1" dirty="0">
                <a:solidFill>
                  <a:schemeClr val="tx1"/>
                </a:solidFill>
                <a:latin typeface="Avenir Next LT Pro Demi" panose="020B0704020202020204" pitchFamily="34" charset="0"/>
              </a:rPr>
              <a:t>Seminar Discussions</a:t>
            </a:r>
          </a:p>
          <a:p>
            <a:pPr lvl="1"/>
            <a:r>
              <a:rPr lang="en-US" b="1" dirty="0">
                <a:solidFill>
                  <a:schemeClr val="tx1"/>
                </a:solidFill>
                <a:latin typeface="Avenir Next LT Pro Demi" panose="020B0704020202020204" pitchFamily="34" charset="0"/>
              </a:rPr>
              <a:t>Inside and outside of class</a:t>
            </a:r>
          </a:p>
        </p:txBody>
      </p:sp>
    </p:spTree>
    <p:extLst>
      <p:ext uri="{BB962C8B-B14F-4D97-AF65-F5344CB8AC3E}">
        <p14:creationId xmlns:p14="http://schemas.microsoft.com/office/powerpoint/2010/main" val="86266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3DE6C-7037-45F2-B373-3CDABE638852}"/>
              </a:ext>
            </a:extLst>
          </p:cNvPr>
          <p:cNvSpPr>
            <a:spLocks noGrp="1"/>
          </p:cNvSpPr>
          <p:nvPr>
            <p:ph type="body" sz="quarter" idx="11"/>
          </p:nvPr>
        </p:nvSpPr>
        <p:spPr/>
        <p:txBody>
          <a:bodyPr/>
          <a:lstStyle/>
          <a:p>
            <a:r>
              <a:rPr lang="en-US" dirty="0"/>
              <a:t>Key Terms</a:t>
            </a:r>
          </a:p>
          <a:p>
            <a:r>
              <a:rPr lang="en-US" dirty="0"/>
              <a:t>Part 1</a:t>
            </a:r>
          </a:p>
        </p:txBody>
      </p:sp>
      <p:sp>
        <p:nvSpPr>
          <p:cNvPr id="3" name="Content Placeholder 2">
            <a:extLst>
              <a:ext uri="{FF2B5EF4-FFF2-40B4-BE49-F238E27FC236}">
                <a16:creationId xmlns:a16="http://schemas.microsoft.com/office/drawing/2014/main" id="{03289F82-01FE-4A44-B175-B1999DBF4C8C}"/>
              </a:ext>
            </a:extLst>
          </p:cNvPr>
          <p:cNvSpPr>
            <a:spLocks noGrp="1"/>
          </p:cNvSpPr>
          <p:nvPr>
            <p:ph idx="1"/>
          </p:nvPr>
        </p:nvSpPr>
        <p:spPr>
          <a:xfrm>
            <a:off x="4624717" y="1337363"/>
            <a:ext cx="6993867" cy="4691273"/>
          </a:xfrm>
        </p:spPr>
        <p:txBody>
          <a:bodyPr/>
          <a:lstStyle/>
          <a:p>
            <a:pPr marL="342900" indent="-342900">
              <a:lnSpc>
                <a:spcPct val="100000"/>
              </a:lnSpc>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Equal and equitable opportunities for students to take full advantage of their education. </a:t>
            </a:r>
          </a:p>
          <a:p>
            <a:pPr>
              <a:lnSpc>
                <a:spcPct val="100000"/>
              </a:lnSpc>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Diversity: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Individual differences (e.g., personality, prior knowledge, and life experiences) and group/social differences (e.g., race/ethnicity, class, gender, sexual orientation, country of origin, and ability as well as cultural, political, religious, or other affiliations). [AAC&amp;U].</a:t>
            </a:r>
          </a:p>
          <a:p>
            <a:pPr marL="342900" indent="-342900">
              <a:lnSpc>
                <a:spcPct val="100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Equity: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Opportunities for all students to have equal access to and take part in educational programs that can close achievement gaps in student success and completion. [AAC&amp;U]</a:t>
            </a:r>
          </a:p>
          <a:p>
            <a:pPr marL="285750" marR="0" indent="-285750">
              <a:lnSpc>
                <a:spcPct val="100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Inclusion: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Active, intentional, and ongoing engagement with diversity in ways that increase awareness, content knowledge, cognitive sophistication, and empathic understanding of the complex ways individuals interact within systems and institutions. [AAC&amp;U]</a:t>
            </a:r>
          </a:p>
          <a:p>
            <a:pPr marL="285750" marR="0" indent="-285750">
              <a:lnSpc>
                <a:spcPct val="100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Inclusive Excellence: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active process through which colleges and universities achieve excellence in learning, teaching, student development, institutional functioning, and engagement in local and global communities.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1196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61313-CF10-4895-BB56-785D40433F42}"/>
              </a:ext>
            </a:extLst>
          </p:cNvPr>
          <p:cNvSpPr>
            <a:spLocks noGrp="1"/>
          </p:cNvSpPr>
          <p:nvPr>
            <p:ph idx="1"/>
          </p:nvPr>
        </p:nvSpPr>
        <p:spPr>
          <a:xfrm>
            <a:off x="4237803" y="1337363"/>
            <a:ext cx="7446196" cy="4691273"/>
          </a:xfrm>
        </p:spPr>
        <p:txBody>
          <a:bodyPr/>
          <a:lstStyle/>
          <a:p>
            <a:pPr marL="285750" marR="0" indent="-285750">
              <a:lnSpc>
                <a:spcPct val="107000"/>
              </a:lnSpc>
              <a:spcBef>
                <a:spcPts val="0"/>
              </a:spcBef>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Inclusive Excellence</a:t>
            </a:r>
            <a:r>
              <a:rPr lang="en-US" sz="1600" dirty="0">
                <a:effectLst/>
                <a:latin typeface="Calibri" panose="020F0502020204030204" pitchFamily="34" charset="0"/>
                <a:ea typeface="Calibri" panose="020F0502020204030204" pitchFamily="34" charset="0"/>
                <a:cs typeface="Times New Roman" panose="02020603050405020304" pitchFamily="18" charset="0"/>
              </a:rPr>
              <a:t>: An active process through which colleges and universities achieve excellence in learning, teaching, student development, institutional functioning, and engagement in local and global communities. Requires uncovering inequities in student success, identifying effective educational practices, and building such practices organically for sustained institutional change. [AAC&amp;U]</a:t>
            </a:r>
          </a:p>
          <a:p>
            <a:pPr marL="285750" marR="0" indent="-285750">
              <a:lnSpc>
                <a:spcPct val="107000"/>
              </a:lnSpc>
              <a:spcBef>
                <a:spcPts val="0"/>
              </a:spcBef>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Intercultural Knowledge and Competence: </a:t>
            </a:r>
            <a:r>
              <a:rPr lang="en-US" sz="1600" dirty="0">
                <a:effectLst/>
                <a:latin typeface="Calibri" panose="020F0502020204030204" pitchFamily="34" charset="0"/>
                <a:ea typeface="Calibri" panose="020F0502020204030204" pitchFamily="34" charset="0"/>
                <a:cs typeface="Times New Roman" panose="02020603050405020304" pitchFamily="18" charset="0"/>
              </a:rPr>
              <a:t>A set of mental, emotional, and behavioral skills and qualities that support effective and appropriate interaction in a variety of cultural contexts. Demonstrated through self-evaluation and self-critique, a desire to fix power imbalances where none ought to exist, and the development of partnerships with people and groups who advocate for others. [Bennett, J. M. 2008. Transformative training: Designing programs for culture learning. Contemporary leadership and intercultural competence, ed. M. 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Moodian</a:t>
            </a:r>
            <a:r>
              <a:rPr lang="en-US" sz="1600" dirty="0">
                <a:effectLst/>
                <a:latin typeface="Calibri" panose="020F0502020204030204" pitchFamily="34" charset="0"/>
                <a:ea typeface="Calibri" panose="020F0502020204030204" pitchFamily="34" charset="0"/>
                <a:cs typeface="Times New Roman" panose="02020603050405020304" pitchFamily="18" charset="0"/>
              </a:rPr>
              <a:t>. Thousand Oaks, CA: Sage.]</a:t>
            </a:r>
          </a:p>
          <a:p>
            <a:pPr marL="285750" marR="0" indent="-285750">
              <a:lnSpc>
                <a:spcPct val="107000"/>
              </a:lnSpc>
              <a:spcBef>
                <a:spcPts val="0"/>
              </a:spcBef>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Cultural Humility: </a:t>
            </a:r>
            <a:r>
              <a:rPr lang="en-US" sz="1600" dirty="0">
                <a:effectLst/>
                <a:latin typeface="Calibri" panose="020F0502020204030204" pitchFamily="34" charset="0"/>
                <a:ea typeface="Calibri" panose="020F0502020204030204" pitchFamily="34" charset="0"/>
                <a:cs typeface="Times New Roman" panose="02020603050405020304" pitchFamily="18" charset="0"/>
              </a:rPr>
              <a:t>A process-focused interpersonal attitude that is open to the aspects of cultural identity that are most important to others. Demonstrated by a commitment to self-evaluation and self-critique, a desire to fix power imbalances where none ought to exist, and the development of partnerships with people and groups who advocate for others.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Tervalon</a:t>
            </a:r>
            <a:r>
              <a:rPr lang="en-US" sz="1600" dirty="0">
                <a:effectLst/>
                <a:latin typeface="Calibri" panose="020F0502020204030204" pitchFamily="34" charset="0"/>
                <a:ea typeface="Calibri" panose="020F0502020204030204" pitchFamily="34" charset="0"/>
                <a:cs typeface="Times New Roman" panose="02020603050405020304" pitchFamily="18" charset="0"/>
              </a:rPr>
              <a:t>, M. and Murray-Garcia. 1998. Cultural humility versus cultural competence. Journal of Health Care for the Poor and Underserved.]</a:t>
            </a:r>
          </a:p>
          <a:p>
            <a:pPr marL="285750" marR="0" indent="-285750">
              <a:lnSpc>
                <a:spcPct val="107000"/>
              </a:lnSpc>
              <a:spcBef>
                <a:spcPts val="0"/>
              </a:spcBef>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Cultural Wealth: </a:t>
            </a:r>
            <a:r>
              <a:rPr lang="en-US" sz="1600" dirty="0">
                <a:effectLst/>
                <a:latin typeface="Calibri" panose="020F0502020204030204" pitchFamily="34" charset="0"/>
                <a:ea typeface="Calibri" panose="020F0502020204030204" pitchFamily="34" charset="0"/>
                <a:cs typeface="Times New Roman" panose="02020603050405020304" pitchFamily="18" charset="0"/>
              </a:rPr>
              <a:t>An array of knowledges, skills, abilities and contacts possessed and used by Communities of Color to survive and resist racism and other forms of oppression.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Yosso</a:t>
            </a:r>
            <a:r>
              <a:rPr lang="en-US" sz="1600" dirty="0">
                <a:effectLst/>
                <a:latin typeface="Calibri" panose="020F0502020204030204" pitchFamily="34" charset="0"/>
                <a:ea typeface="Calibri" panose="020F0502020204030204" pitchFamily="34" charset="0"/>
                <a:cs typeface="Times New Roman" panose="02020603050405020304" pitchFamily="18" charset="0"/>
              </a:rPr>
              <a:t> 2005)</a:t>
            </a:r>
          </a:p>
          <a:p>
            <a:pPr marL="342900" indent="-342900">
              <a:buFont typeface="Arial" panose="020B0604020202020204" pitchFamily="34" charset="0"/>
              <a:buChar char="•"/>
            </a:pPr>
            <a:endParaRPr lang="en-US" dirty="0"/>
          </a:p>
        </p:txBody>
      </p:sp>
      <p:sp>
        <p:nvSpPr>
          <p:cNvPr id="4" name="Text Placeholder 1">
            <a:extLst>
              <a:ext uri="{FF2B5EF4-FFF2-40B4-BE49-F238E27FC236}">
                <a16:creationId xmlns:a16="http://schemas.microsoft.com/office/drawing/2014/main" id="{586CE512-A057-4EEA-BAAB-1ECAB1C3FA9E}"/>
              </a:ext>
            </a:extLst>
          </p:cNvPr>
          <p:cNvSpPr>
            <a:spLocks noGrp="1"/>
          </p:cNvSpPr>
          <p:nvPr>
            <p:ph type="body" sz="quarter" idx="11"/>
          </p:nvPr>
        </p:nvSpPr>
        <p:spPr>
          <a:xfrm>
            <a:off x="508000" y="3175000"/>
            <a:ext cx="3171825" cy="508000"/>
          </a:xfrm>
        </p:spPr>
        <p:txBody>
          <a:bodyPr/>
          <a:lstStyle/>
          <a:p>
            <a:r>
              <a:rPr lang="en-US" dirty="0"/>
              <a:t>Key Terms</a:t>
            </a:r>
          </a:p>
          <a:p>
            <a:r>
              <a:rPr lang="en-US" dirty="0"/>
              <a:t>Part 2</a:t>
            </a:r>
          </a:p>
        </p:txBody>
      </p:sp>
    </p:spTree>
    <p:extLst>
      <p:ext uri="{BB962C8B-B14F-4D97-AF65-F5344CB8AC3E}">
        <p14:creationId xmlns:p14="http://schemas.microsoft.com/office/powerpoint/2010/main" val="2455413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E228D7-2736-43ED-AB2D-D867C5C7BC47}"/>
              </a:ext>
            </a:extLst>
          </p:cNvPr>
          <p:cNvSpPr>
            <a:spLocks noGrp="1"/>
          </p:cNvSpPr>
          <p:nvPr>
            <p:ph type="body" sz="quarter" idx="11"/>
          </p:nvPr>
        </p:nvSpPr>
        <p:spPr>
          <a:xfrm>
            <a:off x="0" y="4975268"/>
            <a:ext cx="4928296" cy="1425532"/>
          </a:xfrm>
        </p:spPr>
        <p:txBody>
          <a:bodyPr/>
          <a:lstStyle/>
          <a:p>
            <a:r>
              <a:rPr lang="en-US" sz="8000" dirty="0"/>
              <a:t>Evergreen Resources</a:t>
            </a:r>
          </a:p>
        </p:txBody>
      </p:sp>
    </p:spTree>
    <p:extLst>
      <p:ext uri="{BB962C8B-B14F-4D97-AF65-F5344CB8AC3E}">
        <p14:creationId xmlns:p14="http://schemas.microsoft.com/office/powerpoint/2010/main" val="272174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5491" y="3186545"/>
            <a:ext cx="3781783" cy="660400"/>
          </a:xfrm>
        </p:spPr>
        <p:txBody>
          <a:bodyPr/>
          <a:lstStyle/>
          <a:p>
            <a:r>
              <a:rPr lang="en-US" sz="4267" dirty="0"/>
              <a:t>Overview &amp; Agenda</a:t>
            </a:r>
          </a:p>
        </p:txBody>
      </p:sp>
      <p:pic>
        <p:nvPicPr>
          <p:cNvPr id="4" name="Picture 3"/>
          <p:cNvPicPr>
            <a:picLocks noChangeAspect="1"/>
          </p:cNvPicPr>
          <p:nvPr/>
        </p:nvPicPr>
        <p:blipFill>
          <a:blip r:embed="rId2"/>
          <a:stretch>
            <a:fillRect/>
          </a:stretch>
        </p:blipFill>
        <p:spPr>
          <a:xfrm>
            <a:off x="9448801" y="4314680"/>
            <a:ext cx="2686049" cy="2589928"/>
          </a:xfrm>
          <a:prstGeom prst="rect">
            <a:avLst/>
          </a:prstGeom>
        </p:spPr>
      </p:pic>
      <p:sp>
        <p:nvSpPr>
          <p:cNvPr id="3" name="Text Placeholder 2"/>
          <p:cNvSpPr>
            <a:spLocks noGrp="1"/>
          </p:cNvSpPr>
          <p:nvPr>
            <p:ph type="body" idx="1"/>
          </p:nvPr>
        </p:nvSpPr>
        <p:spPr>
          <a:xfrm>
            <a:off x="4202544" y="279400"/>
            <a:ext cx="8331200" cy="6197600"/>
          </a:xfrm>
        </p:spPr>
        <p:txBody>
          <a:bodyPr>
            <a:normAutofit lnSpcReduction="10000"/>
          </a:bodyPr>
          <a:lstStyle/>
          <a:p>
            <a:pPr marL="457200" indent="-457200">
              <a:buFont typeface="Wingdings" panose="05000000000000000000" pitchFamily="2" charset="2"/>
              <a:buChar char="Ø"/>
            </a:pPr>
            <a:r>
              <a:rPr lang="en-US" dirty="0">
                <a:solidFill>
                  <a:schemeClr val="tx1"/>
                </a:solidFill>
              </a:rPr>
              <a:t>Welcome &amp; Program Overview</a:t>
            </a:r>
          </a:p>
          <a:p>
            <a:pPr marL="457200" indent="-457200">
              <a:buFont typeface="Wingdings" panose="05000000000000000000" pitchFamily="2" charset="2"/>
              <a:buChar char="Ø"/>
            </a:pPr>
            <a:r>
              <a:rPr lang="en-US" dirty="0">
                <a:solidFill>
                  <a:schemeClr val="tx1"/>
                </a:solidFill>
              </a:rPr>
              <a:t>Faculty Introductions</a:t>
            </a:r>
          </a:p>
          <a:p>
            <a:pPr marL="457200" indent="-457200">
              <a:buFont typeface="Wingdings" panose="05000000000000000000" pitchFamily="2" charset="2"/>
              <a:buChar char="Ø"/>
            </a:pPr>
            <a:r>
              <a:rPr lang="en-US" dirty="0" err="1">
                <a:solidFill>
                  <a:schemeClr val="tx1"/>
                </a:solidFill>
              </a:rPr>
              <a:t>gCORE</a:t>
            </a:r>
            <a:r>
              <a:rPr lang="en-US" dirty="0">
                <a:solidFill>
                  <a:schemeClr val="tx1"/>
                </a:solidFill>
              </a:rPr>
              <a:t> Overview</a:t>
            </a:r>
          </a:p>
          <a:p>
            <a:pPr marL="457200" indent="-457200">
              <a:buFont typeface="Wingdings" panose="05000000000000000000" pitchFamily="2" charset="2"/>
              <a:buChar char="Ø"/>
            </a:pPr>
            <a:r>
              <a:rPr lang="en-US" dirty="0">
                <a:solidFill>
                  <a:schemeClr val="tx1"/>
                </a:solidFill>
              </a:rPr>
              <a:t>Seminar: Victor and the Fish</a:t>
            </a:r>
          </a:p>
          <a:p>
            <a:pPr marL="457200" indent="-457200">
              <a:buFont typeface="Wingdings" panose="05000000000000000000" pitchFamily="2" charset="2"/>
              <a:buChar char="Ø"/>
            </a:pPr>
            <a:r>
              <a:rPr lang="en-US" dirty="0">
                <a:solidFill>
                  <a:schemeClr val="tx1"/>
                </a:solidFill>
              </a:rPr>
              <a:t>Lunch Break!</a:t>
            </a:r>
          </a:p>
          <a:p>
            <a:pPr marL="457200" indent="-457200">
              <a:buFont typeface="Wingdings" panose="05000000000000000000" pitchFamily="2" charset="2"/>
              <a:buChar char="Ø"/>
            </a:pPr>
            <a:r>
              <a:rPr lang="en-US" dirty="0">
                <a:solidFill>
                  <a:schemeClr val="tx1"/>
                </a:solidFill>
              </a:rPr>
              <a:t>Evergreen Resources</a:t>
            </a:r>
          </a:p>
          <a:p>
            <a:pPr marL="1066785" lvl="1" indent="-457200">
              <a:buFont typeface="Arial" panose="020B0604020202020204" pitchFamily="34" charset="0"/>
              <a:buChar char="•"/>
            </a:pPr>
            <a:r>
              <a:rPr lang="en-US" dirty="0">
                <a:solidFill>
                  <a:schemeClr val="tx1"/>
                </a:solidFill>
              </a:rPr>
              <a:t>Financial Aid</a:t>
            </a:r>
          </a:p>
          <a:p>
            <a:pPr marL="1066785" lvl="1" indent="-457200">
              <a:buFont typeface="Arial" panose="020B0604020202020204" pitchFamily="34" charset="0"/>
              <a:buChar char="•"/>
            </a:pPr>
            <a:r>
              <a:rPr lang="en-US" dirty="0">
                <a:solidFill>
                  <a:schemeClr val="tx1"/>
                </a:solidFill>
              </a:rPr>
              <a:t>Student Wellness Services</a:t>
            </a:r>
          </a:p>
          <a:p>
            <a:pPr marL="1066785" lvl="1" indent="-457200">
              <a:buFont typeface="Arial" panose="020B0604020202020204" pitchFamily="34" charset="0"/>
              <a:buChar char="•"/>
            </a:pPr>
            <a:r>
              <a:rPr lang="en-US" dirty="0">
                <a:solidFill>
                  <a:schemeClr val="tx1"/>
                </a:solidFill>
              </a:rPr>
              <a:t>First Peoples Multicultural, Trans &amp; Queer </a:t>
            </a:r>
          </a:p>
          <a:p>
            <a:pPr lvl="1"/>
            <a:r>
              <a:rPr lang="en-US" dirty="0"/>
              <a:t>		</a:t>
            </a:r>
            <a:r>
              <a:rPr lang="en-US" dirty="0">
                <a:solidFill>
                  <a:schemeClr val="tx1"/>
                </a:solidFill>
              </a:rPr>
              <a:t>Support Services</a:t>
            </a:r>
          </a:p>
          <a:p>
            <a:pPr marL="1066785" lvl="1" indent="-457200">
              <a:buFont typeface="Arial" panose="020B0604020202020204" pitchFamily="34" charset="0"/>
              <a:buChar char="•"/>
            </a:pPr>
            <a:r>
              <a:rPr lang="en-US" dirty="0">
                <a:solidFill>
                  <a:schemeClr val="tx1"/>
                </a:solidFill>
              </a:rPr>
              <a:t>Veterans Resource Services</a:t>
            </a:r>
          </a:p>
          <a:p>
            <a:pPr marL="457200" indent="-457200">
              <a:buFont typeface="Wingdings" panose="05000000000000000000" pitchFamily="2" charset="2"/>
              <a:buChar char="Ø"/>
            </a:pPr>
            <a:r>
              <a:rPr lang="en-US" dirty="0">
                <a:solidFill>
                  <a:schemeClr val="tx1"/>
                </a:solidFill>
              </a:rPr>
              <a:t>Afternoon Snack Break</a:t>
            </a:r>
          </a:p>
          <a:p>
            <a:pPr marL="457200" indent="-457200">
              <a:buFont typeface="Wingdings" panose="05000000000000000000" pitchFamily="2" charset="2"/>
              <a:buChar char="Ø"/>
            </a:pPr>
            <a:r>
              <a:rPr lang="en-US" dirty="0">
                <a:solidFill>
                  <a:schemeClr val="tx1"/>
                </a:solidFill>
              </a:rPr>
              <a:t>Current Student Panel</a:t>
            </a:r>
          </a:p>
          <a:p>
            <a:pPr marL="457200" indent="-457200">
              <a:buFont typeface="Wingdings" panose="05000000000000000000" pitchFamily="2" charset="2"/>
              <a:buChar char="Ø"/>
            </a:pPr>
            <a:r>
              <a:rPr lang="en-US" dirty="0">
                <a:solidFill>
                  <a:schemeClr val="tx1"/>
                </a:solidFill>
              </a:rPr>
              <a:t>Closing Announcements &amp; Reminders</a:t>
            </a:r>
          </a:p>
        </p:txBody>
      </p:sp>
    </p:spTree>
    <p:extLst>
      <p:ext uri="{BB962C8B-B14F-4D97-AF65-F5344CB8AC3E}">
        <p14:creationId xmlns:p14="http://schemas.microsoft.com/office/powerpoint/2010/main" val="145182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80291" y="-436228"/>
            <a:ext cx="7470565" cy="4803993"/>
          </a:xfrm>
          <a:prstGeom prst="wedgeEllipseCallout">
            <a:avLst/>
          </a:prstGeom>
          <a:solidFill>
            <a:schemeClr val="tx1"/>
          </a:solidFill>
          <a:ln>
            <a:solidFill>
              <a:srgbClr val="006838"/>
            </a:solidFill>
          </a:ln>
        </p:spPr>
        <p:txBody>
          <a:bodyPr wrap="square" rtlCol="0">
            <a:spAutoFit/>
          </a:bodyPr>
          <a:lstStyle/>
          <a:p>
            <a:pPr algn="ctr"/>
            <a:r>
              <a:rPr lang="en-US" sz="2400" b="1" u="sng" dirty="0">
                <a:solidFill>
                  <a:schemeClr val="bg1"/>
                </a:solidFill>
              </a:rPr>
              <a:t>#1 worst team names</a:t>
            </a:r>
            <a:r>
              <a:rPr lang="en-US" sz="2400" dirty="0">
                <a:solidFill>
                  <a:schemeClr val="bg1"/>
                </a:solidFill>
              </a:rPr>
              <a:t> </a:t>
            </a:r>
          </a:p>
          <a:p>
            <a:pPr algn="ctr"/>
            <a:r>
              <a:rPr lang="en-US" sz="2400" dirty="0">
                <a:solidFill>
                  <a:schemeClr val="bg1"/>
                </a:solidFill>
              </a:rPr>
              <a:t>on TIME</a:t>
            </a:r>
          </a:p>
          <a:p>
            <a:pPr algn="ctr"/>
            <a:r>
              <a:rPr lang="en-US" sz="2400" b="1" u="sng" dirty="0">
                <a:solidFill>
                  <a:schemeClr val="bg1"/>
                </a:solidFill>
              </a:rPr>
              <a:t>#1 worst college mascot</a:t>
            </a:r>
            <a:r>
              <a:rPr lang="en-US" sz="2400" u="sng" dirty="0">
                <a:solidFill>
                  <a:schemeClr val="bg1"/>
                </a:solidFill>
              </a:rPr>
              <a:t> </a:t>
            </a:r>
          </a:p>
          <a:p>
            <a:pPr algn="ctr"/>
            <a:r>
              <a:rPr lang="en-US" sz="2400" dirty="0">
                <a:solidFill>
                  <a:schemeClr val="bg1"/>
                </a:solidFill>
              </a:rPr>
              <a:t>ever to stroll a sideline by MSN Now. </a:t>
            </a:r>
          </a:p>
          <a:p>
            <a:pPr algn="ctr"/>
            <a:r>
              <a:rPr lang="en-US" sz="2400" b="1" u="sng" dirty="0">
                <a:solidFill>
                  <a:schemeClr val="bg1"/>
                </a:solidFill>
              </a:rPr>
              <a:t>#2 weirdest college mascot</a:t>
            </a:r>
            <a:r>
              <a:rPr lang="en-US" sz="2400" u="sng" dirty="0">
                <a:solidFill>
                  <a:schemeClr val="bg1"/>
                </a:solidFill>
              </a:rPr>
              <a:t> </a:t>
            </a:r>
          </a:p>
          <a:p>
            <a:pPr algn="ctr"/>
            <a:r>
              <a:rPr lang="en-US" sz="2400" dirty="0">
                <a:solidFill>
                  <a:schemeClr val="bg1"/>
                </a:solidFill>
              </a:rPr>
              <a:t>on </a:t>
            </a:r>
            <a:r>
              <a:rPr lang="en-US" sz="2400" dirty="0" err="1">
                <a:solidFill>
                  <a:schemeClr val="bg1"/>
                </a:solidFill>
              </a:rPr>
              <a:t>BuzzFeed</a:t>
            </a:r>
            <a:endParaRPr lang="en-US" sz="2400" dirty="0">
              <a:solidFill>
                <a:schemeClr val="bg1"/>
              </a:solidFill>
            </a:endParaRPr>
          </a:p>
          <a:p>
            <a:pPr algn="ctr"/>
            <a:r>
              <a:rPr lang="en-US" sz="2400" b="1" u="sng" dirty="0">
                <a:solidFill>
                  <a:schemeClr val="bg1"/>
                </a:solidFill>
              </a:rPr>
              <a:t>#7 weirdest college mascot</a:t>
            </a:r>
            <a:r>
              <a:rPr lang="en-US" sz="2400" dirty="0">
                <a:solidFill>
                  <a:schemeClr val="bg1"/>
                </a:solidFill>
              </a:rPr>
              <a:t> </a:t>
            </a:r>
          </a:p>
          <a:p>
            <a:pPr algn="ctr"/>
            <a:r>
              <a:rPr lang="en-US" sz="2400" dirty="0">
                <a:solidFill>
                  <a:schemeClr val="bg1"/>
                </a:solidFill>
              </a:rPr>
              <a:t>at Huffington Post</a:t>
            </a:r>
          </a:p>
          <a:p>
            <a:endParaRPr lang="en-US" sz="2400" dirty="0"/>
          </a:p>
        </p:txBody>
      </p:sp>
      <p:sp>
        <p:nvSpPr>
          <p:cNvPr id="7" name="TextBox 6"/>
          <p:cNvSpPr txBox="1"/>
          <p:nvPr/>
        </p:nvSpPr>
        <p:spPr>
          <a:xfrm>
            <a:off x="3454400" y="2471572"/>
            <a:ext cx="5527125" cy="2333863"/>
          </a:xfrm>
          <a:prstGeom prst="irregularSeal1">
            <a:avLst/>
          </a:prstGeom>
          <a:solidFill>
            <a:srgbClr val="147412"/>
          </a:solidFill>
        </p:spPr>
        <p:txBody>
          <a:bodyPr wrap="square" rtlCol="0">
            <a:spAutoFit/>
          </a:bodyPr>
          <a:lstStyle/>
          <a:p>
            <a:pPr algn="ctr"/>
            <a:r>
              <a:rPr lang="en-US" sz="2400" b="1" dirty="0">
                <a:solidFill>
                  <a:schemeClr val="bg1"/>
                </a:solidFill>
              </a:rPr>
              <a:t>We have the BEST fight song!</a:t>
            </a:r>
          </a:p>
        </p:txBody>
      </p:sp>
      <p:sp>
        <p:nvSpPr>
          <p:cNvPr id="2" name="Text Placeholder 1"/>
          <p:cNvSpPr>
            <a:spLocks noGrp="1"/>
          </p:cNvSpPr>
          <p:nvPr>
            <p:ph type="body" sz="quarter" idx="11"/>
          </p:nvPr>
        </p:nvSpPr>
        <p:spPr>
          <a:xfrm>
            <a:off x="1" y="3429000"/>
            <a:ext cx="3983370" cy="508000"/>
          </a:xfrm>
        </p:spPr>
        <p:txBody>
          <a:bodyPr/>
          <a:lstStyle/>
          <a:p>
            <a:r>
              <a:rPr lang="en-US" sz="4267" dirty="0"/>
              <a:t>Congratulations! You’re  a Geoduck!</a:t>
            </a:r>
          </a:p>
        </p:txBody>
      </p:sp>
      <p:sp>
        <p:nvSpPr>
          <p:cNvPr id="4" name="Content Placeholder 3"/>
          <p:cNvSpPr>
            <a:spLocks noGrp="1"/>
          </p:cNvSpPr>
          <p:nvPr>
            <p:ph idx="1"/>
          </p:nvPr>
        </p:nvSpPr>
        <p:spPr>
          <a:xfrm>
            <a:off x="3983371" y="3414050"/>
            <a:ext cx="3770468" cy="4691273"/>
          </a:xfrm>
        </p:spPr>
        <p:txBody>
          <a:bodyPr/>
          <a:lstStyle/>
          <a:p>
            <a:pPr algn="ctr"/>
            <a:r>
              <a:rPr lang="en-US" sz="2133" dirty="0"/>
              <a:t>The word geoduck comes from the Lushootseed word </a:t>
            </a:r>
            <a:r>
              <a:rPr lang="en-US" sz="2133" b="1" dirty="0" err="1"/>
              <a:t>gʷídəq</a:t>
            </a:r>
            <a:r>
              <a:rPr lang="en-US" sz="2133" dirty="0"/>
              <a:t>, meaning “</a:t>
            </a:r>
            <a:r>
              <a:rPr lang="en-US" sz="2133" b="1" dirty="0"/>
              <a:t>dig deep</a:t>
            </a:r>
            <a:r>
              <a:rPr lang="en-US" sz="2133" dirty="0"/>
              <a:t>.” Geoducks stretch their siphons out up to three feet beneath the sand!</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820" b="97180" l="1349" r="99281">
                        <a14:foregroundMark x1="5576" y1="75376" x2="5576" y2="75376"/>
                        <a14:foregroundMark x1="17626" y1="72932" x2="17626" y2="72932"/>
                        <a14:foregroundMark x1="30036" y1="77444" x2="30036" y2="77444"/>
                        <a14:foregroundMark x1="43165" y1="73872" x2="43165" y2="73872"/>
                        <a14:foregroundMark x1="78957" y1="78947" x2="78957" y2="78947"/>
                        <a14:foregroundMark x1="90468" y1="73684" x2="90468" y2="73684"/>
                        <a14:foregroundMark x1="95324" y1="92669" x2="95324" y2="92669"/>
                        <a14:foregroundMark x1="93885" y1="91729" x2="93885" y2="91729"/>
                        <a14:foregroundMark x1="90378" y1="90789" x2="90378" y2="90789"/>
                        <a14:foregroundMark x1="86511" y1="90602" x2="86511" y2="90602"/>
                        <a14:foregroundMark x1="84622" y1="90602" x2="84622" y2="90602"/>
                        <a14:foregroundMark x1="80845" y1="92293" x2="80845" y2="92293"/>
                        <a14:foregroundMark x1="77518" y1="92105" x2="77518" y2="92105"/>
                        <a14:foregroundMark x1="72032" y1="92857" x2="72032" y2="92857"/>
                        <a14:foregroundMark x1="70144" y1="90226" x2="70144" y2="90226"/>
                        <a14:foregroundMark x1="67626" y1="91917" x2="67626" y2="91917"/>
                        <a14:foregroundMark x1="63309" y1="92669" x2="63309" y2="92669"/>
                        <a14:foregroundMark x1="60342" y1="91729" x2="60342" y2="91729"/>
                        <a14:foregroundMark x1="54047" y1="91541" x2="54047" y2="91541"/>
                        <a14:foregroundMark x1="50360" y1="91729" x2="50360" y2="91729"/>
                        <a14:foregroundMark x1="46853" y1="91729" x2="46853" y2="91729"/>
                        <a14:foregroundMark x1="42086" y1="92669" x2="42086" y2="92669"/>
                        <a14:foregroundMark x1="37950" y1="90226" x2="37950" y2="90226"/>
                        <a14:foregroundMark x1="33903" y1="92105" x2="33903" y2="92105"/>
                        <a14:foregroundMark x1="31205" y1="92105" x2="31205" y2="92105"/>
                        <a14:foregroundMark x1="26978" y1="91917" x2="26978" y2="91917"/>
                        <a14:foregroundMark x1="21223" y1="91541" x2="21223" y2="91541"/>
                        <a14:foregroundMark x1="18255" y1="89474" x2="18255" y2="89474"/>
                        <a14:foregroundMark x1="15198" y1="92105" x2="15198" y2="92105"/>
                        <a14:foregroundMark x1="71673" y1="12782" x2="71673" y2="12782"/>
                        <a14:foregroundMark x1="74011" y1="10902" x2="74011" y2="10902"/>
                        <a14:foregroundMark x1="73022" y1="9023" x2="73022" y2="9023"/>
                        <a14:foregroundMark x1="69784" y1="10902" x2="69784" y2="10902"/>
                        <a14:foregroundMark x1="91007" y1="25188" x2="91007" y2="25188"/>
                        <a14:foregroundMark x1="92536" y1="45113" x2="92536" y2="45113"/>
                        <a14:foregroundMark x1="80216" y1="57143" x2="80216" y2="57143"/>
                        <a14:foregroundMark x1="77788" y1="60902" x2="77788" y2="60902"/>
                        <a14:foregroundMark x1="78327" y1="60714" x2="78327" y2="60714"/>
                        <a14:foregroundMark x1="78058" y1="61090" x2="78058" y2="61090"/>
                        <a14:foregroundMark x1="77788" y1="61466" x2="77788" y2="61466"/>
                        <a14:foregroundMark x1="78597" y1="60338" x2="78597" y2="60338"/>
                        <a14:foregroundMark x1="79047" y1="59962" x2="79047" y2="59962"/>
                        <a14:foregroundMark x1="83094" y1="29511" x2="83094" y2="29511"/>
                        <a14:foregroundMark x1="82464" y1="30451" x2="82464" y2="30451"/>
                        <a14:foregroundMark x1="81745" y1="31767" x2="81745" y2="31767"/>
                        <a14:foregroundMark x1="81475" y1="32143" x2="81475" y2="32143"/>
                        <a14:foregroundMark x1="68525" y1="16729" x2="68525" y2="16729"/>
                        <a14:foregroundMark x1="67896" y1="15226" x2="67896" y2="15226"/>
                        <a14:foregroundMark x1="67536" y1="16353" x2="67536" y2="16353"/>
                        <a14:foregroundMark x1="67446" y1="16917" x2="67446" y2="16917"/>
                        <a14:foregroundMark x1="68076" y1="14662" x2="68076" y2="14662"/>
                        <a14:foregroundMark x1="67266" y1="17293" x2="67266" y2="17293"/>
                        <a14:foregroundMark x1="70324" y1="10526" x2="70324" y2="10526"/>
                        <a14:foregroundMark x1="90198" y1="38722" x2="90198" y2="38722"/>
                        <a14:foregroundMark x1="90108" y1="38346" x2="90108" y2="38346"/>
                      </a14:backgroundRemoval>
                    </a14:imgEffect>
                  </a14:imgLayer>
                </a14:imgProps>
              </a:ext>
            </a:extLst>
          </a:blip>
          <a:stretch>
            <a:fillRect/>
          </a:stretch>
        </p:blipFill>
        <p:spPr>
          <a:xfrm>
            <a:off x="7530242" y="4445840"/>
            <a:ext cx="4560159" cy="2181659"/>
          </a:xfrm>
          <a:prstGeom prst="rect">
            <a:avLst/>
          </a:prstGeom>
        </p:spPr>
      </p:pic>
      <p:sp>
        <p:nvSpPr>
          <p:cNvPr id="5" name="TextBox 4"/>
          <p:cNvSpPr txBox="1"/>
          <p:nvPr/>
        </p:nvSpPr>
        <p:spPr>
          <a:xfrm>
            <a:off x="4064000" y="149739"/>
            <a:ext cx="2082800" cy="2308324"/>
          </a:xfrm>
          <a:prstGeom prst="rect">
            <a:avLst/>
          </a:prstGeom>
          <a:noFill/>
        </p:spPr>
        <p:txBody>
          <a:bodyPr wrap="square" rtlCol="0">
            <a:spAutoFit/>
          </a:bodyPr>
          <a:lstStyle/>
          <a:p>
            <a:r>
              <a:rPr lang="en-US" sz="2400" dirty="0">
                <a:latin typeface="Arial Black" panose="020B0A04020102020204" pitchFamily="34" charset="0"/>
              </a:rPr>
              <a:t>The geoduck is the world’s largest burrowing clam!</a:t>
            </a:r>
          </a:p>
        </p:txBody>
      </p:sp>
    </p:spTree>
    <p:extLst>
      <p:ext uri="{BB962C8B-B14F-4D97-AF65-F5344CB8AC3E}">
        <p14:creationId xmlns:p14="http://schemas.microsoft.com/office/powerpoint/2010/main" val="393980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6254" y="2717800"/>
            <a:ext cx="3781783" cy="660400"/>
          </a:xfrm>
        </p:spPr>
        <p:txBody>
          <a:bodyPr/>
          <a:lstStyle/>
          <a:p>
            <a:r>
              <a:rPr lang="en-US" sz="4400" dirty="0">
                <a:solidFill>
                  <a:schemeClr val="bg1"/>
                </a:solidFill>
              </a:rPr>
              <a:t>Where do I go to…</a:t>
            </a:r>
            <a:endParaRPr lang="en-US" sz="4267" dirty="0">
              <a:solidFill>
                <a:schemeClr val="bg1"/>
              </a:solidFill>
            </a:endParaRPr>
          </a:p>
        </p:txBody>
      </p:sp>
      <p:pic>
        <p:nvPicPr>
          <p:cNvPr id="4" name="Picture 3"/>
          <p:cNvPicPr>
            <a:picLocks noChangeAspect="1"/>
          </p:cNvPicPr>
          <p:nvPr/>
        </p:nvPicPr>
        <p:blipFill>
          <a:blip r:embed="rId2"/>
          <a:stretch>
            <a:fillRect/>
          </a:stretch>
        </p:blipFill>
        <p:spPr>
          <a:xfrm>
            <a:off x="10665121" y="5469225"/>
            <a:ext cx="1358893" cy="1310265"/>
          </a:xfrm>
          <a:prstGeom prst="rect">
            <a:avLst/>
          </a:prstGeom>
        </p:spPr>
      </p:pic>
      <p:sp>
        <p:nvSpPr>
          <p:cNvPr id="3" name="Text Placeholder 2"/>
          <p:cNvSpPr>
            <a:spLocks noGrp="1"/>
          </p:cNvSpPr>
          <p:nvPr>
            <p:ph type="body" idx="1"/>
          </p:nvPr>
        </p:nvSpPr>
        <p:spPr>
          <a:xfrm>
            <a:off x="4202544" y="279400"/>
            <a:ext cx="8331200" cy="1189182"/>
          </a:xfrm>
        </p:spPr>
        <p:txBody>
          <a:bodyPr>
            <a:normAutofit/>
          </a:bodyPr>
          <a:lstStyle/>
          <a:p>
            <a:r>
              <a:rPr lang="en-US" sz="6600" dirty="0">
                <a:solidFill>
                  <a:srgbClr val="266726"/>
                </a:solidFill>
                <a:ea typeface="+mj-ea"/>
                <a:cs typeface="+mj-cs"/>
              </a:rPr>
              <a:t>MES Handbook! </a:t>
            </a:r>
            <a:endParaRPr lang="en-US" dirty="0">
              <a:solidFill>
                <a:schemeClr val="tx1"/>
              </a:solidFill>
            </a:endParaRPr>
          </a:p>
        </p:txBody>
      </p:sp>
      <p:sp>
        <p:nvSpPr>
          <p:cNvPr id="5" name="Rectangle 4"/>
          <p:cNvSpPr/>
          <p:nvPr/>
        </p:nvSpPr>
        <p:spPr>
          <a:xfrm>
            <a:off x="323272" y="3484875"/>
            <a:ext cx="3292257" cy="3083921"/>
          </a:xfrm>
          <a:prstGeom prst="rect">
            <a:avLst/>
          </a:prstGeom>
        </p:spPr>
        <p:txBody>
          <a:bodyPr wrap="square">
            <a:spAutoFit/>
          </a:bodyPr>
          <a:lstStyle/>
          <a:p>
            <a:pPr lvl="0">
              <a:lnSpc>
                <a:spcPct val="90000"/>
              </a:lnSpc>
              <a:spcBef>
                <a:spcPts val="1000"/>
              </a:spcBef>
            </a:pPr>
            <a:r>
              <a:rPr lang="en-US" sz="3600" dirty="0">
                <a:solidFill>
                  <a:schemeClr val="bg1"/>
                </a:solidFill>
              </a:rPr>
              <a:t>Learn everything I need to know about MES policy and expectations?</a:t>
            </a:r>
          </a:p>
        </p:txBody>
      </p:sp>
      <p:sp>
        <p:nvSpPr>
          <p:cNvPr id="6" name="Rectangle 5"/>
          <p:cNvSpPr/>
          <p:nvPr/>
        </p:nvSpPr>
        <p:spPr>
          <a:xfrm>
            <a:off x="4304145" y="2087419"/>
            <a:ext cx="7636741" cy="3302443"/>
          </a:xfrm>
          <a:prstGeom prst="rect">
            <a:avLst/>
          </a:prstGeom>
        </p:spPr>
        <p:txBody>
          <a:bodyPr wrap="square">
            <a:spAutoFit/>
          </a:bodyPr>
          <a:lstStyle/>
          <a:p>
            <a:pPr lvl="0">
              <a:lnSpc>
                <a:spcPct val="90000"/>
              </a:lnSpc>
              <a:spcBef>
                <a:spcPts val="1000"/>
              </a:spcBef>
            </a:pPr>
            <a:r>
              <a:rPr lang="en-US" sz="3600" b="1" dirty="0">
                <a:solidFill>
                  <a:prstClr val="black"/>
                </a:solidFill>
              </a:rPr>
              <a:t>evergreen.edu/</a:t>
            </a:r>
            <a:r>
              <a:rPr lang="en-US" sz="3600" b="1" dirty="0" err="1">
                <a:solidFill>
                  <a:prstClr val="black"/>
                </a:solidFill>
              </a:rPr>
              <a:t>mes</a:t>
            </a:r>
            <a:r>
              <a:rPr lang="en-US" sz="3600" b="1" dirty="0">
                <a:solidFill>
                  <a:prstClr val="black"/>
                </a:solidFill>
              </a:rPr>
              <a:t>/current-students</a:t>
            </a:r>
          </a:p>
          <a:p>
            <a:pPr lvl="0">
              <a:lnSpc>
                <a:spcPct val="90000"/>
              </a:lnSpc>
              <a:spcBef>
                <a:spcPts val="1000"/>
              </a:spcBef>
            </a:pPr>
            <a:endParaRPr lang="en-US" sz="2800" dirty="0">
              <a:solidFill>
                <a:prstClr val="black"/>
              </a:solidFill>
            </a:endParaRPr>
          </a:p>
          <a:p>
            <a:pPr marL="228600" lvl="0" indent="-228600">
              <a:lnSpc>
                <a:spcPct val="90000"/>
              </a:lnSpc>
              <a:spcBef>
                <a:spcPts val="1000"/>
              </a:spcBef>
              <a:buFont typeface="Arial" panose="020B0604020202020204" pitchFamily="34" charset="0"/>
              <a:buChar char="•"/>
            </a:pPr>
            <a:r>
              <a:rPr lang="en-US" sz="2800" dirty="0">
                <a:solidFill>
                  <a:prstClr val="black"/>
                </a:solidFill>
              </a:rPr>
              <a:t>It is your responsibility to read and understand the Handbook</a:t>
            </a:r>
          </a:p>
          <a:p>
            <a:pPr marL="228600" lvl="0" indent="-228600">
              <a:lnSpc>
                <a:spcPct val="90000"/>
              </a:lnSpc>
              <a:spcBef>
                <a:spcPts val="1000"/>
              </a:spcBef>
              <a:buFont typeface="Arial" panose="020B0604020202020204" pitchFamily="34" charset="0"/>
              <a:buChar char="•"/>
            </a:pPr>
            <a:r>
              <a:rPr lang="en-US" sz="2800" dirty="0">
                <a:solidFill>
                  <a:prstClr val="black"/>
                </a:solidFill>
              </a:rPr>
              <a:t>The Handbook for 2019-20 is your handbook until you graduate. Always refer to this handbook with questions</a:t>
            </a:r>
          </a:p>
        </p:txBody>
      </p:sp>
    </p:spTree>
    <p:extLst>
      <p:ext uri="{BB962C8B-B14F-4D97-AF65-F5344CB8AC3E}">
        <p14:creationId xmlns:p14="http://schemas.microsoft.com/office/powerpoint/2010/main" val="20603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Where do I go to…</a:t>
            </a:r>
            <a:endParaRPr lang="en-US" sz="6600" dirty="0">
              <a:latin typeface="+mn-lt"/>
            </a:endParaRPr>
          </a:p>
        </p:txBody>
      </p:sp>
      <p:sp>
        <p:nvSpPr>
          <p:cNvPr id="3" name="Content Placeholder 2"/>
          <p:cNvSpPr>
            <a:spLocks noGrp="1"/>
          </p:cNvSpPr>
          <p:nvPr>
            <p:ph idx="1"/>
          </p:nvPr>
        </p:nvSpPr>
        <p:spPr/>
        <p:txBody>
          <a:bodyPr>
            <a:normAutofit/>
          </a:bodyPr>
          <a:lstStyle/>
          <a:p>
            <a:r>
              <a:rPr lang="en-US" sz="3600" dirty="0"/>
              <a:t>Find the course catalog for the year?</a:t>
            </a:r>
          </a:p>
          <a:p>
            <a:r>
              <a:rPr lang="en-US" sz="3600" dirty="0"/>
              <a:t>See information about scholarship deadlines?</a:t>
            </a:r>
          </a:p>
          <a:p>
            <a:r>
              <a:rPr lang="en-US" sz="3600" dirty="0"/>
              <a:t>See my faculty’s office location or phone number?</a:t>
            </a:r>
          </a:p>
          <a:p>
            <a:r>
              <a:rPr lang="en-US" sz="3600" dirty="0"/>
              <a:t>Learn about current students, alumni, and other things happening in the program?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11923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266726"/>
                </a:solidFill>
                <a:latin typeface="+mn-lt"/>
              </a:rPr>
              <a:t>MES Website! </a:t>
            </a:r>
          </a:p>
        </p:txBody>
      </p:sp>
      <p:sp>
        <p:nvSpPr>
          <p:cNvPr id="3" name="Content Placeholder 2"/>
          <p:cNvSpPr>
            <a:spLocks noGrp="1"/>
          </p:cNvSpPr>
          <p:nvPr>
            <p:ph idx="1"/>
          </p:nvPr>
        </p:nvSpPr>
        <p:spPr/>
        <p:txBody>
          <a:bodyPr/>
          <a:lstStyle/>
          <a:p>
            <a:pPr marL="0" indent="0">
              <a:buNone/>
            </a:pPr>
            <a:r>
              <a:rPr lang="en-US" sz="4800" b="1" dirty="0"/>
              <a:t>evergreen.edu/</a:t>
            </a:r>
            <a:r>
              <a:rPr lang="en-US" sz="4800" b="1" dirty="0" err="1"/>
              <a:t>mes</a:t>
            </a:r>
            <a:endParaRPr lang="en-US" sz="4800" b="1" dirty="0"/>
          </a:p>
          <a:p>
            <a:pPr marL="0" indent="0">
              <a:buNone/>
            </a:pPr>
            <a:endParaRPr lang="en-US" dirty="0"/>
          </a:p>
          <a:p>
            <a:r>
              <a:rPr lang="en-US" dirty="0"/>
              <a:t>Check out the handy side bar to find most of the information you’re looking for! </a:t>
            </a:r>
          </a:p>
          <a:p>
            <a:r>
              <a:rPr lang="en-US" dirty="0"/>
              <a:t>There is a WHOLE section for current students!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185809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266726"/>
                </a:solidFill>
                <a:latin typeface="+mn-lt"/>
              </a:rPr>
              <a:t>Where do I go to…</a:t>
            </a:r>
            <a:endParaRPr lang="en-US" sz="6600" dirty="0">
              <a:latin typeface="+mn-lt"/>
            </a:endParaRPr>
          </a:p>
        </p:txBody>
      </p:sp>
      <p:sp>
        <p:nvSpPr>
          <p:cNvPr id="3" name="Content Placeholder 2"/>
          <p:cNvSpPr>
            <a:spLocks noGrp="1"/>
          </p:cNvSpPr>
          <p:nvPr>
            <p:ph idx="1"/>
          </p:nvPr>
        </p:nvSpPr>
        <p:spPr/>
        <p:txBody>
          <a:bodyPr/>
          <a:lstStyle/>
          <a:p>
            <a:r>
              <a:rPr lang="en-US" dirty="0"/>
              <a:t>Update my address? </a:t>
            </a:r>
          </a:p>
          <a:p>
            <a:r>
              <a:rPr lang="en-US" dirty="0"/>
              <a:t>See the location of my classes? </a:t>
            </a:r>
          </a:p>
          <a:p>
            <a:r>
              <a:rPr lang="en-US" dirty="0"/>
              <a:t>Pay tuition and fees? </a:t>
            </a:r>
          </a:p>
          <a:p>
            <a:r>
              <a:rPr lang="en-US" dirty="0"/>
              <a:t>Register for classes? </a:t>
            </a:r>
          </a:p>
          <a:p>
            <a:r>
              <a:rPr lang="en-US" dirty="0"/>
              <a:t>Drop classes? </a:t>
            </a:r>
          </a:p>
          <a:p>
            <a:r>
              <a:rPr lang="en-US" dirty="0"/>
              <a:t>See my evaluations?</a:t>
            </a:r>
          </a:p>
          <a:p>
            <a:r>
              <a:rPr lang="en-US" dirty="0"/>
              <a:t>Write self and faculty evaluations?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382" y="4718396"/>
            <a:ext cx="3200107" cy="1368867"/>
          </a:xfrm>
          <a:prstGeom prst="rect">
            <a:avLst/>
          </a:prstGeom>
        </p:spPr>
      </p:pic>
    </p:spTree>
    <p:extLst>
      <p:ext uri="{BB962C8B-B14F-4D97-AF65-F5344CB8AC3E}">
        <p14:creationId xmlns:p14="http://schemas.microsoft.com/office/powerpoint/2010/main" val="405285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838199" y="1534125"/>
            <a:ext cx="9052669" cy="4580348"/>
          </a:xfrm>
          <a:prstGeom prst="rect">
            <a:avLst/>
          </a:prstGeom>
        </p:spPr>
      </p:pic>
      <p:sp>
        <p:nvSpPr>
          <p:cNvPr id="2" name="Title 1"/>
          <p:cNvSpPr>
            <a:spLocks noGrp="1"/>
          </p:cNvSpPr>
          <p:nvPr>
            <p:ph type="title"/>
          </p:nvPr>
        </p:nvSpPr>
        <p:spPr/>
        <p:txBody>
          <a:bodyPr>
            <a:normAutofit/>
          </a:bodyPr>
          <a:lstStyle/>
          <a:p>
            <a:r>
              <a:rPr lang="en-US" sz="6600" b="1" dirty="0">
                <a:solidFill>
                  <a:srgbClr val="266726"/>
                </a:solidFill>
                <a:latin typeface="+mn-lt"/>
              </a:rPr>
              <a:t>my.evergreen.edu!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200" y="5539844"/>
            <a:ext cx="2078671" cy="889165"/>
          </a:xfrm>
          <a:prstGeom prst="rect">
            <a:avLst/>
          </a:prstGeom>
        </p:spPr>
      </p:pic>
    </p:spTree>
    <p:extLst>
      <p:ext uri="{BB962C8B-B14F-4D97-AF65-F5344CB8AC3E}">
        <p14:creationId xmlns:p14="http://schemas.microsoft.com/office/powerpoint/2010/main" val="270687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1531</Words>
  <Application>Microsoft Office PowerPoint</Application>
  <PresentationFormat>Widescreen</PresentationFormat>
  <Paragraphs>176</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Avenir Next LT Pro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Where do I go to…</vt:lpstr>
      <vt:lpstr>MES Website! </vt:lpstr>
      <vt:lpstr>Where do I go to…</vt:lpstr>
      <vt:lpstr>my.evergreen.edu!</vt:lpstr>
      <vt:lpstr>Schedule Evergreen - Find your class schedule and location!</vt:lpstr>
      <vt:lpstr>What about…</vt:lpstr>
      <vt:lpstr>MES Weekly! </vt:lpstr>
      <vt:lpstr>PowerPoint Presentation</vt:lpstr>
      <vt:lpstr>Registration Details</vt:lpstr>
      <vt:lpstr>Financial Aid Details</vt:lpstr>
      <vt:lpstr>Other Aid Opportunities</vt:lpstr>
      <vt:lpstr>Access Services</vt:lpstr>
      <vt:lpstr>Other Resources</vt:lpstr>
      <vt:lpstr>Communication from 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Evergreen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Andrea</dc:creator>
  <cp:lastModifiedBy>Azar, Averi</cp:lastModifiedBy>
  <cp:revision>44</cp:revision>
  <dcterms:created xsi:type="dcterms:W3CDTF">2018-09-11T17:57:43Z</dcterms:created>
  <dcterms:modified xsi:type="dcterms:W3CDTF">2021-09-08T22:19:05Z</dcterms:modified>
</cp:coreProperties>
</file>