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70" r:id="rId11"/>
    <p:sldId id="268" r:id="rId12"/>
    <p:sldId id="269" r:id="rId13"/>
    <p:sldId id="264" r:id="rId14"/>
    <p:sldId id="266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6726"/>
    <a:srgbClr val="7280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9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7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2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4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7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7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3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7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8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C4B4-3360-4562-8D0F-7B37E0FD1E4C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1181" y="703384"/>
            <a:ext cx="105153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266726"/>
                </a:solidFill>
              </a:rPr>
              <a:t>Welcome! </a:t>
            </a:r>
            <a:endParaRPr lang="en-US" sz="9600" b="1" dirty="0">
              <a:solidFill>
                <a:srgbClr val="26672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" y="2847957"/>
            <a:ext cx="71182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MES New Student Orientation</a:t>
            </a:r>
          </a:p>
          <a:p>
            <a:endParaRPr lang="en-US" sz="4400" dirty="0" smtClean="0"/>
          </a:p>
          <a:p>
            <a:r>
              <a:rPr lang="en-US" sz="4400" dirty="0" smtClean="0"/>
              <a:t>September 17, 2018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7524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266726"/>
                </a:solidFill>
                <a:latin typeface="+mn-lt"/>
              </a:rPr>
              <a:t>Find your class schedule and location!</a:t>
            </a:r>
            <a:endParaRPr lang="en-US" sz="4800" dirty="0">
              <a:solidFill>
                <a:srgbClr val="266726"/>
              </a:solidFill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7"/>
            <a:ext cx="9096517" cy="446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3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266726"/>
                </a:solidFill>
                <a:latin typeface="+mn-lt"/>
              </a:rPr>
              <a:t>What about…</a:t>
            </a:r>
            <a:endParaRPr lang="en-US" sz="54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and internship information? </a:t>
            </a:r>
          </a:p>
          <a:p>
            <a:r>
              <a:rPr lang="en-US" dirty="0" smtClean="0"/>
              <a:t>Upcoming event information? </a:t>
            </a:r>
          </a:p>
          <a:p>
            <a:r>
              <a:rPr lang="en-US" dirty="0" smtClean="0"/>
              <a:t>Updates on conferences, funding, webinars, free things for students, etc.?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27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MES Weekly! 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b</a:t>
            </a:r>
            <a:r>
              <a:rPr lang="en-US" sz="4000" dirty="0" smtClean="0"/>
              <a:t>logs.evergreen.edu/</a:t>
            </a:r>
            <a:r>
              <a:rPr lang="en-US" sz="4000" dirty="0" err="1" smtClean="0"/>
              <a:t>mesweekly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5203"/>
            <a:ext cx="9301873" cy="403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11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MES Degree Overview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72 total credits</a:t>
            </a:r>
          </a:p>
          <a:p>
            <a:r>
              <a:rPr lang="en-US" altLang="en-US" dirty="0"/>
              <a:t>32 from Core classes (Tue/Thu)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3 classes first year 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1 class Fall of final year</a:t>
            </a:r>
          </a:p>
          <a:p>
            <a:r>
              <a:rPr lang="en-US" altLang="en-US" dirty="0"/>
              <a:t>24 from Electives (8 must be MES electives)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8 </a:t>
            </a:r>
            <a:r>
              <a:rPr lang="en-US" altLang="en-US" dirty="0" smtClean="0">
                <a:solidFill>
                  <a:schemeClr val="tx1"/>
                </a:solidFill>
              </a:rPr>
              <a:t>internship/independent learning contract </a:t>
            </a:r>
            <a:r>
              <a:rPr lang="en-US" altLang="en-US" dirty="0" smtClean="0">
                <a:solidFill>
                  <a:schemeClr val="tx1"/>
                </a:solidFill>
              </a:rPr>
              <a:t>credits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8 MPA (4-credit only) credits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8 transfer credits (including special)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Summer courses</a:t>
            </a:r>
          </a:p>
          <a:p>
            <a:r>
              <a:rPr lang="en-US" altLang="en-US" dirty="0"/>
              <a:t>16 from Thesis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Winter and Spring quarter of final year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87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Registration Details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Waitlists</a:t>
            </a:r>
          </a:p>
          <a:p>
            <a:pPr marL="914400" lvl="1" indent="-457200"/>
            <a:r>
              <a:rPr lang="en-US" dirty="0"/>
              <a:t>Freeze 4pm Fri of week before </a:t>
            </a:r>
            <a:r>
              <a:rPr lang="en-US" dirty="0" smtClean="0"/>
              <a:t>quarter (9/21)</a:t>
            </a:r>
            <a:endParaRPr lang="en-US" dirty="0"/>
          </a:p>
          <a:p>
            <a:pPr marL="914400" lvl="1" indent="-457200"/>
            <a:r>
              <a:rPr lang="en-US" dirty="0"/>
              <a:t>Ask faculty to overenroll or wait and see if you get in due to people dropping</a:t>
            </a:r>
          </a:p>
          <a:p>
            <a:pPr marL="0" indent="0">
              <a:buNone/>
            </a:pPr>
            <a:r>
              <a:rPr lang="en-US" dirty="0"/>
              <a:t>Deadlines</a:t>
            </a:r>
          </a:p>
          <a:p>
            <a:pPr marL="914400" lvl="1" indent="-457200"/>
            <a:r>
              <a:rPr lang="en-US" dirty="0"/>
              <a:t>Online – 4pm Fri of week before quarter</a:t>
            </a:r>
          </a:p>
          <a:p>
            <a:pPr marL="914400" lvl="1" indent="-457200"/>
            <a:r>
              <a:rPr lang="en-US" dirty="0"/>
              <a:t>Week 1 – faculty override required</a:t>
            </a:r>
          </a:p>
          <a:p>
            <a:pPr marL="914400" lvl="1" indent="-457200"/>
            <a:r>
              <a:rPr lang="en-US" dirty="0"/>
              <a:t>Add/drop by 4pm Friday of Week </a:t>
            </a:r>
            <a:r>
              <a:rPr lang="en-US" dirty="0" smtClean="0"/>
              <a:t>1 (9/28)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Immunizations</a:t>
            </a:r>
          </a:p>
          <a:p>
            <a:pPr marL="914400" lvl="1" indent="-457200"/>
            <a:r>
              <a:rPr lang="en-US" dirty="0"/>
              <a:t>Turn into Registration or Health Center</a:t>
            </a:r>
          </a:p>
          <a:p>
            <a:pPr marL="914400" lvl="1" indent="-457200"/>
            <a:r>
              <a:rPr lang="en-US" dirty="0"/>
              <a:t>Will have hold on account </a:t>
            </a:r>
            <a:r>
              <a:rPr lang="en-US" dirty="0" smtClean="0"/>
              <a:t>Winter </a:t>
            </a:r>
            <a:r>
              <a:rPr lang="en-US" dirty="0"/>
              <a:t>quarter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not received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31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Financial Aid Details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Check </a:t>
            </a:r>
            <a:r>
              <a:rPr lang="en-US" dirty="0" smtClean="0"/>
              <a:t>my.evergreen.edu </a:t>
            </a:r>
            <a:r>
              <a:rPr lang="en-US" dirty="0"/>
              <a:t>for total awards</a:t>
            </a:r>
          </a:p>
          <a:p>
            <a:r>
              <a:rPr lang="en-US" dirty="0" smtClean="0"/>
              <a:t>Tell </a:t>
            </a:r>
            <a:r>
              <a:rPr lang="en-US" dirty="0"/>
              <a:t>Financial Aid office if taking more or less than 8 credits</a:t>
            </a:r>
          </a:p>
          <a:p>
            <a:r>
              <a:rPr lang="en-US" dirty="0" smtClean="0"/>
              <a:t>Can </a:t>
            </a:r>
            <a:r>
              <a:rPr lang="en-US" dirty="0"/>
              <a:t>request increase in loans for:</a:t>
            </a:r>
          </a:p>
          <a:p>
            <a:pPr marL="914400" lvl="1" indent="-457200"/>
            <a:r>
              <a:rPr lang="en-US" dirty="0"/>
              <a:t>Travel (more than 30 mi RT)</a:t>
            </a:r>
          </a:p>
          <a:p>
            <a:pPr marL="914400" lvl="1" indent="-457200"/>
            <a:r>
              <a:rPr lang="en-US" dirty="0"/>
              <a:t>Family care</a:t>
            </a:r>
          </a:p>
          <a:p>
            <a:pPr marL="914400" lvl="1" indent="-457200"/>
            <a:r>
              <a:rPr lang="en-US" dirty="0"/>
              <a:t>Computer</a:t>
            </a:r>
          </a:p>
          <a:p>
            <a:pPr marL="914400" lvl="1" indent="-457200"/>
            <a:r>
              <a:rPr lang="en-US" dirty="0"/>
              <a:t>Additional academic expenses</a:t>
            </a:r>
          </a:p>
          <a:p>
            <a:pPr marL="0" indent="0">
              <a:buNone/>
            </a:pPr>
            <a:r>
              <a:rPr lang="en-US" dirty="0"/>
              <a:t>- Can apply for loans at any time</a:t>
            </a:r>
          </a:p>
          <a:p>
            <a:pPr marL="0" indent="0">
              <a:buNone/>
            </a:pPr>
            <a:r>
              <a:rPr lang="en-US" dirty="0"/>
              <a:t>- Can accept or reject loans at any time</a:t>
            </a:r>
          </a:p>
          <a:p>
            <a:pPr marL="0" indent="0">
              <a:buNone/>
            </a:pPr>
            <a:r>
              <a:rPr lang="en-US" dirty="0"/>
              <a:t>- Excess checks sent out Day 1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72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Other Aid Opportunities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dirty="0"/>
              <a:t>Outside scholarships – will email out and online</a:t>
            </a:r>
          </a:p>
          <a:p>
            <a:pPr marL="457200" indent="-457200">
              <a:buFontTx/>
              <a:buChar char="-"/>
            </a:pPr>
            <a:r>
              <a:rPr lang="en-US" dirty="0"/>
              <a:t>February 1: deadline for FAFSA and MES-specific scholarships for 2018-19</a:t>
            </a:r>
          </a:p>
          <a:p>
            <a:pPr marL="0" indent="0">
              <a:buNone/>
            </a:pPr>
            <a:r>
              <a:rPr lang="en-US" dirty="0"/>
              <a:t>-    MESA professional development funding (PDF)</a:t>
            </a:r>
          </a:p>
          <a:p>
            <a:pPr marL="0" indent="0">
              <a:buNone/>
            </a:pPr>
            <a:r>
              <a:rPr lang="en-US" dirty="0"/>
              <a:t>-    Research </a:t>
            </a:r>
            <a:r>
              <a:rPr lang="en-US" dirty="0" smtClean="0"/>
              <a:t>grants (on and off campus opportunities)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   Emergency loans</a:t>
            </a:r>
          </a:p>
          <a:p>
            <a:pPr marL="0" indent="0">
              <a:buNone/>
            </a:pPr>
            <a:r>
              <a:rPr lang="en-US" dirty="0"/>
              <a:t>-    Payment plan – pay per month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97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Access Services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lease complete a Request for Services Form BEFORE the quarter begins. This form must be completed each quarter.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Services include: </a:t>
            </a:r>
          </a:p>
          <a:p>
            <a:r>
              <a:rPr lang="en-US" dirty="0" smtClean="0"/>
              <a:t>Accessible parking</a:t>
            </a:r>
          </a:p>
          <a:p>
            <a:r>
              <a:rPr lang="en-US" dirty="0" smtClean="0"/>
              <a:t>Alternative testing</a:t>
            </a:r>
          </a:p>
          <a:p>
            <a:r>
              <a:rPr lang="en-US" dirty="0" smtClean="0"/>
              <a:t>Note takers</a:t>
            </a:r>
          </a:p>
          <a:p>
            <a:r>
              <a:rPr lang="en-US" dirty="0" smtClean="0"/>
              <a:t>Sign language interpreters</a:t>
            </a:r>
          </a:p>
          <a:p>
            <a:r>
              <a:rPr lang="en-US" dirty="0" smtClean="0"/>
              <a:t>And more!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52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Communication from MES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Please check your email</a:t>
            </a:r>
          </a:p>
          <a:p>
            <a:pPr lvl="1"/>
            <a:r>
              <a:rPr lang="en-US" dirty="0" smtClean="0"/>
              <a:t>Regular emails from Andrea/Kevin</a:t>
            </a:r>
          </a:p>
          <a:p>
            <a:pPr lvl="1"/>
            <a:r>
              <a:rPr lang="en-US" dirty="0" smtClean="0"/>
              <a:t>Emails from faculty through Canvas</a:t>
            </a:r>
          </a:p>
          <a:p>
            <a:r>
              <a:rPr lang="en-US" sz="3600" dirty="0" smtClean="0"/>
              <a:t>Join the MES 2018 Cohort Facebook Group</a:t>
            </a:r>
          </a:p>
          <a:p>
            <a:r>
              <a:rPr lang="en-US" sz="3600" dirty="0" smtClean="0"/>
              <a:t>Join MESA!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  <p:pic>
        <p:nvPicPr>
          <p:cNvPr id="1032" name="Picture 8" descr="https://en.facebookbrand.com/wp-content/uploads/2016/05/flogo_rgb_hex-brc-site-2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18315"/>
            <a:ext cx="1169028" cy="116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nstagram, Symbol, Logo, Photo, Came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530" y="4600701"/>
            <a:ext cx="1589397" cy="1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i2.wp.com/indusdictum.com/wp-content/uploads/2017/08/twitter-logo-4.png?fit=256%2C256&amp;ssl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229" y="4718396"/>
            <a:ext cx="1393076" cy="139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251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Campus Tour!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Split into four groups based on the excellent illustration you had on your card this morning: </a:t>
            </a:r>
          </a:p>
          <a:p>
            <a:r>
              <a:rPr lang="en-US" dirty="0" smtClean="0"/>
              <a:t>Trees and Flowers with Katrina and Alex</a:t>
            </a:r>
          </a:p>
          <a:p>
            <a:r>
              <a:rPr lang="en-US" dirty="0" smtClean="0"/>
              <a:t>Mountains and Rivers with Meara and Hillary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Overview of Agenda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</a:p>
          <a:p>
            <a:r>
              <a:rPr lang="en-US" dirty="0" smtClean="0"/>
              <a:t>Faculty and </a:t>
            </a:r>
            <a:r>
              <a:rPr lang="en-US" dirty="0" err="1" smtClean="0"/>
              <a:t>gCORE</a:t>
            </a:r>
            <a:r>
              <a:rPr lang="en-US" dirty="0" smtClean="0"/>
              <a:t> overview</a:t>
            </a:r>
          </a:p>
          <a:p>
            <a:r>
              <a:rPr lang="en-US" dirty="0" smtClean="0"/>
              <a:t>Lunch </a:t>
            </a:r>
          </a:p>
          <a:p>
            <a:pPr lvl="1"/>
            <a:r>
              <a:rPr lang="en-US" dirty="0" smtClean="0"/>
              <a:t>Get your photo taken for student ID</a:t>
            </a:r>
          </a:p>
          <a:p>
            <a:r>
              <a:rPr lang="en-US" dirty="0" smtClean="0"/>
              <a:t>Nitty gritty info about MES and Evergreen</a:t>
            </a:r>
          </a:p>
          <a:p>
            <a:r>
              <a:rPr lang="en-US" dirty="0" smtClean="0"/>
              <a:t>Tour of Campus and Resource centers</a:t>
            </a:r>
          </a:p>
          <a:p>
            <a:r>
              <a:rPr lang="en-US" dirty="0" smtClean="0"/>
              <a:t>Current Student Panel (and snacks!)</a:t>
            </a:r>
            <a:endParaRPr lang="en-US" dirty="0"/>
          </a:p>
          <a:p>
            <a:r>
              <a:rPr lang="en-US" dirty="0" smtClean="0"/>
              <a:t>Final Announcements and Closing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9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Don’t Forget! 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Welcome/Welcome Back Potluck</a:t>
            </a: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C1107 (next door)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5pm on Tuesday, 9/25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9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Time for FUN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Break up into groups based on your card color (red, yellow, orange, green or purple)</a:t>
            </a:r>
          </a:p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Get excited.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5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Where do I go to…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 smtClean="0"/>
              <a:t>Learn everything I need to know about MES policy and expectations?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MES Handbook! 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evergreen.edu/</a:t>
            </a:r>
            <a:r>
              <a:rPr lang="en-US" sz="4800" b="1" dirty="0" err="1" smtClean="0"/>
              <a:t>mes</a:t>
            </a:r>
            <a:r>
              <a:rPr lang="en-US" sz="4800" b="1" dirty="0" smtClean="0"/>
              <a:t>/current-students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It is your responsibility to read and understand the Handbook</a:t>
            </a:r>
          </a:p>
          <a:p>
            <a:r>
              <a:rPr lang="en-US" dirty="0" smtClean="0"/>
              <a:t>The Handbook for 2018-19 is your handbook until you graduate. Always refer to this handbook with questions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1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266726"/>
                </a:solidFill>
                <a:latin typeface="+mn-lt"/>
              </a:rPr>
              <a:t>Where do I go to…</a:t>
            </a:r>
            <a:endParaRPr lang="en-US" sz="6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Find the course catalog for the year?</a:t>
            </a:r>
          </a:p>
          <a:p>
            <a:r>
              <a:rPr lang="en-US" sz="3600" dirty="0" smtClean="0"/>
              <a:t>See information about scholarship deadlines?</a:t>
            </a:r>
          </a:p>
          <a:p>
            <a:r>
              <a:rPr lang="en-US" sz="3600" dirty="0" smtClean="0"/>
              <a:t>See my faculty’s office location or phone number?</a:t>
            </a:r>
          </a:p>
          <a:p>
            <a:r>
              <a:rPr lang="en-US" sz="3600" dirty="0" smtClean="0"/>
              <a:t>Learn about current students, alumni, and other things happening in the program?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MES Website! 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evergreen.edu/</a:t>
            </a:r>
            <a:r>
              <a:rPr lang="en-US" sz="4800" b="1" dirty="0" err="1" smtClean="0"/>
              <a:t>mes</a:t>
            </a:r>
            <a:endParaRPr lang="en-US" sz="4800" b="1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Check out the handy side bar to find most of the information you’re looking for! </a:t>
            </a:r>
          </a:p>
          <a:p>
            <a:r>
              <a:rPr lang="en-US" dirty="0" smtClean="0"/>
              <a:t>There is a WHOLE section for current students!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266726"/>
                </a:solidFill>
                <a:latin typeface="+mn-lt"/>
              </a:rPr>
              <a:t>Where do I go to…</a:t>
            </a:r>
            <a:endParaRPr lang="en-US" sz="6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my address? </a:t>
            </a:r>
          </a:p>
          <a:p>
            <a:r>
              <a:rPr lang="en-US" dirty="0" smtClean="0"/>
              <a:t>See the location of my classes? </a:t>
            </a:r>
          </a:p>
          <a:p>
            <a:r>
              <a:rPr lang="en-US" dirty="0" smtClean="0"/>
              <a:t>Pay tuition and fees? </a:t>
            </a:r>
          </a:p>
          <a:p>
            <a:r>
              <a:rPr lang="en-US" dirty="0" smtClean="0"/>
              <a:t>Register for classes? </a:t>
            </a:r>
          </a:p>
          <a:p>
            <a:r>
              <a:rPr lang="en-US" dirty="0" smtClean="0"/>
              <a:t>Drop classes? </a:t>
            </a:r>
          </a:p>
          <a:p>
            <a:r>
              <a:rPr lang="en-US" dirty="0" smtClean="0"/>
              <a:t>See my evaluations?</a:t>
            </a:r>
          </a:p>
          <a:p>
            <a:r>
              <a:rPr lang="en-US" dirty="0" smtClean="0"/>
              <a:t>Write self and faculty evaluations?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34125"/>
            <a:ext cx="7981950" cy="4038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my.evergreen.edu!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7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640</Words>
  <Application>Microsoft Office PowerPoint</Application>
  <PresentationFormat>Widescreen</PresentationFormat>
  <Paragraphs>118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Overview of Agenda</vt:lpstr>
      <vt:lpstr>Time for FUN</vt:lpstr>
      <vt:lpstr>Where do I go to…</vt:lpstr>
      <vt:lpstr>MES Handbook! </vt:lpstr>
      <vt:lpstr>Where do I go to…</vt:lpstr>
      <vt:lpstr>MES Website! </vt:lpstr>
      <vt:lpstr>Where do I go to…</vt:lpstr>
      <vt:lpstr>my.evergreen.edu!</vt:lpstr>
      <vt:lpstr>Find your class schedule and location!</vt:lpstr>
      <vt:lpstr>What about…</vt:lpstr>
      <vt:lpstr>MES Weekly! </vt:lpstr>
      <vt:lpstr>MES Degree Overview</vt:lpstr>
      <vt:lpstr>Registration Details</vt:lpstr>
      <vt:lpstr>Financial Aid Details</vt:lpstr>
      <vt:lpstr>Other Aid Opportunities</vt:lpstr>
      <vt:lpstr>Access Services</vt:lpstr>
      <vt:lpstr>Communication from MES</vt:lpstr>
      <vt:lpstr>Campus Tour!</vt:lpstr>
      <vt:lpstr>Don’t Forget! 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</dc:creator>
  <cp:lastModifiedBy>Martin, Andrea</cp:lastModifiedBy>
  <cp:revision>17</cp:revision>
  <dcterms:created xsi:type="dcterms:W3CDTF">2018-09-11T17:57:43Z</dcterms:created>
  <dcterms:modified xsi:type="dcterms:W3CDTF">2018-09-13T20:17:11Z</dcterms:modified>
</cp:coreProperties>
</file>