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257" r:id="rId4"/>
    <p:sldId id="261" r:id="rId5"/>
    <p:sldId id="278" r:id="rId6"/>
    <p:sldId id="262" r:id="rId7"/>
    <p:sldId id="282" r:id="rId8"/>
    <p:sldId id="284" r:id="rId9"/>
    <p:sldId id="283" r:id="rId10"/>
    <p:sldId id="285" r:id="rId11"/>
    <p:sldId id="286" r:id="rId12"/>
    <p:sldId id="271" r:id="rId13"/>
    <p:sldId id="280" r:id="rId14"/>
    <p:sldId id="28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AD7DAB0-EE13-4872-B1AD-8684A61C5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89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25D63ED8-23D2-4D42-8EA4-988F612983B7}" type="slidenum">
              <a:rPr lang="en-US" altLang="en-US" smtClean="0">
                <a:latin typeface="Arial" charset="0"/>
              </a:rPr>
              <a:pPr eaLnBrk="1" hangingPunct="1"/>
              <a:t>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-turn in last sheet at end of orientation</a:t>
            </a:r>
          </a:p>
          <a:p>
            <a:pPr eaLnBrk="1" hangingPunct="1"/>
            <a:r>
              <a:rPr lang="en-US" altLang="en-US" smtClean="0"/>
              <a:t>-your responsibility to review</a:t>
            </a:r>
          </a:p>
        </p:txBody>
      </p:sp>
    </p:spTree>
    <p:extLst>
      <p:ext uri="{BB962C8B-B14F-4D97-AF65-F5344CB8AC3E}">
        <p14:creationId xmlns:p14="http://schemas.microsoft.com/office/powerpoint/2010/main" val="3002766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454DA98F-7EDA-4511-9A8E-A701D1280146}" type="slidenum">
              <a:rPr lang="en-US" altLang="en-US" smtClean="0">
                <a:latin typeface="Arial" charset="0"/>
              </a:rPr>
              <a:pPr eaLnBrk="1" hangingPunct="1"/>
              <a:t>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5368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3363521C-B11C-4D39-94E8-ED8E258F0D4D}" type="slidenum">
              <a:rPr lang="en-US" altLang="en-US" smtClean="0">
                <a:latin typeface="Arial" charset="0"/>
              </a:rPr>
              <a:pPr eaLnBrk="1" hangingPunct="1"/>
              <a:t>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1535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07C31318-2772-4072-9D24-5B43EE1ADD43}" type="slidenum">
              <a:rPr lang="en-US" altLang="en-US" smtClean="0">
                <a:latin typeface="Arial" charset="0"/>
              </a:rPr>
              <a:pPr eaLnBrk="1" hangingPunct="1"/>
              <a:t>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Part time is typically 9 quarters or 3 years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0337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Instagram</a:t>
            </a:r>
            <a:r>
              <a:rPr lang="en-US" baseline="0" dirty="0" smtClean="0"/>
              <a:t> login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evergreenmes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EvergreenMES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5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5C3E-7EA6-4FDF-BDA7-9353AE681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7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F2D25-EDA5-4ECE-B197-28FC9DF95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6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3975-E670-4CCA-B279-1205773F6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9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64BCB-41F0-43A4-9893-AED2A08C5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8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50FF1-BD45-4A24-911F-0A3EB1CFF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0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5BBFF-98D0-4425-91A1-C4FC37060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89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03532-D667-4466-BD9C-14FFE9A73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8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56372-52FA-4F5C-B6C6-0312F6E77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0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5F19D-2CAC-4AD2-8E4E-2F466F55F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4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D1A3-77FE-4E98-B81F-B03C05CA5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8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9BE44-698C-40FA-B543-2B6A07926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358A6A1-1E27-4FE1-A623-F0AA2F602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evergreen.edu/mesweekly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rgreen.edu/m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s.evergreen.edu/cas/login?service=https://my.evergreen.edu/reports/homepag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rgreen.edu/catalog/2015-16/mes/index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34392" y="1143000"/>
            <a:ext cx="8733408" cy="5638800"/>
          </a:xfrm>
        </p:spPr>
        <p:txBody>
          <a:bodyPr/>
          <a:lstStyle/>
          <a:p>
            <a:pPr algn="l"/>
            <a:r>
              <a:rPr lang="en-US" sz="2800" dirty="0" smtClean="0">
                <a:latin typeface="Book Antiqua" panose="02040602050305030304" pitchFamily="18" charset="0"/>
              </a:rPr>
              <a:t>12:00-1:00</a:t>
            </a:r>
            <a:r>
              <a:rPr lang="en-US" sz="2800" dirty="0">
                <a:latin typeface="Book Antiqua" panose="02040602050305030304" pitchFamily="18" charset="0"/>
              </a:rPr>
              <a:t>	Check-In, Lunch with Faculty, </a:t>
            </a:r>
            <a:r>
              <a:rPr lang="en-US" sz="2800" dirty="0" smtClean="0">
                <a:latin typeface="Book Antiqua" panose="02040602050305030304" pitchFamily="18" charset="0"/>
              </a:rPr>
              <a:t>Photos</a:t>
            </a:r>
            <a:r>
              <a:rPr lang="en-US" sz="2800" dirty="0">
                <a:latin typeface="Book Antiqua" panose="02040602050305030304" pitchFamily="18" charset="0"/>
              </a:rPr>
              <a:t> </a:t>
            </a:r>
            <a:r>
              <a:rPr lang="en-US" sz="2800" dirty="0" smtClean="0">
                <a:latin typeface="Book Antiqua" panose="02040602050305030304" pitchFamily="18" charset="0"/>
              </a:rPr>
              <a:t/>
            </a:r>
            <a:br>
              <a:rPr lang="en-US" sz="2800" dirty="0" smtClean="0">
                <a:latin typeface="Book Antiqua" panose="02040602050305030304" pitchFamily="18" charset="0"/>
              </a:rPr>
            </a:br>
            <a:r>
              <a:rPr lang="en-US" sz="2800" dirty="0" smtClean="0">
                <a:latin typeface="Book Antiqua" panose="02040602050305030304" pitchFamily="18" charset="0"/>
              </a:rPr>
              <a:t>1:00-1:15</a:t>
            </a:r>
            <a:r>
              <a:rPr lang="en-US" sz="2800" dirty="0">
                <a:latin typeface="Book Antiqua" panose="02040602050305030304" pitchFamily="18" charset="0"/>
              </a:rPr>
              <a:t>	</a:t>
            </a:r>
            <a:r>
              <a:rPr lang="en-US" sz="2800" dirty="0" smtClean="0">
                <a:latin typeface="Book Antiqua" panose="02040602050305030304" pitchFamily="18" charset="0"/>
              </a:rPr>
              <a:t>Welcome/Overview</a:t>
            </a:r>
            <a:r>
              <a:rPr lang="en-US" sz="2800" dirty="0">
                <a:latin typeface="Book Antiqua" panose="02040602050305030304" pitchFamily="18" charset="0"/>
              </a:rPr>
              <a:t> </a:t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 smtClean="0">
                <a:latin typeface="Book Antiqua" panose="02040602050305030304" pitchFamily="18" charset="0"/>
              </a:rPr>
              <a:t>1:15-1:45</a:t>
            </a:r>
            <a:r>
              <a:rPr lang="en-US" sz="2800" dirty="0">
                <a:latin typeface="Book Antiqua" panose="02040602050305030304" pitchFamily="18" charset="0"/>
              </a:rPr>
              <a:t>	</a:t>
            </a:r>
            <a:r>
              <a:rPr lang="en-US" sz="2800" dirty="0" err="1" smtClean="0">
                <a:latin typeface="Book Antiqua" panose="02040602050305030304" pitchFamily="18" charset="0"/>
              </a:rPr>
              <a:t>gCORE</a:t>
            </a:r>
            <a:r>
              <a:rPr lang="en-US" sz="2800" dirty="0" smtClean="0">
                <a:latin typeface="Book Antiqua" panose="02040602050305030304" pitchFamily="18" charset="0"/>
              </a:rPr>
              <a:t> Faculty Introductions</a:t>
            </a:r>
            <a:r>
              <a:rPr lang="en-US" sz="2800" dirty="0">
                <a:latin typeface="Book Antiqua" panose="02040602050305030304" pitchFamily="18" charset="0"/>
              </a:rPr>
              <a:t> </a:t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 smtClean="0">
                <a:latin typeface="Book Antiqua" panose="02040602050305030304" pitchFamily="18" charset="0"/>
              </a:rPr>
              <a:t>1:45-2:45</a:t>
            </a:r>
            <a:r>
              <a:rPr lang="en-US" sz="2800" dirty="0">
                <a:latin typeface="Book Antiqua" panose="02040602050305030304" pitchFamily="18" charset="0"/>
              </a:rPr>
              <a:t>	</a:t>
            </a:r>
            <a:r>
              <a:rPr lang="en-US" sz="2800" dirty="0" smtClean="0">
                <a:latin typeface="Book Antiqua" panose="02040602050305030304" pitchFamily="18" charset="0"/>
              </a:rPr>
              <a:t>Student Introductions</a:t>
            </a:r>
            <a:r>
              <a:rPr lang="en-US" sz="2800" dirty="0">
                <a:latin typeface="Book Antiqua" panose="02040602050305030304" pitchFamily="18" charset="0"/>
              </a:rPr>
              <a:t>	 </a:t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>
                <a:latin typeface="Book Antiqua" panose="02040602050305030304" pitchFamily="18" charset="0"/>
              </a:rPr>
              <a:t>2:45-3:00	Break with </a:t>
            </a:r>
            <a:r>
              <a:rPr lang="en-US" sz="2800" dirty="0" smtClean="0">
                <a:latin typeface="Book Antiqua" panose="02040602050305030304" pitchFamily="18" charset="0"/>
              </a:rPr>
              <a:t>snacks</a:t>
            </a:r>
            <a:r>
              <a:rPr lang="en-US" sz="2800" dirty="0">
                <a:latin typeface="Book Antiqua" panose="02040602050305030304" pitchFamily="18" charset="0"/>
              </a:rPr>
              <a:t> </a:t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 smtClean="0">
                <a:latin typeface="Book Antiqua" panose="02040602050305030304" pitchFamily="18" charset="0"/>
              </a:rPr>
              <a:t>3:00-4:45</a:t>
            </a:r>
            <a:r>
              <a:rPr lang="en-US" sz="2800" dirty="0">
                <a:latin typeface="Book Antiqua" panose="02040602050305030304" pitchFamily="18" charset="0"/>
              </a:rPr>
              <a:t>	</a:t>
            </a:r>
            <a:r>
              <a:rPr lang="en-US" sz="2800" dirty="0" smtClean="0">
                <a:latin typeface="Book Antiqua" panose="02040602050305030304" pitchFamily="18" charset="0"/>
              </a:rPr>
              <a:t>Evergreen Resources</a:t>
            </a:r>
            <a:r>
              <a:rPr lang="en-US" sz="2800" dirty="0">
                <a:latin typeface="Book Antiqua" panose="02040602050305030304" pitchFamily="18" charset="0"/>
              </a:rPr>
              <a:t/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>
                <a:latin typeface="Book Antiqua" panose="02040602050305030304" pitchFamily="18" charset="0"/>
              </a:rPr>
              <a:t>4:00-4:15	First Peoples </a:t>
            </a:r>
            <a:r>
              <a:rPr lang="en-US" sz="2800" dirty="0" smtClean="0">
                <a:latin typeface="Book Antiqua" panose="02040602050305030304" pitchFamily="18" charset="0"/>
              </a:rPr>
              <a:t>Advising</a:t>
            </a:r>
            <a:r>
              <a:rPr lang="en-US" sz="2800" dirty="0">
                <a:latin typeface="Book Antiqua" panose="02040602050305030304" pitchFamily="18" charset="0"/>
              </a:rPr>
              <a:t> </a:t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 smtClean="0">
                <a:latin typeface="Book Antiqua" panose="02040602050305030304" pitchFamily="18" charset="0"/>
              </a:rPr>
              <a:t>4:45-5:00</a:t>
            </a:r>
            <a:r>
              <a:rPr lang="en-US" sz="2800" dirty="0">
                <a:latin typeface="Book Antiqua" panose="02040602050305030304" pitchFamily="18" charset="0"/>
              </a:rPr>
              <a:t>	</a:t>
            </a:r>
            <a:r>
              <a:rPr lang="en-US" sz="2800" dirty="0" smtClean="0">
                <a:latin typeface="Book Antiqua" panose="02040602050305030304" pitchFamily="18" charset="0"/>
              </a:rPr>
              <a:t>Break with snacks</a:t>
            </a:r>
            <a:r>
              <a:rPr lang="en-US" sz="2800" dirty="0">
                <a:latin typeface="Book Antiqua" panose="02040602050305030304" pitchFamily="18" charset="0"/>
              </a:rPr>
              <a:t/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>
                <a:latin typeface="Book Antiqua" panose="02040602050305030304" pitchFamily="18" charset="0"/>
              </a:rPr>
              <a:t>5:00-5:15	</a:t>
            </a:r>
            <a:r>
              <a:rPr lang="en-US" sz="2800" dirty="0" smtClean="0">
                <a:latin typeface="Book Antiqua" panose="02040602050305030304" pitchFamily="18" charset="0"/>
              </a:rPr>
              <a:t>MES Faculty Introductions</a:t>
            </a:r>
            <a:r>
              <a:rPr lang="en-US" sz="2800" dirty="0">
                <a:latin typeface="Book Antiqua" panose="02040602050305030304" pitchFamily="18" charset="0"/>
              </a:rPr>
              <a:t/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>
                <a:latin typeface="Book Antiqua" panose="02040602050305030304" pitchFamily="18" charset="0"/>
              </a:rPr>
              <a:t>5:15-6:30 	Student </a:t>
            </a:r>
            <a:r>
              <a:rPr lang="en-US" sz="2800" dirty="0" smtClean="0">
                <a:latin typeface="Book Antiqua" panose="02040602050305030304" pitchFamily="18" charset="0"/>
              </a:rPr>
              <a:t>Panel</a:t>
            </a:r>
            <a:r>
              <a:rPr lang="en-US" sz="2800" dirty="0">
                <a:latin typeface="Book Antiqua" panose="02040602050305030304" pitchFamily="18" charset="0"/>
              </a:rPr>
              <a:t/>
            </a:r>
            <a:br>
              <a:rPr lang="en-US" sz="2800" dirty="0">
                <a:latin typeface="Book Antiqua" panose="02040602050305030304" pitchFamily="18" charset="0"/>
              </a:rPr>
            </a:br>
            <a:r>
              <a:rPr lang="en-US" sz="2800" dirty="0">
                <a:latin typeface="Book Antiqua" panose="02040602050305030304" pitchFamily="18" charset="0"/>
              </a:rPr>
              <a:t>6:30	</a:t>
            </a:r>
            <a:r>
              <a:rPr lang="en-US" sz="2800" dirty="0" smtClean="0">
                <a:latin typeface="Book Antiqua" panose="02040602050305030304" pitchFamily="18" charset="0"/>
              </a:rPr>
              <a:t>	Dinner </a:t>
            </a:r>
            <a:r>
              <a:rPr lang="en-US" sz="2800" dirty="0">
                <a:latin typeface="Book Antiqua" panose="02040602050305030304" pitchFamily="18" charset="0"/>
              </a:rPr>
              <a:t>on your own</a:t>
            </a:r>
            <a:r>
              <a:rPr lang="en-US" sz="1000" dirty="0">
                <a:latin typeface="Book Antiqua" panose="02040602050305030304" pitchFamily="18" charset="0"/>
              </a:rPr>
              <a:t/>
            </a:r>
            <a:br>
              <a:rPr lang="en-US" sz="1000" dirty="0">
                <a:latin typeface="Book Antiqua" panose="02040602050305030304" pitchFamily="18" charset="0"/>
              </a:rPr>
            </a:br>
            <a:endParaRPr lang="en-US" altLang="en-US" sz="1000" dirty="0" smtClean="0">
              <a:latin typeface="Book Antiqua" panose="0204060205030503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kern="0" dirty="0" smtClean="0">
                <a:latin typeface="Bookman Old Style" panose="02050604050505020204" pitchFamily="18" charset="0"/>
              </a:rPr>
              <a:t>MES Orientation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What to do if…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534400" cy="5334000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Online registration isn’t working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Contact Registration &amp; Records</a:t>
            </a:r>
            <a:endParaRPr lang="en-US" sz="1400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You didn’t get your financial aid check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Contact Financial Aid</a:t>
            </a:r>
            <a:endParaRPr lang="en-US" sz="1500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You need a book list or class location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Review online catalog</a:t>
            </a:r>
          </a:p>
          <a:p>
            <a:r>
              <a:rPr lang="en-US" dirty="0">
                <a:latin typeface="Bookman Old Style" panose="02050604050505020204" pitchFamily="18" charset="0"/>
              </a:rPr>
              <a:t>You need to find an email address</a:t>
            </a:r>
          </a:p>
          <a:p>
            <a:pPr lvl="1"/>
            <a:r>
              <a:rPr lang="en-US" dirty="0">
                <a:latin typeface="Bookman Old Style" panose="02050604050505020204" pitchFamily="18" charset="0"/>
              </a:rPr>
              <a:t>Use global address book in </a:t>
            </a:r>
            <a:r>
              <a:rPr lang="en-US" dirty="0" smtClean="0">
                <a:latin typeface="Bookman Old Style" panose="02050604050505020204" pitchFamily="18" charset="0"/>
              </a:rPr>
              <a:t>webmail</a:t>
            </a:r>
            <a:endParaRPr lang="en-US" sz="1400" dirty="0" smtClean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You want to sign up for an internship</a:t>
            </a:r>
          </a:p>
          <a:p>
            <a:pPr lvl="1"/>
            <a:r>
              <a:rPr lang="en-US" dirty="0">
                <a:latin typeface="Bookman Old Style" panose="02050604050505020204" pitchFamily="18" charset="0"/>
              </a:rPr>
              <a:t>Review your </a:t>
            </a:r>
            <a:r>
              <a:rPr lang="en-US" dirty="0" smtClean="0">
                <a:latin typeface="Bookman Old Style" panose="02050604050505020204" pitchFamily="18" charset="0"/>
              </a:rPr>
              <a:t>handbook</a:t>
            </a:r>
            <a:endParaRPr lang="en-US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What to do if…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915400" cy="5943600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You need academic advising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Talk to faculty, Kevin, or </a:t>
            </a:r>
            <a:r>
              <a:rPr lang="en-US" dirty="0" smtClean="0">
                <a:latin typeface="Bookman Old Style" panose="02050604050505020204" pitchFamily="18" charset="0"/>
              </a:rPr>
              <a:t>Heather</a:t>
            </a:r>
            <a:endParaRPr lang="en-US" sz="1400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You have a question about an MES policy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Talk to </a:t>
            </a:r>
            <a:r>
              <a:rPr lang="en-US" dirty="0" smtClean="0">
                <a:latin typeface="Bookman Old Style" panose="02050604050505020204" pitchFamily="18" charset="0"/>
              </a:rPr>
              <a:t>Heather </a:t>
            </a:r>
            <a:r>
              <a:rPr lang="en-US" dirty="0" smtClean="0">
                <a:latin typeface="Bookman Old Style" panose="02050604050505020204" pitchFamily="18" charset="0"/>
              </a:rPr>
              <a:t>or Kevin</a:t>
            </a:r>
            <a:endParaRPr lang="en-US" sz="1400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You want to transfer a course into MES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Talk to Kevin</a:t>
            </a:r>
            <a:endParaRPr lang="en-US" sz="1400" dirty="0" smtClean="0">
              <a:latin typeface="Bookman Old Style" panose="02050604050505020204" pitchFamily="18" charset="0"/>
            </a:endParaRPr>
          </a:p>
          <a:p>
            <a:r>
              <a:rPr lang="en-US" dirty="0" smtClean="0">
                <a:latin typeface="Bookman Old Style" panose="02050604050505020204" pitchFamily="18" charset="0"/>
              </a:rPr>
              <a:t>You can’t find the answer in the handbook or you get a confusing answer from a campus office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Talk to </a:t>
            </a:r>
            <a:r>
              <a:rPr lang="en-US" dirty="0" smtClean="0">
                <a:latin typeface="Bookman Old Style" panose="02050604050505020204" pitchFamily="18" charset="0"/>
              </a:rPr>
              <a:t>Heather </a:t>
            </a:r>
            <a:endParaRPr lang="en-US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611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Communication from MES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itchFamily="18" charset="0"/>
                <a:hlinkClick r:id="rId2"/>
              </a:rPr>
              <a:t>Subscribe to MES Weekly</a:t>
            </a:r>
            <a:endParaRPr lang="en-US" altLang="en-US" dirty="0" smtClean="0">
              <a:latin typeface="Bookman Old Style" pitchFamily="18" charset="0"/>
            </a:endParaRP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Internships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Jobs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Conferences</a:t>
            </a:r>
          </a:p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Regular emails - PLEASE READ!</a:t>
            </a:r>
          </a:p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Core classes</a:t>
            </a:r>
          </a:p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MESA – student rep at </a:t>
            </a:r>
            <a:r>
              <a:rPr lang="en-US" altLang="en-US" dirty="0" err="1" smtClean="0">
                <a:latin typeface="Bookman Old Style" pitchFamily="18" charset="0"/>
              </a:rPr>
              <a:t>fac</a:t>
            </a:r>
            <a:r>
              <a:rPr lang="en-US" altLang="en-US" dirty="0" smtClean="0">
                <a:latin typeface="Bookman Old Style" pitchFamily="18" charset="0"/>
              </a:rPr>
              <a:t> meetings</a:t>
            </a:r>
            <a:endParaRPr lang="en-US" altLang="en-US" dirty="0">
              <a:latin typeface="Bookman Old Style" pitchFamily="18" charset="0"/>
            </a:endParaRPr>
          </a:p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mes-students@lists.evergreen.edu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ES social media handout.docx - Microsoft Wor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5" t="21876" r="14272" b="20347"/>
          <a:stretch/>
        </p:blipFill>
        <p:spPr>
          <a:xfrm>
            <a:off x="381000" y="377982"/>
            <a:ext cx="8460632" cy="493672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/>
            </a:r>
            <a:br>
              <a:rPr lang="en-US" altLang="en-US" dirty="0" smtClean="0">
                <a:latin typeface="Bookman Old Style" panose="02050604050505020204" pitchFamily="18" charset="0"/>
              </a:rPr>
            </a:br>
            <a:r>
              <a:rPr lang="en-US" altLang="en-US" dirty="0" smtClean="0">
                <a:latin typeface="Bookman Old Style" panose="02050604050505020204" pitchFamily="18" charset="0"/>
              </a:rPr>
              <a:t>You’re Invited</a:t>
            </a:r>
            <a:br>
              <a:rPr lang="en-US" altLang="en-US" dirty="0" smtClean="0">
                <a:latin typeface="Bookman Old Style" panose="02050604050505020204" pitchFamily="18" charset="0"/>
              </a:rPr>
            </a:br>
            <a:endParaRPr lang="en-US" altLang="en-US" dirty="0" smtClean="0">
              <a:latin typeface="Bookman Old Style" panose="02050604050505020204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15400" cy="5867400"/>
          </a:xfrm>
        </p:spPr>
        <p:txBody>
          <a:bodyPr/>
          <a:lstStyle/>
          <a:p>
            <a:pPr eaLnBrk="1" hangingPunct="1"/>
            <a:endParaRPr lang="en-US" altLang="en-US" dirty="0" smtClean="0">
              <a:latin typeface="Bookman Old Style" panose="02050604050505020204" pitchFamily="18" charset="0"/>
            </a:endParaRPr>
          </a:p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Welcome </a:t>
            </a:r>
            <a:r>
              <a:rPr lang="en-US" altLang="en-US" dirty="0" smtClean="0">
                <a:latin typeface="Bookman Old Style" panose="02050604050505020204" pitchFamily="18" charset="0"/>
              </a:rPr>
              <a:t>Back </a:t>
            </a:r>
            <a:r>
              <a:rPr lang="en-US" altLang="en-US" dirty="0" smtClean="0">
                <a:latin typeface="Bookman Old Style" panose="02050604050505020204" pitchFamily="18" charset="0"/>
              </a:rPr>
              <a:t>Reception/Potluck</a:t>
            </a:r>
            <a:endParaRPr lang="en-US" altLang="en-US" dirty="0" smtClean="0">
              <a:latin typeface="Bookman Old Style" panose="02050604050505020204" pitchFamily="18" charset="0"/>
            </a:endParaRPr>
          </a:p>
          <a:p>
            <a:pPr lvl="1"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Tue, Sept </a:t>
            </a:r>
            <a:r>
              <a:rPr lang="en-US" altLang="en-US" dirty="0" smtClean="0">
                <a:latin typeface="Bookman Old Style" panose="02050604050505020204" pitchFamily="18" charset="0"/>
              </a:rPr>
              <a:t>27, </a:t>
            </a:r>
            <a:r>
              <a:rPr lang="en-US" altLang="en-US" dirty="0" smtClean="0">
                <a:latin typeface="Bookman Old Style" panose="02050604050505020204" pitchFamily="18" charset="0"/>
              </a:rPr>
              <a:t>5-5:45</a:t>
            </a:r>
          </a:p>
          <a:p>
            <a:pPr lvl="1"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Grad Student Lounge, Lab 1, Rm 3023</a:t>
            </a:r>
          </a:p>
          <a:p>
            <a:pPr lvl="1"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MES provides the </a:t>
            </a:r>
            <a:r>
              <a:rPr lang="en-US" altLang="en-US" dirty="0" smtClean="0">
                <a:latin typeface="Bookman Old Style" panose="02050604050505020204" pitchFamily="18" charset="0"/>
              </a:rPr>
              <a:t>beverages</a:t>
            </a:r>
            <a:endParaRPr lang="en-US" altLang="en-US" dirty="0" smtClean="0">
              <a:latin typeface="Bookman Old Style" panose="02050604050505020204" pitchFamily="18" charset="0"/>
            </a:endParaRPr>
          </a:p>
          <a:p>
            <a:pPr lvl="1"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Students, bring an “after school snack”, your own plate, cup, napkin, and silverware</a:t>
            </a:r>
            <a:r>
              <a:rPr lang="en-US" altLang="en-US" dirty="0" smtClean="0">
                <a:latin typeface="Bookman Old Style" panose="02050604050505020204" pitchFamily="18" charset="0"/>
              </a:rPr>
              <a:t>!</a:t>
            </a:r>
          </a:p>
          <a:p>
            <a:pPr marL="457200" lvl="1" indent="0" eaLnBrk="1" hangingPunct="1">
              <a:buNone/>
            </a:pPr>
            <a:endParaRPr lang="en-US" altLang="en-US" dirty="0">
              <a:latin typeface="Bookman Old Style" panose="02050604050505020204" pitchFamily="18" charset="0"/>
            </a:endParaRP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Bookman Old Style" panose="02050604050505020204" pitchFamily="18" charset="0"/>
              </a:rPr>
              <a:t>Randel Property Reserve Potluck</a:t>
            </a:r>
          </a:p>
          <a:p>
            <a:pPr marL="857250" lvl="1" indent="-457200" eaLnBrk="1" hangingPunct="1">
              <a:buClr>
                <a:schemeClr val="tx1"/>
              </a:buClr>
              <a:buFont typeface="Bookman Old Style" panose="02050604050505020204" pitchFamily="18" charset="0"/>
              <a:buChar char="―"/>
            </a:pPr>
            <a:r>
              <a:rPr lang="en-US" altLang="en-US" dirty="0" smtClean="0">
                <a:latin typeface="Bookman Old Style" panose="02050604050505020204" pitchFamily="18" charset="0"/>
              </a:rPr>
              <a:t>Details to come</a:t>
            </a:r>
            <a:endParaRPr lang="en-US" altLang="en-US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04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Intros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Name</a:t>
            </a:r>
          </a:p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Moved from (if applicable)</a:t>
            </a:r>
          </a:p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Current city</a:t>
            </a:r>
          </a:p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Last degree</a:t>
            </a:r>
          </a:p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Most recent or current job</a:t>
            </a:r>
          </a:p>
          <a:p>
            <a:pPr eaLnBrk="1" hangingPunct="1"/>
            <a:r>
              <a:rPr lang="en-US" altLang="en-US" dirty="0" smtClean="0">
                <a:latin typeface="Bookman Old Style" panose="02050604050505020204" pitchFamily="18" charset="0"/>
              </a:rPr>
              <a:t>Environmental interests</a:t>
            </a:r>
            <a:r>
              <a:rPr lang="en-US" altLang="en-US" dirty="0">
                <a:latin typeface="Bookman Old Style" panose="02050604050505020204" pitchFamily="18" charset="0"/>
              </a:rPr>
              <a:t> </a:t>
            </a:r>
            <a:r>
              <a:rPr lang="en-US" altLang="en-US" dirty="0" smtClean="0">
                <a:latin typeface="Bookman Old Style" panose="02050604050505020204" pitchFamily="18" charset="0"/>
              </a:rPr>
              <a:t>and topics for interdisciplinary group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MES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5626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MES Handbook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Everything you need to know about MES!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Your responsibility to review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We hold you to these policies</a:t>
            </a:r>
          </a:p>
          <a:p>
            <a:pPr eaLnBrk="1" hangingPunct="1"/>
            <a:r>
              <a:rPr lang="en-US" altLang="en-US" dirty="0" smtClean="0">
                <a:latin typeface="Bookman Old Style" pitchFamily="18" charset="0"/>
                <a:hlinkClick r:id="rId3"/>
              </a:rPr>
              <a:t>MES Website</a:t>
            </a:r>
            <a:endParaRPr lang="en-US" altLang="en-US" dirty="0" smtClean="0">
              <a:latin typeface="Bookman Old Style" pitchFamily="18" charset="0"/>
            </a:endParaRP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Course schedule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Jobs/internships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Scholarships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Faculty/Staff/Office directory</a:t>
            </a:r>
          </a:p>
          <a:p>
            <a:pPr eaLnBrk="1" hangingPunct="1"/>
            <a:r>
              <a:rPr lang="en-US" altLang="en-US" dirty="0" smtClean="0">
                <a:latin typeface="Bookman Old Style" pitchFamily="18" charset="0"/>
                <a:hlinkClick r:id="rId4"/>
              </a:rPr>
              <a:t>my.evergreen.edu</a:t>
            </a:r>
            <a:endParaRPr lang="en-US" altLang="en-US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MES Degree = 72 credits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>
                <a:latin typeface="Bookman Old Style" pitchFamily="18" charset="0"/>
              </a:rPr>
              <a:t>32: Core classes (Tue/Thu)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3 classes first year 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1 class Fall of final year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latin typeface="Bookman Old Style" pitchFamily="18" charset="0"/>
              </a:rPr>
              <a:t>24: Electives (8 must be MES electives)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8 internship/contract credits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8 MPA (4-credit only) credits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8 transfer credits (including special)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Summer courses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latin typeface="Bookman Old Style" pitchFamily="18" charset="0"/>
              </a:rPr>
              <a:t>16: </a:t>
            </a:r>
            <a:r>
              <a:rPr lang="en-US" altLang="en-US" dirty="0">
                <a:latin typeface="Bookman Old Style" pitchFamily="18" charset="0"/>
              </a:rPr>
              <a:t>T</a:t>
            </a:r>
            <a:r>
              <a:rPr lang="en-US" altLang="en-US" dirty="0" smtClean="0">
                <a:latin typeface="Bookman Old Style" pitchFamily="18" charset="0"/>
              </a:rPr>
              <a:t>hesis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Winter and spring quarter of final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Things to Know Now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638800"/>
          </a:xfrm>
        </p:spPr>
        <p:txBody>
          <a:bodyPr/>
          <a:lstStyle/>
          <a:p>
            <a:pPr eaLnBrk="1" hangingPunct="1"/>
            <a:r>
              <a:rPr lang="en-US" altLang="en-US" sz="3400" dirty="0" smtClean="0">
                <a:latin typeface="Bookman Old Style" pitchFamily="18" charset="0"/>
              </a:rPr>
              <a:t>12 credits/quarter maximum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This means one elective and one core</a:t>
            </a:r>
          </a:p>
          <a:p>
            <a:pPr eaLnBrk="1" hangingPunct="1"/>
            <a:r>
              <a:rPr lang="en-US" altLang="en-US" sz="3400" dirty="0" smtClean="0">
                <a:latin typeface="Bookman Old Style" pitchFamily="18" charset="0"/>
              </a:rPr>
              <a:t>Waitlists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Contact faculty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Please drop classes or waitlists you are no longer interested in</a:t>
            </a:r>
          </a:p>
          <a:p>
            <a:pPr eaLnBrk="1" hangingPunct="1"/>
            <a:r>
              <a:rPr lang="en-US" altLang="en-US" sz="3400" dirty="0" smtClean="0">
                <a:latin typeface="Bookman Old Style" pitchFamily="18" charset="0"/>
              </a:rPr>
              <a:t>Deadlines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Register and pay by October 2</a:t>
            </a:r>
          </a:p>
          <a:p>
            <a:pPr eaLnBrk="1" hangingPunct="1"/>
            <a:r>
              <a:rPr lang="en-US" altLang="en-US" sz="3400" dirty="0" smtClean="0">
                <a:latin typeface="Bookman Old Style" pitchFamily="18" charset="0"/>
                <a:hlinkClick r:id="rId3"/>
              </a:rPr>
              <a:t>Course Catalog</a:t>
            </a:r>
            <a:endParaRPr lang="en-US" altLang="en-US" sz="3400" dirty="0" smtClean="0">
              <a:latin typeface="Bookman Old Style" pitchFamily="18" charset="0"/>
            </a:endParaRP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Has class location and books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Bookman Old Style" pitchFamily="18" charset="0"/>
              </a:rPr>
              <a:t>More Degree Information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sz="3000" b="1" dirty="0" smtClean="0">
                <a:latin typeface="Bookman Old Style" pitchFamily="18" charset="0"/>
              </a:rPr>
              <a:t>Full time:</a:t>
            </a:r>
            <a:r>
              <a:rPr lang="en-US" altLang="en-US" sz="3000" dirty="0" smtClean="0">
                <a:latin typeface="Bookman Old Style" pitchFamily="18" charset="0"/>
              </a:rPr>
              <a:t> 12 credits over 6 quarters</a:t>
            </a:r>
          </a:p>
          <a:p>
            <a:pPr lvl="1" eaLnBrk="1" hangingPunct="1">
              <a:buFontTx/>
              <a:buNone/>
            </a:pPr>
            <a:r>
              <a:rPr lang="en-US" altLang="en-US" sz="3000" b="1" dirty="0" smtClean="0">
                <a:latin typeface="Bookman Old Style" pitchFamily="18" charset="0"/>
              </a:rPr>
              <a:t>Part-time:</a:t>
            </a:r>
            <a:r>
              <a:rPr lang="en-US" altLang="en-US" sz="3000" dirty="0" smtClean="0">
                <a:latin typeface="Bookman Old Style" pitchFamily="18" charset="0"/>
              </a:rPr>
              <a:t> 8 credits or less up to 16 quarters</a:t>
            </a:r>
          </a:p>
          <a:p>
            <a:pPr lvl="1" eaLnBrk="1" hangingPunct="1">
              <a:buFontTx/>
              <a:buNone/>
            </a:pPr>
            <a:r>
              <a:rPr lang="en-US" altLang="en-US" sz="3000" b="1" dirty="0" smtClean="0">
                <a:latin typeface="Bookman Old Style" pitchFamily="18" charset="0"/>
              </a:rPr>
              <a:t>Candidacy:</a:t>
            </a:r>
            <a:r>
              <a:rPr lang="en-US" altLang="en-US" sz="3000" dirty="0" smtClean="0">
                <a:latin typeface="Bookman Old Style" pitchFamily="18" charset="0"/>
              </a:rPr>
              <a:t> write and present candidacy paper in second core class; review of academics to date</a:t>
            </a:r>
          </a:p>
          <a:p>
            <a:pPr lvl="1" eaLnBrk="1" hangingPunct="1">
              <a:buFontTx/>
              <a:buNone/>
            </a:pPr>
            <a:r>
              <a:rPr lang="en-US" altLang="en-US" sz="3000" b="1" dirty="0" smtClean="0">
                <a:latin typeface="Bookman Old Style" pitchFamily="18" charset="0"/>
              </a:rPr>
              <a:t>Duration:</a:t>
            </a:r>
            <a:r>
              <a:rPr lang="en-US" altLang="en-US" sz="3000" dirty="0" smtClean="0">
                <a:latin typeface="Bookman Old Style" pitchFamily="18" charset="0"/>
              </a:rPr>
              <a:t> Finish in 4 years</a:t>
            </a:r>
          </a:p>
          <a:p>
            <a:pPr lvl="1" eaLnBrk="1" hangingPunct="1">
              <a:buNone/>
            </a:pPr>
            <a:r>
              <a:rPr lang="en-US" altLang="en-US" sz="3000" b="1" dirty="0" smtClean="0">
                <a:latin typeface="Bookman Old Style" pitchFamily="18" charset="0"/>
              </a:rPr>
              <a:t>Thesis: </a:t>
            </a:r>
            <a:r>
              <a:rPr lang="en-US" altLang="en-US" sz="3000" dirty="0" smtClean="0">
                <a:latin typeface="Bookman Old Style" pitchFamily="18" charset="0"/>
              </a:rPr>
              <a:t>Must finish core classes (in order) and 12 elective credits before starting</a:t>
            </a:r>
            <a:endParaRPr lang="en-US" altLang="en-US" sz="3000" dirty="0">
              <a:latin typeface="Bookman Old Style" pitchFamily="18" charset="0"/>
            </a:endParaRPr>
          </a:p>
          <a:p>
            <a:pPr lvl="1" eaLnBrk="1" hangingPunct="1">
              <a:buFontTx/>
              <a:buNone/>
            </a:pPr>
            <a:endParaRPr lang="en-US" altLang="en-US" sz="30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Financial Aid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Check </a:t>
            </a:r>
            <a:r>
              <a:rPr lang="en-US" dirty="0" err="1" smtClean="0">
                <a:latin typeface="Bookman Old Style" panose="02050604050505020204" pitchFamily="18" charset="0"/>
              </a:rPr>
              <a:t>my.evergreen</a:t>
            </a:r>
            <a:r>
              <a:rPr lang="en-US" dirty="0" smtClean="0">
                <a:latin typeface="Bookman Old Style" panose="02050604050505020204" pitchFamily="18" charset="0"/>
              </a:rPr>
              <a:t> for total awards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Tell Financial Aid office if taking more or less than 8 credits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Can request increase in loans for: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Travel (more than 30 mi RT)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Family care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Computer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Additional academic expenses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Can apply for loans at any time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Can accept or reject loans at any time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Excess checks sent out Day 1</a:t>
            </a:r>
          </a:p>
          <a:p>
            <a:pPr lvl="1"/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173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Other Aid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Sustainability Fellowship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Up to $4000 in Spring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Outside scholarships – will email out and online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MESA professional development grants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Research grants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Emergency loans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Payment plan – pay per month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203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Registration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67400"/>
          </a:xfrm>
        </p:spPr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Waitlists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Freeze 4pm Fri of week before quarter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Ask faculty to overenroll or wait and see if you get in due to people dropping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Deadlines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Online – 4pm Fri of week before quarter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Week 1 – faculty override required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Add/drop by 4pm Friday of Week 1</a:t>
            </a:r>
          </a:p>
          <a:p>
            <a:r>
              <a:rPr lang="en-US" dirty="0" smtClean="0">
                <a:latin typeface="Bookman Old Style" panose="02050604050505020204" pitchFamily="18" charset="0"/>
              </a:rPr>
              <a:t>Immunizations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Turn into Registration or Health Center</a:t>
            </a:r>
          </a:p>
          <a:p>
            <a:pPr lvl="1"/>
            <a:r>
              <a:rPr lang="en-US" dirty="0" smtClean="0">
                <a:latin typeface="Bookman Old Style" panose="02050604050505020204" pitchFamily="18" charset="0"/>
              </a:rPr>
              <a:t>Will have hold on account W quarter if not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9935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1663</TotalTime>
  <Words>605</Words>
  <Application>Microsoft Office PowerPoint</Application>
  <PresentationFormat>On-screen Show (4:3)</PresentationFormat>
  <Paragraphs>127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Book Antiqua</vt:lpstr>
      <vt:lpstr>Bookman Old Style</vt:lpstr>
      <vt:lpstr>Default Design</vt:lpstr>
      <vt:lpstr>12:00-1:00 Check-In, Lunch with Faculty, Photos  1:00-1:15 Welcome/Overview  1:15-1:45 gCORE Faculty Introductions  1:45-2:45 Student Introductions   2:45-3:00 Break with snacks  3:00-4:45 Evergreen Resources 4:00-4:15 First Peoples Advising  4:45-5:00 Break with snacks 5:00-5:15 MES Faculty Introductions 5:15-6:30  Student Panel 6:30  Dinner on your own </vt:lpstr>
      <vt:lpstr>Intros</vt:lpstr>
      <vt:lpstr>MES Information</vt:lpstr>
      <vt:lpstr>MES Degree = 72 credits</vt:lpstr>
      <vt:lpstr>Things to Know Now</vt:lpstr>
      <vt:lpstr>More Degree Information</vt:lpstr>
      <vt:lpstr>Financial Aid</vt:lpstr>
      <vt:lpstr>Other Aid</vt:lpstr>
      <vt:lpstr>Registration</vt:lpstr>
      <vt:lpstr>What to do if…</vt:lpstr>
      <vt:lpstr>What to do if…</vt:lpstr>
      <vt:lpstr>Communication from MES</vt:lpstr>
      <vt:lpstr>PowerPoint Presentation</vt:lpstr>
      <vt:lpstr> You’re Invited 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 Orientation</dc:title>
  <dc:creator>Gail Wootan</dc:creator>
  <cp:lastModifiedBy>May, Heather (Staff)</cp:lastModifiedBy>
  <cp:revision>88</cp:revision>
  <dcterms:created xsi:type="dcterms:W3CDTF">2010-09-08T20:54:37Z</dcterms:created>
  <dcterms:modified xsi:type="dcterms:W3CDTF">2016-09-14T17:57:04Z</dcterms:modified>
</cp:coreProperties>
</file>