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9"/>
  </p:notesMasterIdLst>
  <p:sldIdLst>
    <p:sldId id="287" r:id="rId4"/>
    <p:sldId id="299" r:id="rId5"/>
    <p:sldId id="300" r:id="rId6"/>
    <p:sldId id="296" r:id="rId7"/>
    <p:sldId id="290" r:id="rId8"/>
    <p:sldId id="291" r:id="rId9"/>
    <p:sldId id="292" r:id="rId10"/>
    <p:sldId id="293" r:id="rId11"/>
    <p:sldId id="282" r:id="rId12"/>
    <p:sldId id="284" r:id="rId13"/>
    <p:sldId id="283" r:id="rId14"/>
    <p:sldId id="280" r:id="rId15"/>
    <p:sldId id="257" r:id="rId16"/>
    <p:sldId id="294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a\Desktop\UG%20Majors%20for%20pie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32-46F8-B44D-244B841D5E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32-46F8-B44D-244B841D5E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432-46F8-B44D-244B841D5E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432-46F8-B44D-244B841D5E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432-46F8-B44D-244B841D5E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432-46F8-B44D-244B841D5E6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432-46F8-B44D-244B841D5E6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432-46F8-B44D-244B841D5E6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C432-46F8-B44D-244B841D5E6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C432-46F8-B44D-244B841D5E6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C432-46F8-B44D-244B841D5E66}"/>
              </c:ext>
            </c:extLst>
          </c:dPt>
          <c:dLbls>
            <c:dLbl>
              <c:idx val="0"/>
              <c:layout>
                <c:manualLayout>
                  <c:x val="-2.1760717410323822E-2"/>
                  <c:y val="6.07145375484780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32-46F8-B44D-244B841D5E66}"/>
                </c:ext>
              </c:extLst>
            </c:dLbl>
            <c:dLbl>
              <c:idx val="1"/>
              <c:layout>
                <c:manualLayout>
                  <c:x val="-3.5962865752892001E-3"/>
                  <c:y val="-3.63286222180782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432-46F8-B44D-244B841D5E66}"/>
                </c:ext>
              </c:extLst>
            </c:dLbl>
            <c:dLbl>
              <c:idx val="2"/>
              <c:layout>
                <c:manualLayout>
                  <c:x val="4.8137576552930994E-2"/>
                  <c:y val="-1.0288667567714081E-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432-46F8-B44D-244B841D5E66}"/>
                </c:ext>
              </c:extLst>
            </c:dLbl>
            <c:dLbl>
              <c:idx val="3"/>
              <c:layout>
                <c:manualLayout>
                  <c:x val="9.2141780888500044E-2"/>
                  <c:y val="-0.120726572444361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432-46F8-B44D-244B841D5E66}"/>
                </c:ext>
              </c:extLst>
            </c:dLbl>
            <c:dLbl>
              <c:idx val="4"/>
              <c:layout>
                <c:manualLayout>
                  <c:x val="-1.3267230485078283E-2"/>
                  <c:y val="-2.03801931213313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432-46F8-B44D-244B841D5E66}"/>
                </c:ext>
              </c:extLst>
            </c:dLbl>
            <c:dLbl>
              <c:idx val="5"/>
              <c:layout>
                <c:manualLayout>
                  <c:x val="-1.417347137163413E-2"/>
                  <c:y val="-1.02044581451505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432-46F8-B44D-244B841D5E66}"/>
                </c:ext>
              </c:extLst>
            </c:dLbl>
            <c:dLbl>
              <c:idx val="6"/>
              <c:layout>
                <c:manualLayout>
                  <c:x val="-1.6546612229026956E-2"/>
                  <c:y val="6.637924348917567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432-46F8-B44D-244B841D5E66}"/>
                </c:ext>
              </c:extLst>
            </c:dLbl>
            <c:dLbl>
              <c:idx val="7"/>
              <c:layout>
                <c:manualLayout>
                  <c:x val="-3.3817439486730841E-2"/>
                  <c:y val="2.70344675818162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432-46F8-B44D-244B841D5E66}"/>
                </c:ext>
              </c:extLst>
            </c:dLbl>
            <c:dLbl>
              <c:idx val="8"/>
              <c:layout>
                <c:manualLayout>
                  <c:x val="-1.3919753086419781E-2"/>
                  <c:y val="1.02049000400577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432-46F8-B44D-244B841D5E66}"/>
                </c:ext>
              </c:extLst>
            </c:dLbl>
            <c:dLbl>
              <c:idx val="9"/>
              <c:layout>
                <c:manualLayout>
                  <c:x val="-5.9821862544959655E-3"/>
                  <c:y val="-1.44565918899469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432-46F8-B44D-244B841D5E66}"/>
                </c:ext>
              </c:extLst>
            </c:dLbl>
            <c:dLbl>
              <c:idx val="10"/>
              <c:layout>
                <c:manualLayout>
                  <c:x val="3.4120370370370315E-2"/>
                  <c:y val="7.56399106828064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432-46F8-B44D-244B841D5E6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Sheet1!$E$2:$E$12</c:f>
              <c:strCache>
                <c:ptCount val="11"/>
                <c:pt idx="0">
                  <c:v>Art</c:v>
                </c:pt>
                <c:pt idx="1">
                  <c:v>Biology</c:v>
                </c:pt>
                <c:pt idx="2">
                  <c:v>Ecology</c:v>
                </c:pt>
                <c:pt idx="3">
                  <c:v>Environmental Science</c:v>
                </c:pt>
                <c:pt idx="4">
                  <c:v>Environmental Studies</c:v>
                </c:pt>
                <c:pt idx="5">
                  <c:v>Fisheries Science</c:v>
                </c:pt>
                <c:pt idx="6">
                  <c:v>Geography</c:v>
                </c:pt>
                <c:pt idx="7">
                  <c:v>Earth Science</c:v>
                </c:pt>
                <c:pt idx="8">
                  <c:v>Political Science</c:v>
                </c:pt>
                <c:pt idx="9">
                  <c:v>Other Social Science</c:v>
                </c:pt>
                <c:pt idx="10">
                  <c:v>Other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432-46F8-B44D-244B841D5E66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pink page in your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Lists of electives</a:t>
            </a:r>
            <a:r>
              <a:rPr lang="en-US" baseline="0" dirty="0" smtClean="0"/>
              <a:t> on blue and green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yellow page in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send an email reminder out</a:t>
            </a:r>
            <a:r>
              <a:rPr lang="en-US" baseline="0" dirty="0" smtClean="0"/>
              <a:t> about this, too!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Special Student add/drop forms – need to contact faculty about taking the course, and register during the first week of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CRN in class description – show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haven’t yet, join the 2017 MES Cohort FB Group!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Please check your Evergreen email regularly,</a:t>
            </a:r>
            <a:r>
              <a:rPr lang="en-US" altLang="en-US" baseline="0" dirty="0" smtClean="0"/>
              <a:t> and/or have it forwarded to another account with more storage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1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35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8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99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76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96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7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54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47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3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health/health/immuniz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Welcome New Students!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4" y="1524000"/>
            <a:ext cx="468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Other Aid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Outside scholarships – will email out and on MES Weekly</a:t>
            </a:r>
          </a:p>
          <a:p>
            <a:r>
              <a:rPr lang="en-US" dirty="0" smtClean="0"/>
              <a:t>MESA professional development grants</a:t>
            </a:r>
          </a:p>
          <a:p>
            <a:r>
              <a:rPr lang="en-US" dirty="0" smtClean="0"/>
              <a:t>Research grants</a:t>
            </a:r>
          </a:p>
          <a:p>
            <a:r>
              <a:rPr lang="en-US" dirty="0" smtClean="0"/>
              <a:t>Emergency loans</a:t>
            </a:r>
          </a:p>
          <a:p>
            <a:r>
              <a:rPr lang="en-US" dirty="0" smtClean="0"/>
              <a:t>Residency Questions – email residency@evergreen.edu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/>
          <a:lstStyle/>
          <a:p>
            <a:r>
              <a:rPr lang="en-US" sz="5400" b="1" dirty="0" smtClean="0"/>
              <a:t>Summer/Fall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/>
              <a:t>Can take summer classes as special student and apply toward degree</a:t>
            </a:r>
          </a:p>
          <a:p>
            <a:r>
              <a:rPr lang="en-US" dirty="0" smtClean="0"/>
              <a:t>Registration opens </a:t>
            </a:r>
            <a:r>
              <a:rPr lang="en-US" b="1" dirty="0" smtClean="0"/>
              <a:t>May 21 at 8am </a:t>
            </a:r>
            <a:r>
              <a:rPr lang="en-US" dirty="0" smtClean="0"/>
              <a:t>through my.evergreen.edu</a:t>
            </a:r>
          </a:p>
          <a:p>
            <a:pPr lvl="1"/>
            <a:r>
              <a:rPr lang="en-US" dirty="0" smtClean="0"/>
              <a:t>You may get on waitlist – be patient!!</a:t>
            </a:r>
          </a:p>
          <a:p>
            <a:pPr lvl="1"/>
            <a:r>
              <a:rPr lang="en-US" dirty="0" smtClean="0"/>
              <a:t>Please only sign up for your top choice elective</a:t>
            </a:r>
          </a:p>
          <a:p>
            <a:r>
              <a:rPr lang="en-US" dirty="0" smtClean="0"/>
              <a:t>Add/drop online until Friday before quarter starts</a:t>
            </a:r>
          </a:p>
          <a:p>
            <a:r>
              <a:rPr lang="en-US" dirty="0" smtClean="0"/>
              <a:t>Immunization form</a:t>
            </a:r>
          </a:p>
          <a:p>
            <a:pPr lvl="1"/>
            <a:r>
              <a:rPr lang="en-US" dirty="0" smtClean="0"/>
              <a:t>Turn into Registration or Health Center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www.evergreen.edu/health/health/immunizations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4343400"/>
            <a:ext cx="4724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Jobs and Internships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  <a:hlinkClick r:id="rId3"/>
              </a:rPr>
              <a:t>Subscribe </a:t>
            </a:r>
            <a:r>
              <a:rPr lang="en-US" altLang="en-US" dirty="0">
                <a:latin typeface="+mj-lt"/>
                <a:hlinkClick r:id="rId3"/>
              </a:rPr>
              <a:t>to MES Weekly</a:t>
            </a:r>
            <a:endParaRPr lang="en-US" altLang="en-US" dirty="0">
              <a:latin typeface="+mj-lt"/>
            </a:endParaRPr>
          </a:p>
          <a:p>
            <a:pPr lvl="1" eaLnBrk="1" hangingPunct="1"/>
            <a:r>
              <a:rPr lang="en-US" altLang="en-US" sz="3000" dirty="0">
                <a:latin typeface="+mj-lt"/>
              </a:rPr>
              <a:t>Internships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Conferences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Events</a:t>
            </a:r>
            <a:endParaRPr lang="en-US" altLang="en-US" sz="3000" dirty="0">
              <a:latin typeface="+mj-lt"/>
            </a:endParaRPr>
          </a:p>
          <a:p>
            <a:pPr eaLnBrk="1" hangingPunct="1"/>
            <a:r>
              <a:rPr lang="en-US" altLang="en-US" dirty="0">
                <a:latin typeface="+mj-lt"/>
              </a:rPr>
              <a:t>Regular emails - PLEASE READ</a:t>
            </a:r>
            <a:r>
              <a:rPr lang="en-US" altLang="en-US" dirty="0" smtClean="0">
                <a:latin typeface="+mj-lt"/>
              </a:rPr>
              <a:t>!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CODA – on campus jobs</a:t>
            </a:r>
            <a:endParaRPr lang="en-US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your $100 deposit by Mon, 4/16 on my.evergreen.edu</a:t>
            </a:r>
          </a:p>
          <a:p>
            <a:r>
              <a:rPr lang="en-US" dirty="0" smtClean="0"/>
              <a:t>Mandatory MES Orientation – Mon, 9/17</a:t>
            </a:r>
          </a:p>
          <a:p>
            <a:r>
              <a:rPr lang="en-US" dirty="0" smtClean="0"/>
              <a:t>Classes start Mon, 9/24</a:t>
            </a:r>
          </a:p>
          <a:p>
            <a:r>
              <a:rPr lang="en-US" dirty="0" smtClean="0"/>
              <a:t>Please sign up for weekend activities today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9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Questions for new admits: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drew you to the MES program? What class are you most interested in and why?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questions do you still have? Is there anything you are nervous about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buNone/>
            </a:pPr>
            <a:r>
              <a:rPr lang="en-US" i="1" dirty="0" smtClean="0"/>
              <a:t>Questions for current students: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advice would you give to a new student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How did you choose your internship/elective/thesis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What are interactions among the students in the program like?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your $100 deposit by Mon, 4/16 on my.evergreen.edu</a:t>
            </a:r>
          </a:p>
          <a:p>
            <a:r>
              <a:rPr lang="en-US" dirty="0"/>
              <a:t>Mandatory MES Orientation – Mon, 9/17</a:t>
            </a:r>
          </a:p>
          <a:p>
            <a:r>
              <a:rPr lang="en-US" dirty="0"/>
              <a:t>Classes start Mon, 9/24</a:t>
            </a:r>
          </a:p>
          <a:p>
            <a:r>
              <a:rPr lang="en-US" dirty="0"/>
              <a:t>Please sign up for weekend activities today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Undergraduate Majors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53957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54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Average age = 29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States represented</a:t>
            </a:r>
            <a:r>
              <a:rPr lang="en-US" dirty="0" smtClean="0"/>
              <a:t>: AR, CA, CO, GA, ID, IL, MA, MD, MN, NC, OR, PR, TN, TX,WA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Top undergrad schools:</a:t>
            </a:r>
          </a:p>
          <a:p>
            <a:pPr lvl="1"/>
            <a:r>
              <a:rPr lang="en-US" dirty="0" smtClean="0"/>
              <a:t>Evergreen</a:t>
            </a:r>
          </a:p>
          <a:p>
            <a:pPr lvl="1"/>
            <a:r>
              <a:rPr lang="en-US" dirty="0" smtClean="0"/>
              <a:t>University of Washington</a:t>
            </a:r>
          </a:p>
          <a:p>
            <a:pPr lvl="1"/>
            <a:r>
              <a:rPr lang="en-US" dirty="0" smtClean="0"/>
              <a:t>Pacific Lutheran </a:t>
            </a:r>
            <a:r>
              <a:rPr lang="en-US" dirty="0" err="1" smtClean="0"/>
              <a:t>Universit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8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Sample 2-Year Plan</a:t>
            </a:r>
          </a:p>
        </p:txBody>
      </p:sp>
      <p:graphicFrame>
        <p:nvGraphicFramePr>
          <p:cNvPr id="37967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30503"/>
              </p:ext>
            </p:extLst>
          </p:nvPr>
        </p:nvGraphicFramePr>
        <p:xfrm>
          <a:off x="457200" y="3200400"/>
          <a:ext cx="8229600" cy="243935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5" name="Text Box 76"/>
          <p:cNvSpPr txBox="1">
            <a:spLocks noChangeArrowheads="1"/>
          </p:cNvSpPr>
          <p:nvPr/>
        </p:nvSpPr>
        <p:spPr bwMode="auto">
          <a:xfrm>
            <a:off x="685800" y="1447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12 credits for 6 quarters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3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  <a:endParaRPr lang="en-US" sz="32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</a:t>
            </a:r>
            <a:r>
              <a:rPr lang="en-US" sz="6000" b="1" dirty="0" smtClean="0"/>
              <a:t>Year </a:t>
            </a:r>
            <a:r>
              <a:rPr lang="en-US" sz="6000" b="1" dirty="0"/>
              <a:t>Core </a:t>
            </a:r>
            <a:r>
              <a:rPr lang="en-US" sz="6000" b="1" dirty="0" smtClean="0"/>
              <a:t>Sequence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24 credits</a:t>
            </a:r>
            <a:br>
              <a:rPr lang="en-US" sz="3600" b="1" dirty="0" smtClean="0"/>
            </a:br>
            <a:r>
              <a:rPr lang="en-US" sz="3600" b="1" dirty="0" smtClean="0"/>
              <a:t>Tue/Thu Night, 6-10pm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FALL</a:t>
            </a:r>
            <a:r>
              <a:rPr lang="en-US" dirty="0"/>
              <a:t>: Conceptualizing our Regional </a:t>
            </a:r>
            <a:r>
              <a:rPr lang="en-US" dirty="0" smtClean="0"/>
              <a:t>Environment (</a:t>
            </a:r>
            <a:r>
              <a:rPr lang="en-US" dirty="0" err="1" smtClean="0"/>
              <a:t>gCORE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</a:t>
            </a:r>
            <a:r>
              <a:rPr lang="en-US" dirty="0"/>
              <a:t>: Ecological and Social </a:t>
            </a:r>
            <a:r>
              <a:rPr lang="en-US" dirty="0" smtClean="0"/>
              <a:t>Sustainability (ESS)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SPRING</a:t>
            </a:r>
            <a:r>
              <a:rPr lang="en-US" dirty="0"/>
              <a:t>: Research Design /</a:t>
            </a:r>
            <a:r>
              <a:rPr lang="en-US" dirty="0" smtClean="0"/>
              <a:t> </a:t>
            </a:r>
            <a:r>
              <a:rPr lang="en-US" dirty="0"/>
              <a:t>Quantitative </a:t>
            </a:r>
            <a:r>
              <a:rPr lang="en-US" dirty="0" smtClean="0"/>
              <a:t>Methods (RDQM)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9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sz="5400" b="1" dirty="0" smtClean="0"/>
              <a:t>2</a:t>
            </a:r>
            <a:r>
              <a:rPr lang="en-US" sz="5400" b="1" baseline="30000" dirty="0" smtClean="0"/>
              <a:t>nd</a:t>
            </a:r>
            <a:r>
              <a:rPr lang="en-US" sz="5400" b="1" dirty="0" smtClean="0"/>
              <a:t> Year Core Sequence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24 credits</a:t>
            </a:r>
            <a:br>
              <a:rPr lang="en-US" sz="3200" b="1" dirty="0" smtClean="0"/>
            </a:br>
            <a:r>
              <a:rPr lang="en-US" sz="3200" b="1" dirty="0" smtClean="0"/>
              <a:t>Tue/Thu nights in Fall</a:t>
            </a:r>
            <a:br>
              <a:rPr lang="en-US" sz="3200" b="1" dirty="0" smtClean="0"/>
            </a:br>
            <a:r>
              <a:rPr lang="en-US" sz="3200" b="1" dirty="0" smtClean="0"/>
              <a:t>occasional Tue/Thu in Winter/Spring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FALL: Case Studies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 and SPRING: Thesis Workshop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Data Collection and Analysis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Public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Electives</a:t>
            </a:r>
            <a:br>
              <a:rPr lang="en-US" sz="5400" b="1" dirty="0" smtClean="0"/>
            </a:br>
            <a:r>
              <a:rPr lang="en-US" sz="3200" b="1" dirty="0" smtClean="0"/>
              <a:t>24 credits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latin typeface="Helvetica" pitchFamily="34" charset="0"/>
              </a:rPr>
              <a:t>Choose From: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MES electives – 4 credits each, Mon or Wed nights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Internships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Individual Study</a:t>
            </a:r>
            <a:endParaRPr lang="en-US" dirty="0">
              <a:latin typeface="Helvetica" pitchFamily="34" charset="0"/>
            </a:endParaRPr>
          </a:p>
          <a:p>
            <a:pPr eaLnBrk="1" hangingPunct="1"/>
            <a:r>
              <a:rPr lang="en-US" dirty="0">
                <a:latin typeface="Helvetica" pitchFamily="34" charset="0"/>
              </a:rPr>
              <a:t>MPA Courses</a:t>
            </a:r>
          </a:p>
          <a:p>
            <a:pPr eaLnBrk="1" hangingPunct="1"/>
            <a:r>
              <a:rPr lang="en-US" dirty="0">
                <a:latin typeface="Helvetica" pitchFamily="34" charset="0"/>
              </a:rPr>
              <a:t>Transfer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9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Financial Aid</a:t>
            </a:r>
            <a:endParaRPr lang="en-US" sz="5400" b="1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Check </a:t>
            </a:r>
            <a:r>
              <a:rPr lang="en-US" dirty="0" err="1" smtClean="0">
                <a:latin typeface="+mj-lt"/>
              </a:rPr>
              <a:t>my.evergreen</a:t>
            </a:r>
            <a:r>
              <a:rPr lang="en-US" dirty="0" smtClean="0">
                <a:latin typeface="+mj-lt"/>
              </a:rPr>
              <a:t> for total awards</a:t>
            </a:r>
          </a:p>
          <a:p>
            <a:r>
              <a:rPr lang="en-US" dirty="0">
                <a:latin typeface="+mj-lt"/>
              </a:rPr>
              <a:t>Can apply for loans at any time</a:t>
            </a:r>
          </a:p>
          <a:p>
            <a:r>
              <a:rPr lang="en-US" dirty="0">
                <a:latin typeface="+mj-lt"/>
              </a:rPr>
              <a:t>Can accept or reject loans at any time</a:t>
            </a:r>
          </a:p>
          <a:p>
            <a:r>
              <a:rPr lang="en-US" dirty="0" smtClean="0">
                <a:latin typeface="+mj-lt"/>
              </a:rPr>
              <a:t>Can request increase in loans for:</a:t>
            </a:r>
          </a:p>
          <a:p>
            <a:pPr lvl="1"/>
            <a:r>
              <a:rPr lang="en-US" dirty="0" smtClean="0">
                <a:latin typeface="+mj-lt"/>
              </a:rPr>
              <a:t>Travel (more than 30 mi RT)</a:t>
            </a:r>
          </a:p>
          <a:p>
            <a:pPr lvl="1"/>
            <a:r>
              <a:rPr lang="en-US" dirty="0" smtClean="0">
                <a:latin typeface="+mj-lt"/>
              </a:rPr>
              <a:t>Family care</a:t>
            </a:r>
          </a:p>
          <a:p>
            <a:pPr lvl="1"/>
            <a:r>
              <a:rPr lang="en-US" dirty="0" smtClean="0">
                <a:latin typeface="+mj-lt"/>
              </a:rPr>
              <a:t>Computer</a:t>
            </a:r>
          </a:p>
          <a:p>
            <a:pPr lvl="1"/>
            <a:r>
              <a:rPr lang="en-US" dirty="0" smtClean="0">
                <a:latin typeface="+mj-lt"/>
              </a:rPr>
              <a:t>Additional academic expenses</a:t>
            </a:r>
          </a:p>
          <a:p>
            <a:r>
              <a:rPr lang="en-US" dirty="0" smtClean="0">
                <a:latin typeface="+mj-lt"/>
              </a:rPr>
              <a:t>Tell </a:t>
            </a:r>
            <a:r>
              <a:rPr lang="en-US" dirty="0">
                <a:latin typeface="+mj-lt"/>
              </a:rPr>
              <a:t>Financial Aid office if taking more or less than 8 credits</a:t>
            </a:r>
          </a:p>
          <a:p>
            <a:r>
              <a:rPr lang="en-US" dirty="0" smtClean="0">
                <a:latin typeface="+mj-lt"/>
              </a:rPr>
              <a:t>Excess checks sent out Day 1 of each quarter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517</Words>
  <Application>Microsoft Office PowerPoint</Application>
  <PresentationFormat>On-screen Show (4:3)</PresentationFormat>
  <Paragraphs>127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Bookman Old Style</vt:lpstr>
      <vt:lpstr>Helvetica</vt:lpstr>
      <vt:lpstr>1_Default Design</vt:lpstr>
      <vt:lpstr>2_Default Design</vt:lpstr>
      <vt:lpstr>3_Default Design</vt:lpstr>
      <vt:lpstr>Welcome New Students!</vt:lpstr>
      <vt:lpstr>Reminders</vt:lpstr>
      <vt:lpstr>Your Undergraduate Majors</vt:lpstr>
      <vt:lpstr>More Data</vt:lpstr>
      <vt:lpstr>Sample 2-Year Plan</vt:lpstr>
      <vt:lpstr>1st Year Core Sequence 24 credits Tue/Thu Night, 6-10pm</vt:lpstr>
      <vt:lpstr>2nd Year Core Sequence 24 credits Tue/Thu nights in Fall occasional Tue/Thu in Winter/Spring</vt:lpstr>
      <vt:lpstr>Electives 24 credits</vt:lpstr>
      <vt:lpstr>Financial Aid</vt:lpstr>
      <vt:lpstr>Other Aid</vt:lpstr>
      <vt:lpstr>Summer/Fall Registration</vt:lpstr>
      <vt:lpstr>PowerPoint Presentation</vt:lpstr>
      <vt:lpstr>Jobs and Internships</vt:lpstr>
      <vt:lpstr>Reminders</vt:lpstr>
      <vt:lpstr>Questions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Martin, Andrea</cp:lastModifiedBy>
  <cp:revision>118</cp:revision>
  <dcterms:created xsi:type="dcterms:W3CDTF">2010-09-08T20:54:37Z</dcterms:created>
  <dcterms:modified xsi:type="dcterms:W3CDTF">2018-04-05T17:10:25Z</dcterms:modified>
</cp:coreProperties>
</file>