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</p:sldMasterIdLst>
  <p:notesMasterIdLst>
    <p:notesMasterId r:id="rId19"/>
  </p:notesMasterIdLst>
  <p:sldIdLst>
    <p:sldId id="287" r:id="rId4"/>
    <p:sldId id="299" r:id="rId5"/>
    <p:sldId id="300" r:id="rId6"/>
    <p:sldId id="296" r:id="rId7"/>
    <p:sldId id="290" r:id="rId8"/>
    <p:sldId id="291" r:id="rId9"/>
    <p:sldId id="292" r:id="rId10"/>
    <p:sldId id="293" r:id="rId11"/>
    <p:sldId id="282" r:id="rId12"/>
    <p:sldId id="284" r:id="rId13"/>
    <p:sldId id="283" r:id="rId14"/>
    <p:sldId id="280" r:id="rId15"/>
    <p:sldId id="257" r:id="rId16"/>
    <p:sldId id="294" r:id="rId17"/>
    <p:sldId id="289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60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tina\Desktop\UG%20Majors%20for%20pie%20char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432-46F8-B44D-244B841D5E6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432-46F8-B44D-244B841D5E6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432-46F8-B44D-244B841D5E6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432-46F8-B44D-244B841D5E6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C432-46F8-B44D-244B841D5E6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C432-46F8-B44D-244B841D5E6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C432-46F8-B44D-244B841D5E6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C432-46F8-B44D-244B841D5E6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C432-46F8-B44D-244B841D5E66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C432-46F8-B44D-244B841D5E66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C432-46F8-B44D-244B841D5E66}"/>
              </c:ext>
            </c:extLst>
          </c:dPt>
          <c:dLbls>
            <c:dLbl>
              <c:idx val="0"/>
              <c:layout>
                <c:manualLayout>
                  <c:x val="-2.1760717410323822E-2"/>
                  <c:y val="6.071453754847806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432-46F8-B44D-244B841D5E66}"/>
                </c:ext>
              </c:extLst>
            </c:dLbl>
            <c:dLbl>
              <c:idx val="1"/>
              <c:layout>
                <c:manualLayout>
                  <c:x val="-3.5962865752892001E-3"/>
                  <c:y val="-3.632862221807820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432-46F8-B44D-244B841D5E66}"/>
                </c:ext>
              </c:extLst>
            </c:dLbl>
            <c:dLbl>
              <c:idx val="2"/>
              <c:layout>
                <c:manualLayout>
                  <c:x val="4.8137576552930994E-2"/>
                  <c:y val="-1.0288667567714081E-1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432-46F8-B44D-244B841D5E66}"/>
                </c:ext>
              </c:extLst>
            </c:dLbl>
            <c:dLbl>
              <c:idx val="3"/>
              <c:layout>
                <c:manualLayout>
                  <c:x val="9.2141780888500044E-2"/>
                  <c:y val="-0.1207265724443615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432-46F8-B44D-244B841D5E66}"/>
                </c:ext>
              </c:extLst>
            </c:dLbl>
            <c:dLbl>
              <c:idx val="4"/>
              <c:layout>
                <c:manualLayout>
                  <c:x val="-1.3267230485078283E-2"/>
                  <c:y val="-2.038019312133130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432-46F8-B44D-244B841D5E66}"/>
                </c:ext>
              </c:extLst>
            </c:dLbl>
            <c:dLbl>
              <c:idx val="5"/>
              <c:layout>
                <c:manualLayout>
                  <c:x val="-1.417347137163413E-2"/>
                  <c:y val="-1.020445814515054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C432-46F8-B44D-244B841D5E66}"/>
                </c:ext>
              </c:extLst>
            </c:dLbl>
            <c:dLbl>
              <c:idx val="6"/>
              <c:layout>
                <c:manualLayout>
                  <c:x val="-1.6546612229026956E-2"/>
                  <c:y val="6.6379243489175675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C432-46F8-B44D-244B841D5E66}"/>
                </c:ext>
              </c:extLst>
            </c:dLbl>
            <c:dLbl>
              <c:idx val="7"/>
              <c:layout>
                <c:manualLayout>
                  <c:x val="-3.3817439486730841E-2"/>
                  <c:y val="2.703446758181623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C432-46F8-B44D-244B841D5E66}"/>
                </c:ext>
              </c:extLst>
            </c:dLbl>
            <c:dLbl>
              <c:idx val="8"/>
              <c:layout>
                <c:manualLayout>
                  <c:x val="-1.3919753086419781E-2"/>
                  <c:y val="1.020490004005777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C432-46F8-B44D-244B841D5E66}"/>
                </c:ext>
              </c:extLst>
            </c:dLbl>
            <c:dLbl>
              <c:idx val="9"/>
              <c:layout>
                <c:manualLayout>
                  <c:x val="-5.9821862544959655E-3"/>
                  <c:y val="-1.445659188994698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C432-46F8-B44D-244B841D5E66}"/>
                </c:ext>
              </c:extLst>
            </c:dLbl>
            <c:dLbl>
              <c:idx val="10"/>
              <c:layout>
                <c:manualLayout>
                  <c:x val="3.4120370370370315E-2"/>
                  <c:y val="7.563991068280642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C432-46F8-B44D-244B841D5E66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Sheet1!$E$2:$E$12</c:f>
              <c:strCache>
                <c:ptCount val="11"/>
                <c:pt idx="0">
                  <c:v>Art</c:v>
                </c:pt>
                <c:pt idx="1">
                  <c:v>Biology</c:v>
                </c:pt>
                <c:pt idx="2">
                  <c:v>Ecology</c:v>
                </c:pt>
                <c:pt idx="3">
                  <c:v>Environmental Science</c:v>
                </c:pt>
                <c:pt idx="4">
                  <c:v>Environmental Studies</c:v>
                </c:pt>
                <c:pt idx="5">
                  <c:v>Fisheries Science</c:v>
                </c:pt>
                <c:pt idx="6">
                  <c:v>Geography</c:v>
                </c:pt>
                <c:pt idx="7">
                  <c:v>Earth Science</c:v>
                </c:pt>
                <c:pt idx="8">
                  <c:v>Political Science</c:v>
                </c:pt>
                <c:pt idx="9">
                  <c:v>Other Social Science</c:v>
                </c:pt>
                <c:pt idx="10">
                  <c:v>Other</c:v>
                </c:pt>
              </c:strCache>
            </c:strRef>
          </c:cat>
          <c:val>
            <c:numRef>
              <c:f>Sheet1!$F$2:$F$12</c:f>
              <c:numCache>
                <c:formatCode>General</c:formatCode>
                <c:ptCount val="11"/>
                <c:pt idx="0">
                  <c:v>4</c:v>
                </c:pt>
                <c:pt idx="1">
                  <c:v>6</c:v>
                </c:pt>
                <c:pt idx="2">
                  <c:v>4</c:v>
                </c:pt>
                <c:pt idx="3">
                  <c:v>13</c:v>
                </c:pt>
                <c:pt idx="4">
                  <c:v>4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3</c:v>
                </c:pt>
                <c:pt idx="1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C432-46F8-B44D-244B841D5E66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AD7DAB0-EE13-4872-B1AD-8684A61C57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89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Bright pink page in your packet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D7DAB0-EE13-4872-B1AD-8684A61C57F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305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Lists of electives</a:t>
            </a:r>
            <a:r>
              <a:rPr lang="en-US" baseline="0" dirty="0" smtClean="0"/>
              <a:t> on blue and green papers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D7DAB0-EE13-4872-B1AD-8684A61C57F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615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Bright yellow page in packets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D7DAB0-EE13-4872-B1AD-8684A61C57F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975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I’ll send an email reminder out</a:t>
            </a:r>
            <a:r>
              <a:rPr lang="en-US" baseline="0" dirty="0" smtClean="0"/>
              <a:t> about this, too!</a:t>
            </a:r>
          </a:p>
          <a:p>
            <a:endParaRPr lang="en-US" baseline="0" dirty="0" smtClean="0"/>
          </a:p>
          <a:p>
            <a:r>
              <a:rPr lang="en-US" baseline="0" dirty="0" smtClean="0"/>
              <a:t>Special Student add/drop forms – need to contact faculty about taking the course, and register during the first week of class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Find CRN in class description – show website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D7DAB0-EE13-4872-B1AD-8684A61C57F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271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you haven’t yet, join the 2017 MES Cohort FB Group!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D7DAB0-EE13-4872-B1AD-8684A61C57F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553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hangingPunct="1"/>
            <a:fld id="{25D63ED8-23D2-4D42-8EA4-988F612983B7}" type="slidenum">
              <a:rPr lang="en-US" altLang="en-US" smtClean="0">
                <a:latin typeface="Arial" charset="0"/>
              </a:rPr>
              <a:pPr eaLnBrk="1" hangingPunct="1"/>
              <a:t>13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/>
              <a:t>Please check your Evergreen email regularly,</a:t>
            </a:r>
            <a:r>
              <a:rPr lang="en-US" altLang="en-US" baseline="0" dirty="0" smtClean="0"/>
              <a:t> and/or have it forwarded to another account with more storage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518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38F67-7FD2-47D0-8042-2200654B99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919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11C4A-B19E-4834-928C-07C45EA6C4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557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17C4E-5172-4E5D-A43D-382E22A243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682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CD56A-7E53-48AC-9556-64491BB98B5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6703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38F67-7FD2-47D0-8042-2200654B99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8629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2AA5C-6411-43CC-8C57-B1B93FFCD0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106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E943F-0BBA-4824-A9D9-BA88BEA409F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783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430FC-435F-47E1-808F-890B218845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7519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4DBEE-39E9-40C3-9848-DEA07375755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1674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C8674-D4B9-464B-AF79-93B43C114E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5356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F7299-1409-4AAC-BFEB-322F86A2E0F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411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2AA5C-6411-43CC-8C57-B1B93FFCD0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0128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9CFCA-FB1C-4E8C-B923-D3290F279E4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8911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E22A8-4693-41CD-867D-CCDB0BB229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2694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11C4A-B19E-4834-928C-07C45EA6C4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3982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17C4E-5172-4E5D-A43D-382E22A243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2781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CD56A-7E53-48AC-9556-64491BB98B5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1998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38F67-7FD2-47D0-8042-2200654B99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8762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2AA5C-6411-43CC-8C57-B1B93FFCD0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1816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E943F-0BBA-4824-A9D9-BA88BEA409F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7904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430FC-435F-47E1-808F-890B218845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0965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4DBEE-39E9-40C3-9848-DEA07375755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73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E943F-0BBA-4824-A9D9-BA88BEA409F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6750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C8674-D4B9-464B-AF79-93B43C114E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8715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F7299-1409-4AAC-BFEB-322F86A2E0F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3540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9CFCA-FB1C-4E8C-B923-D3290F279E4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3810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E22A8-4693-41CD-867D-CCDB0BB229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2479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11C4A-B19E-4834-928C-07C45EA6C4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3475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17C4E-5172-4E5D-A43D-382E22A243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70396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CD56A-7E53-48AC-9556-64491BB98B5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218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430FC-435F-47E1-808F-890B218845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486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4DBEE-39E9-40C3-9848-DEA07375755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C8674-D4B9-464B-AF79-93B43C114E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700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F7299-1409-4AAC-BFEB-322F86A2E0F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369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9CFCA-FB1C-4E8C-B923-D3290F279E4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42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E22A8-4693-41CD-867D-CCDB0BB229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449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BA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37208438-8E3C-4DD6-BFE3-4280E342AD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125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BA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37208438-8E3C-4DD6-BFE3-4280E342AD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754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BA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37208438-8E3C-4DD6-BFE3-4280E342AD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04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ergreen.edu/health/health/immunization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evergreen.edu/mesweekly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5400" b="1" dirty="0" smtClean="0">
                <a:latin typeface="Helvetica" pitchFamily="34" charset="0"/>
              </a:rPr>
              <a:t>Welcome New Students!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264" y="1524000"/>
            <a:ext cx="468630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93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Other Aid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r>
              <a:rPr lang="en-US" dirty="0" smtClean="0"/>
              <a:t>Outside scholarships – will email out and on MES Weekly</a:t>
            </a:r>
          </a:p>
          <a:p>
            <a:r>
              <a:rPr lang="en-US" dirty="0" smtClean="0"/>
              <a:t>MESA professional development grants</a:t>
            </a:r>
          </a:p>
          <a:p>
            <a:r>
              <a:rPr lang="en-US" dirty="0" smtClean="0"/>
              <a:t>Research grants</a:t>
            </a:r>
          </a:p>
          <a:p>
            <a:r>
              <a:rPr lang="en-US" dirty="0" smtClean="0"/>
              <a:t>Emergency loans</a:t>
            </a:r>
          </a:p>
          <a:p>
            <a:r>
              <a:rPr lang="en-US" dirty="0" smtClean="0"/>
              <a:t>Residency Questions – email residency@evergreen.edu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203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839200" cy="868362"/>
          </a:xfrm>
        </p:spPr>
        <p:txBody>
          <a:bodyPr/>
          <a:lstStyle/>
          <a:p>
            <a:r>
              <a:rPr lang="en-US" sz="5400" b="1" dirty="0" smtClean="0"/>
              <a:t>Summer/Fall Registration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867400"/>
          </a:xfrm>
        </p:spPr>
        <p:txBody>
          <a:bodyPr/>
          <a:lstStyle/>
          <a:p>
            <a:r>
              <a:rPr lang="en-US" dirty="0" smtClean="0"/>
              <a:t>Can take summer classes as special student and apply toward degree</a:t>
            </a:r>
          </a:p>
          <a:p>
            <a:r>
              <a:rPr lang="en-US" dirty="0" smtClean="0"/>
              <a:t>Registration opens </a:t>
            </a:r>
            <a:r>
              <a:rPr lang="en-US" b="1" dirty="0" smtClean="0"/>
              <a:t>May 21 at 8am </a:t>
            </a:r>
            <a:r>
              <a:rPr lang="en-US" dirty="0" smtClean="0"/>
              <a:t>through my.evergreen.edu</a:t>
            </a:r>
          </a:p>
          <a:p>
            <a:pPr lvl="1"/>
            <a:r>
              <a:rPr lang="en-US" dirty="0" smtClean="0"/>
              <a:t>You may get on waitlist – be patient!!</a:t>
            </a:r>
          </a:p>
          <a:p>
            <a:pPr lvl="1"/>
            <a:r>
              <a:rPr lang="en-US" dirty="0" smtClean="0"/>
              <a:t>Please only sign up for your top choice elective</a:t>
            </a:r>
          </a:p>
          <a:p>
            <a:r>
              <a:rPr lang="en-US" dirty="0" smtClean="0"/>
              <a:t>Add/drop online until Friday before quarter starts</a:t>
            </a:r>
          </a:p>
          <a:p>
            <a:r>
              <a:rPr lang="en-US" dirty="0" smtClean="0"/>
              <a:t>Immunization form</a:t>
            </a:r>
          </a:p>
          <a:p>
            <a:pPr lvl="1"/>
            <a:r>
              <a:rPr lang="en-US" dirty="0" smtClean="0"/>
              <a:t>Turn into Registration or Health Center</a:t>
            </a:r>
          </a:p>
          <a:p>
            <a:pPr lvl="1"/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www.evergreen.edu/health/health/immunizations</a:t>
            </a:r>
            <a:r>
              <a:rPr lang="en-US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6699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ES social media handout.docx - Microsoft Word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25" t="21876" r="14272" b="20347"/>
          <a:stretch/>
        </p:blipFill>
        <p:spPr>
          <a:xfrm>
            <a:off x="381000" y="377982"/>
            <a:ext cx="8460632" cy="493672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981200" y="4343400"/>
            <a:ext cx="4724400" cy="76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839200" cy="868362"/>
          </a:xfrm>
        </p:spPr>
        <p:txBody>
          <a:bodyPr/>
          <a:lstStyle/>
          <a:p>
            <a:pPr eaLnBrk="1" hangingPunct="1"/>
            <a:r>
              <a:rPr lang="en-US" altLang="en-US" sz="5400" b="1" dirty="0" smtClean="0"/>
              <a:t>Jobs and Internships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8153400" cy="4953000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en-US" altLang="en-US" dirty="0" smtClean="0">
                <a:latin typeface="+mj-lt"/>
                <a:hlinkClick r:id="rId3"/>
              </a:rPr>
              <a:t>Subscribe </a:t>
            </a:r>
            <a:r>
              <a:rPr lang="en-US" altLang="en-US" dirty="0">
                <a:latin typeface="+mj-lt"/>
                <a:hlinkClick r:id="rId3"/>
              </a:rPr>
              <a:t>to MES Weekly</a:t>
            </a:r>
            <a:endParaRPr lang="en-US" altLang="en-US" dirty="0">
              <a:latin typeface="+mj-lt"/>
            </a:endParaRPr>
          </a:p>
          <a:p>
            <a:pPr lvl="1" eaLnBrk="1" hangingPunct="1"/>
            <a:r>
              <a:rPr lang="en-US" altLang="en-US" sz="3000" dirty="0">
                <a:latin typeface="+mj-lt"/>
              </a:rPr>
              <a:t>Internships</a:t>
            </a:r>
          </a:p>
          <a:p>
            <a:pPr lvl="1" eaLnBrk="1" hangingPunct="1"/>
            <a:r>
              <a:rPr lang="en-US" altLang="en-US" sz="3000" dirty="0">
                <a:latin typeface="+mj-lt"/>
              </a:rPr>
              <a:t>Jobs</a:t>
            </a:r>
          </a:p>
          <a:p>
            <a:pPr lvl="1" eaLnBrk="1" hangingPunct="1"/>
            <a:r>
              <a:rPr lang="en-US" altLang="en-US" sz="3000" dirty="0" smtClean="0">
                <a:latin typeface="+mj-lt"/>
              </a:rPr>
              <a:t>Conferences</a:t>
            </a:r>
          </a:p>
          <a:p>
            <a:pPr lvl="1" eaLnBrk="1" hangingPunct="1"/>
            <a:r>
              <a:rPr lang="en-US" altLang="en-US" sz="3000" dirty="0" smtClean="0">
                <a:latin typeface="+mj-lt"/>
              </a:rPr>
              <a:t>Events</a:t>
            </a:r>
            <a:endParaRPr lang="en-US" altLang="en-US" sz="3000" dirty="0">
              <a:latin typeface="+mj-lt"/>
            </a:endParaRPr>
          </a:p>
          <a:p>
            <a:pPr eaLnBrk="1" hangingPunct="1"/>
            <a:r>
              <a:rPr lang="en-US" altLang="en-US" dirty="0">
                <a:latin typeface="+mj-lt"/>
              </a:rPr>
              <a:t>Regular emails - PLEASE READ</a:t>
            </a:r>
            <a:r>
              <a:rPr lang="en-US" altLang="en-US" dirty="0" smtClean="0">
                <a:latin typeface="+mj-lt"/>
              </a:rPr>
              <a:t>!</a:t>
            </a:r>
          </a:p>
          <a:p>
            <a:pPr eaLnBrk="1" hangingPunct="1"/>
            <a:r>
              <a:rPr lang="en-US" altLang="en-US" dirty="0" smtClean="0">
                <a:latin typeface="+mj-lt"/>
              </a:rPr>
              <a:t>CODA – on campus jobs</a:t>
            </a:r>
            <a:endParaRPr lang="en-US" alt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Reminders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Pay your $100 deposit by Mon, 4/16 on my.evergreen.edu</a:t>
            </a:r>
          </a:p>
          <a:p>
            <a:r>
              <a:rPr lang="en-US" dirty="0" smtClean="0"/>
              <a:t>Mandatory MES Orientation – Mon, 9/17</a:t>
            </a:r>
          </a:p>
          <a:p>
            <a:r>
              <a:rPr lang="en-US" dirty="0" smtClean="0"/>
              <a:t>Classes start Mon, 9/24</a:t>
            </a:r>
          </a:p>
          <a:p>
            <a:r>
              <a:rPr lang="en-US" dirty="0" smtClean="0"/>
              <a:t>Please sign up for weekend activities today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097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Questions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534400" cy="5562600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/>
              <a:t>Questions for new admits:</a:t>
            </a:r>
          </a:p>
          <a:p>
            <a:r>
              <a:rPr lang="en-US" sz="2800" dirty="0" smtClean="0"/>
              <a:t>What </a:t>
            </a:r>
            <a:r>
              <a:rPr lang="en-US" sz="2800" dirty="0"/>
              <a:t>drew you to the MES program? What class are you most interested in and why?</a:t>
            </a:r>
          </a:p>
          <a:p>
            <a:r>
              <a:rPr lang="en-US" sz="2800" dirty="0" smtClean="0"/>
              <a:t>What </a:t>
            </a:r>
            <a:r>
              <a:rPr lang="en-US" sz="2800" dirty="0"/>
              <a:t>questions do you still have? Is there anything you are nervous about</a:t>
            </a:r>
            <a:r>
              <a:rPr lang="en-US" sz="2800" dirty="0" smtClean="0"/>
              <a:t>?</a:t>
            </a:r>
            <a:endParaRPr lang="en-US" sz="2800" dirty="0"/>
          </a:p>
          <a:p>
            <a:pPr marL="0" indent="0">
              <a:buNone/>
            </a:pPr>
            <a:r>
              <a:rPr lang="en-US" i="1" dirty="0" smtClean="0"/>
              <a:t>Questions for current students:</a:t>
            </a:r>
          </a:p>
          <a:p>
            <a:r>
              <a:rPr lang="en-US" sz="2800" dirty="0" smtClean="0"/>
              <a:t>What </a:t>
            </a:r>
            <a:r>
              <a:rPr lang="en-US" sz="2800" dirty="0"/>
              <a:t>advice would you give to a new student</a:t>
            </a:r>
            <a:r>
              <a:rPr lang="en-US" sz="2800" dirty="0" smtClean="0"/>
              <a:t>?</a:t>
            </a:r>
            <a:endParaRPr lang="en-US" sz="2800" dirty="0"/>
          </a:p>
          <a:p>
            <a:r>
              <a:rPr lang="en-US" sz="2800" dirty="0"/>
              <a:t>How did you choose your internship/elective/thesis</a:t>
            </a:r>
            <a:r>
              <a:rPr lang="en-US" sz="2800" dirty="0" smtClean="0"/>
              <a:t>?</a:t>
            </a:r>
            <a:endParaRPr lang="en-US" sz="2800" dirty="0"/>
          </a:p>
          <a:p>
            <a:r>
              <a:rPr lang="en-US" sz="2800" dirty="0"/>
              <a:t>What are interactions among the students in the program like?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3776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Reminders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Pay your $100 deposit by Mon, 4/16 on my.evergreen.edu</a:t>
            </a:r>
          </a:p>
          <a:p>
            <a:r>
              <a:rPr lang="en-US" dirty="0"/>
              <a:t>Mandatory MES Orientation – Mon, 9/17</a:t>
            </a:r>
          </a:p>
          <a:p>
            <a:r>
              <a:rPr lang="en-US" dirty="0"/>
              <a:t>Classes start Mon, 9/24</a:t>
            </a:r>
          </a:p>
          <a:p>
            <a:r>
              <a:rPr lang="en-US" dirty="0"/>
              <a:t>Please sign up for weekend activities today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45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Undergraduate Majors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4053957"/>
              </p:ext>
            </p:extLst>
          </p:nvPr>
        </p:nvGraphicFramePr>
        <p:xfrm>
          <a:off x="457200" y="1600200"/>
          <a:ext cx="82296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546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More Data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r>
              <a:rPr lang="en-US" dirty="0" smtClean="0"/>
              <a:t>Average age = 29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u="sng" dirty="0" smtClean="0"/>
              <a:t>States represented</a:t>
            </a:r>
            <a:r>
              <a:rPr lang="en-US" dirty="0" smtClean="0"/>
              <a:t>: AR, CA, CO, GA, ID, IL, MA, MD, MN, NC, OR, PR, TN, TX,WA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Top undergrad schools:</a:t>
            </a:r>
          </a:p>
          <a:p>
            <a:pPr lvl="1"/>
            <a:r>
              <a:rPr lang="en-US" dirty="0" smtClean="0"/>
              <a:t>Evergreen</a:t>
            </a:r>
          </a:p>
          <a:p>
            <a:pPr lvl="1"/>
            <a:r>
              <a:rPr lang="en-US" dirty="0" smtClean="0"/>
              <a:t>University of Washington</a:t>
            </a:r>
          </a:p>
          <a:p>
            <a:pPr lvl="1"/>
            <a:r>
              <a:rPr lang="en-US" dirty="0" smtClean="0"/>
              <a:t>Pacific Lutheran </a:t>
            </a:r>
            <a:r>
              <a:rPr lang="en-US" dirty="0" err="1" smtClean="0"/>
              <a:t>Universit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183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 b="1" dirty="0" smtClean="0">
                <a:latin typeface="Helvetica" pitchFamily="34" charset="0"/>
              </a:rPr>
              <a:t>Sample 2-Year Plan</a:t>
            </a:r>
          </a:p>
        </p:txBody>
      </p:sp>
      <p:graphicFrame>
        <p:nvGraphicFramePr>
          <p:cNvPr id="37967" name="Group 7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1230503"/>
              </p:ext>
            </p:extLst>
          </p:nvPr>
        </p:nvGraphicFramePr>
        <p:xfrm>
          <a:off x="457200" y="3200400"/>
          <a:ext cx="8229600" cy="2439353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0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 &amp;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 &amp;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 &amp;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Optional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6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 &amp;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Thesis &amp;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Thesis &amp;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Graduate!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245" name="Text Box 76"/>
          <p:cNvSpPr txBox="1">
            <a:spLocks noChangeArrowheads="1"/>
          </p:cNvSpPr>
          <p:nvPr/>
        </p:nvSpPr>
        <p:spPr bwMode="auto">
          <a:xfrm>
            <a:off x="685800" y="1447800"/>
            <a:ext cx="7772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dirty="0">
                <a:solidFill>
                  <a:srgbClr val="000000"/>
                </a:solidFill>
                <a:latin typeface="Helvetica" pitchFamily="34" charset="0"/>
              </a:rPr>
              <a:t>12 credits for 6 quarters </a:t>
            </a:r>
            <a:r>
              <a:rPr lang="en-US" sz="3200" dirty="0" smtClean="0">
                <a:solidFill>
                  <a:srgbClr val="000000"/>
                </a:solidFill>
                <a:latin typeface="Helvetica" pitchFamily="34" charset="0"/>
              </a:rPr>
              <a:t>- </a:t>
            </a:r>
            <a:r>
              <a:rPr lang="en-US" sz="3200" dirty="0">
                <a:solidFill>
                  <a:srgbClr val="000000"/>
                </a:solidFill>
                <a:latin typeface="Helvetica" pitchFamily="34" charset="0"/>
              </a:rPr>
              <a:t>3 </a:t>
            </a:r>
            <a:r>
              <a:rPr lang="en-US" sz="3200" dirty="0" smtClean="0">
                <a:solidFill>
                  <a:srgbClr val="000000"/>
                </a:solidFill>
                <a:latin typeface="Helvetica" pitchFamily="34" charset="0"/>
              </a:rPr>
              <a:t>nights/week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dirty="0" smtClean="0">
                <a:solidFill>
                  <a:srgbClr val="000000"/>
                </a:solidFill>
                <a:latin typeface="Helvetica" pitchFamily="34" charset="0"/>
              </a:rPr>
              <a:t>72 total credits</a:t>
            </a:r>
            <a:endParaRPr lang="en-US" sz="3200" dirty="0">
              <a:solidFill>
                <a:srgbClr val="000000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49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en-US" sz="6000" b="1" dirty="0"/>
              <a:t>1</a:t>
            </a:r>
            <a:r>
              <a:rPr lang="en-US" sz="6000" b="1" baseline="30000" dirty="0"/>
              <a:t>st</a:t>
            </a:r>
            <a:r>
              <a:rPr lang="en-US" sz="6000" b="1" dirty="0"/>
              <a:t> </a:t>
            </a:r>
            <a:r>
              <a:rPr lang="en-US" sz="6000" b="1" dirty="0" smtClean="0"/>
              <a:t>Year </a:t>
            </a:r>
            <a:r>
              <a:rPr lang="en-US" sz="6000" b="1" dirty="0"/>
              <a:t>Core </a:t>
            </a:r>
            <a:r>
              <a:rPr lang="en-US" sz="6000" b="1" dirty="0" smtClean="0"/>
              <a:t>Sequence</a:t>
            </a: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en-US" sz="3600" b="1" dirty="0" smtClean="0"/>
              <a:t>24 credits</a:t>
            </a:r>
            <a:br>
              <a:rPr lang="en-US" sz="3600" b="1" dirty="0" smtClean="0"/>
            </a:br>
            <a:r>
              <a:rPr lang="en-US" sz="3600" b="1" dirty="0" smtClean="0"/>
              <a:t>Tue/Thu Night, 6-10pm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4582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FALL</a:t>
            </a:r>
            <a:r>
              <a:rPr lang="en-US" dirty="0"/>
              <a:t>: Conceptualizing our Regional </a:t>
            </a:r>
            <a:r>
              <a:rPr lang="en-US" dirty="0" smtClean="0"/>
              <a:t>Environment (</a:t>
            </a:r>
            <a:r>
              <a:rPr lang="en-US" dirty="0" err="1" smtClean="0"/>
              <a:t>gCORE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WINTER</a:t>
            </a:r>
            <a:r>
              <a:rPr lang="en-US" dirty="0"/>
              <a:t>: Ecological and Social </a:t>
            </a:r>
            <a:r>
              <a:rPr lang="en-US" dirty="0" smtClean="0"/>
              <a:t>Sustainability (ESS)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SPRING</a:t>
            </a:r>
            <a:r>
              <a:rPr lang="en-US" dirty="0"/>
              <a:t>: Research Design /</a:t>
            </a:r>
            <a:r>
              <a:rPr lang="en-US" dirty="0" smtClean="0"/>
              <a:t> </a:t>
            </a:r>
            <a:r>
              <a:rPr lang="en-US" dirty="0"/>
              <a:t>Quantitative </a:t>
            </a:r>
            <a:r>
              <a:rPr lang="en-US" dirty="0" smtClean="0"/>
              <a:t>Methods (RDQM)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5891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/>
          <a:lstStyle/>
          <a:p>
            <a:r>
              <a:rPr lang="en-US" sz="5400" b="1" dirty="0" smtClean="0"/>
              <a:t>2</a:t>
            </a:r>
            <a:r>
              <a:rPr lang="en-US" sz="5400" b="1" baseline="30000" dirty="0" smtClean="0"/>
              <a:t>nd</a:t>
            </a:r>
            <a:r>
              <a:rPr lang="en-US" sz="5400" b="1" dirty="0" smtClean="0"/>
              <a:t> Year Core Sequence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200" b="1" dirty="0" smtClean="0"/>
              <a:t>24 credits</a:t>
            </a:r>
            <a:br>
              <a:rPr lang="en-US" sz="3200" b="1" dirty="0" smtClean="0"/>
            </a:br>
            <a:r>
              <a:rPr lang="en-US" sz="3200" b="1" dirty="0" smtClean="0"/>
              <a:t>Tue/Thu nights in Fall</a:t>
            </a:r>
            <a:br>
              <a:rPr lang="en-US" sz="3200" b="1" dirty="0" smtClean="0"/>
            </a:br>
            <a:r>
              <a:rPr lang="en-US" sz="3200" b="1" dirty="0" smtClean="0"/>
              <a:t>occasional Tue/Thu in Winter/Spring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048000"/>
            <a:ext cx="8229600" cy="3276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FALL: Case Studies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WINTER and SPRING: Thesis Workshop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~ Data Collection and Analysis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~ Public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26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Electives</a:t>
            </a:r>
            <a:br>
              <a:rPr lang="en-US" sz="5400" b="1" dirty="0" smtClean="0"/>
            </a:br>
            <a:r>
              <a:rPr lang="en-US" sz="3200" b="1" dirty="0" smtClean="0"/>
              <a:t>24 credits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b="1" dirty="0" smtClean="0">
                <a:latin typeface="Helvetica" pitchFamily="34" charset="0"/>
              </a:rPr>
              <a:t>Choose From:</a:t>
            </a:r>
          </a:p>
          <a:p>
            <a:pPr eaLnBrk="1" hangingPunct="1"/>
            <a:r>
              <a:rPr lang="en-US" dirty="0" smtClean="0">
                <a:latin typeface="Helvetica" pitchFamily="34" charset="0"/>
              </a:rPr>
              <a:t>MES electives – 4 credits each, Mon or Wed nights</a:t>
            </a:r>
          </a:p>
          <a:p>
            <a:pPr eaLnBrk="1" hangingPunct="1"/>
            <a:r>
              <a:rPr lang="en-US" dirty="0" smtClean="0">
                <a:latin typeface="Helvetica" pitchFamily="34" charset="0"/>
              </a:rPr>
              <a:t>Internships</a:t>
            </a:r>
          </a:p>
          <a:p>
            <a:pPr eaLnBrk="1" hangingPunct="1"/>
            <a:r>
              <a:rPr lang="en-US" dirty="0" smtClean="0">
                <a:latin typeface="Helvetica" pitchFamily="34" charset="0"/>
              </a:rPr>
              <a:t>Individual Study</a:t>
            </a:r>
            <a:endParaRPr lang="en-US" dirty="0">
              <a:latin typeface="Helvetica" pitchFamily="34" charset="0"/>
            </a:endParaRPr>
          </a:p>
          <a:p>
            <a:pPr eaLnBrk="1" hangingPunct="1"/>
            <a:r>
              <a:rPr lang="en-US" dirty="0">
                <a:latin typeface="Helvetica" pitchFamily="34" charset="0"/>
              </a:rPr>
              <a:t>MPA Courses</a:t>
            </a:r>
          </a:p>
          <a:p>
            <a:pPr eaLnBrk="1" hangingPunct="1"/>
            <a:r>
              <a:rPr lang="en-US" dirty="0">
                <a:latin typeface="Helvetica" pitchFamily="34" charset="0"/>
              </a:rPr>
              <a:t>Transfer Courses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699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sz="5400" b="1" dirty="0" smtClean="0">
                <a:cs typeface="Aharoni" panose="02010803020104030203" pitchFamily="2" charset="-79"/>
              </a:rPr>
              <a:t>Financial Aid</a:t>
            </a:r>
            <a:endParaRPr lang="en-US" sz="5400" b="1" dirty="0"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0"/>
            <a:ext cx="9067800" cy="60960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Check </a:t>
            </a:r>
            <a:r>
              <a:rPr lang="en-US" dirty="0" err="1" smtClean="0">
                <a:latin typeface="+mj-lt"/>
              </a:rPr>
              <a:t>my.evergreen</a:t>
            </a:r>
            <a:r>
              <a:rPr lang="en-US" dirty="0" smtClean="0">
                <a:latin typeface="+mj-lt"/>
              </a:rPr>
              <a:t> for total awards</a:t>
            </a:r>
          </a:p>
          <a:p>
            <a:r>
              <a:rPr lang="en-US" dirty="0">
                <a:latin typeface="+mj-lt"/>
              </a:rPr>
              <a:t>Can apply for loans at any time</a:t>
            </a:r>
          </a:p>
          <a:p>
            <a:r>
              <a:rPr lang="en-US" dirty="0">
                <a:latin typeface="+mj-lt"/>
              </a:rPr>
              <a:t>Can accept or reject loans at any time</a:t>
            </a:r>
          </a:p>
          <a:p>
            <a:r>
              <a:rPr lang="en-US" dirty="0" smtClean="0">
                <a:latin typeface="+mj-lt"/>
              </a:rPr>
              <a:t>Can request increase in loans for:</a:t>
            </a:r>
          </a:p>
          <a:p>
            <a:pPr lvl="1"/>
            <a:r>
              <a:rPr lang="en-US" dirty="0" smtClean="0">
                <a:latin typeface="+mj-lt"/>
              </a:rPr>
              <a:t>Travel (more than 30 mi RT)</a:t>
            </a:r>
          </a:p>
          <a:p>
            <a:pPr lvl="1"/>
            <a:r>
              <a:rPr lang="en-US" dirty="0" smtClean="0">
                <a:latin typeface="+mj-lt"/>
              </a:rPr>
              <a:t>Family care</a:t>
            </a:r>
          </a:p>
          <a:p>
            <a:pPr lvl="1"/>
            <a:r>
              <a:rPr lang="en-US" dirty="0" smtClean="0">
                <a:latin typeface="+mj-lt"/>
              </a:rPr>
              <a:t>Computer</a:t>
            </a:r>
          </a:p>
          <a:p>
            <a:pPr lvl="1"/>
            <a:r>
              <a:rPr lang="en-US" dirty="0" smtClean="0">
                <a:latin typeface="+mj-lt"/>
              </a:rPr>
              <a:t>Additional academic expenses</a:t>
            </a:r>
          </a:p>
          <a:p>
            <a:r>
              <a:rPr lang="en-US" dirty="0" smtClean="0">
                <a:latin typeface="+mj-lt"/>
              </a:rPr>
              <a:t>Tell </a:t>
            </a:r>
            <a:r>
              <a:rPr lang="en-US" dirty="0">
                <a:latin typeface="+mj-lt"/>
              </a:rPr>
              <a:t>Financial Aid office if taking more or less than 8 credits</a:t>
            </a:r>
          </a:p>
          <a:p>
            <a:r>
              <a:rPr lang="en-US" dirty="0" smtClean="0">
                <a:latin typeface="+mj-lt"/>
              </a:rPr>
              <a:t>Excess checks sent out Day 1 of each quarter</a:t>
            </a:r>
          </a:p>
          <a:p>
            <a:pPr lvl="1"/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53173494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2204</TotalTime>
  <Words>517</Words>
  <Application>Microsoft Office PowerPoint</Application>
  <PresentationFormat>On-screen Show (4:3)</PresentationFormat>
  <Paragraphs>127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Aharoni</vt:lpstr>
      <vt:lpstr>Arial</vt:lpstr>
      <vt:lpstr>Bookman Old Style</vt:lpstr>
      <vt:lpstr>Helvetica</vt:lpstr>
      <vt:lpstr>1_Default Design</vt:lpstr>
      <vt:lpstr>2_Default Design</vt:lpstr>
      <vt:lpstr>3_Default Design</vt:lpstr>
      <vt:lpstr>Welcome New Students!</vt:lpstr>
      <vt:lpstr>Reminders</vt:lpstr>
      <vt:lpstr>Your Undergraduate Majors</vt:lpstr>
      <vt:lpstr>More Data</vt:lpstr>
      <vt:lpstr>Sample 2-Year Plan</vt:lpstr>
      <vt:lpstr>1st Year Core Sequence 24 credits Tue/Thu Night, 6-10pm</vt:lpstr>
      <vt:lpstr>2nd Year Core Sequence 24 credits Tue/Thu nights in Fall occasional Tue/Thu in Winter/Spring</vt:lpstr>
      <vt:lpstr>Electives 24 credits</vt:lpstr>
      <vt:lpstr>Financial Aid</vt:lpstr>
      <vt:lpstr>Other Aid</vt:lpstr>
      <vt:lpstr>Summer/Fall Registration</vt:lpstr>
      <vt:lpstr>PowerPoint Presentation</vt:lpstr>
      <vt:lpstr>Jobs and Internships</vt:lpstr>
      <vt:lpstr>Reminders</vt:lpstr>
      <vt:lpstr>Questions</vt:lpstr>
    </vt:vector>
  </TitlesOfParts>
  <Company>THE EVERGREEN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 Orientation</dc:title>
  <dc:creator>Gail Wootan</dc:creator>
  <cp:lastModifiedBy>Martin, Andrea</cp:lastModifiedBy>
  <cp:revision>118</cp:revision>
  <dcterms:created xsi:type="dcterms:W3CDTF">2010-09-08T20:54:37Z</dcterms:created>
  <dcterms:modified xsi:type="dcterms:W3CDTF">2018-04-05T17:10:25Z</dcterms:modified>
</cp:coreProperties>
</file>