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20"/>
  </p:notesMasterIdLst>
  <p:sldIdLst>
    <p:sldId id="287" r:id="rId4"/>
    <p:sldId id="299" r:id="rId5"/>
    <p:sldId id="297" r:id="rId6"/>
    <p:sldId id="296" r:id="rId7"/>
    <p:sldId id="290" r:id="rId8"/>
    <p:sldId id="302" r:id="rId9"/>
    <p:sldId id="291" r:id="rId10"/>
    <p:sldId id="292" r:id="rId11"/>
    <p:sldId id="293" r:id="rId12"/>
    <p:sldId id="282" r:id="rId13"/>
    <p:sldId id="300" r:id="rId14"/>
    <p:sldId id="284" r:id="rId15"/>
    <p:sldId id="283" r:id="rId16"/>
    <p:sldId id="301" r:id="rId17"/>
    <p:sldId id="280" r:id="rId18"/>
    <p:sldId id="25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na\Desktop\2019%20admits%20sta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D7-4EFB-AF78-6F086DEB25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D7-4EFB-AF78-6F086DEB25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D7-4EFB-AF78-6F086DEB25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ED7-4EFB-AF78-6F086DEB25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ED7-4EFB-AF78-6F086DEB25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ED7-4EFB-AF78-6F086DEB250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ED7-4EFB-AF78-6F086DEB250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ED7-4EFB-AF78-6F086DEB250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7642403-DC3C-43F2-8BC2-9CDF0AF94E4E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sz="1600" baseline="0" dirty="0"/>
                      <a:t>
</a:t>
                    </a:r>
                    <a:fld id="{33F4271D-9987-42E3-8011-E4C05E6A45A7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ED7-4EFB-AF78-6F086DEB2509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2525994-D62F-45BA-811D-34E1EAAC8EB0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04429A7-E3DD-4A07-B5DC-265F60984A51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ED7-4EFB-AF78-6F086DEB2509}"/>
                </c:ext>
              </c:extLst>
            </c:dLbl>
            <c:dLbl>
              <c:idx val="2"/>
              <c:layout>
                <c:manualLayout>
                  <c:x val="6.9069069069069067E-2"/>
                  <c:y val="-2.61904761904761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B0E611-D3CE-4EB5-B4F4-59D88B97F41B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BBBC9E3-1133-475D-9AE1-7AE04F0BADC4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93693693693695"/>
                      <c:h val="0.148095238095238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ED7-4EFB-AF78-6F086DEB2509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09FFF4F-3E5A-4F26-8423-1289FCB34BBA}" type="CATEGORYNAME">
                      <a:rPr lang="en-US" sz="160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/>
                      <a:t>
</a:t>
                    </a:r>
                    <a:fld id="{031C4FD3-899A-4A9B-9387-00AE00DF984A}" type="PERCENTAGE">
                      <a:rPr lang="en-US" sz="1600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ED7-4EFB-AF78-6F086DEB2509}"/>
                </c:ext>
              </c:extLst>
            </c:dLbl>
            <c:dLbl>
              <c:idx val="4"/>
              <c:layout>
                <c:manualLayout>
                  <c:x val="-2.7027027027027056E-2"/>
                  <c:y val="-4.52380952380952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7F0E6A6-48D7-46A0-94A3-AE5E59DB2626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1566AA4-C720-4EBC-A989-4D845582D3E5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ED7-4EFB-AF78-6F086DEB2509}"/>
                </c:ext>
              </c:extLst>
            </c:dLbl>
            <c:dLbl>
              <c:idx val="5"/>
              <c:layout>
                <c:manualLayout>
                  <c:x val="-1.5015015015015022E-2"/>
                  <c:y val="-1.90476190476191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0747B1F-8244-49A6-AEF8-DF194C3EF5A8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9C27FC75-FAD2-488F-AC15-88B0BA91BF10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ED7-4EFB-AF78-6F086DEB2509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2014079-5B1E-441A-BB6D-0C371FAAFE83}" type="CATEGORYNAME">
                      <a:rPr lang="en-US" sz="16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2D2E6FE-F8EA-4CEB-8D01-389A0F0223AE}" type="PERCENTAGE">
                      <a:rPr lang="en-US" sz="16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067567567567568"/>
                      <c:h val="0.1023809523809523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ED7-4EFB-AF78-6F086DEB2509}"/>
                </c:ext>
              </c:extLst>
            </c:dLbl>
            <c:dLbl>
              <c:idx val="7"/>
              <c:layout>
                <c:manualLayout>
                  <c:x val="-3.003003003003003E-3"/>
                  <c:y val="-2.380952380952386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CDC509-225E-4DB8-ACAD-A658B75D2F38}" type="CATEGORYNAME">
                      <a:rPr lang="en-US" sz="1600" dirty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668CBF1-7844-47E5-A842-C66E15E5825A}" type="PERCENTAGE">
                      <a:rPr lang="en-US" sz="1600" baseline="0" dirty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ED7-4EFB-AF78-6F086DEB250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Sheet1!$E$1:$E$8</c:f>
              <c:strCache>
                <c:ptCount val="8"/>
                <c:pt idx="0">
                  <c:v>Biology</c:v>
                </c:pt>
                <c:pt idx="1">
                  <c:v>Environmental Science</c:v>
                </c:pt>
                <c:pt idx="2">
                  <c:v>Environmental Studies</c:v>
                </c:pt>
                <c:pt idx="3">
                  <c:v>Humanities</c:v>
                </c:pt>
                <c:pt idx="4">
                  <c:v>Liberal Artis</c:v>
                </c:pt>
                <c:pt idx="5">
                  <c:v>Marine Science</c:v>
                </c:pt>
                <c:pt idx="6">
                  <c:v>Other</c:v>
                </c:pt>
                <c:pt idx="7">
                  <c:v>Social Science</c:v>
                </c:pt>
              </c:strCache>
            </c:strRef>
          </c:cat>
          <c:val>
            <c:numRef>
              <c:f>Sheet1!$F$1:$F$8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7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ED7-4EFB-AF78-6F086DEB250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pink page in your 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Lists of electives</a:t>
            </a:r>
            <a:r>
              <a:rPr lang="en-US" baseline="0" dirty="0" smtClean="0"/>
              <a:t> on blue and green papers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yellow page in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send an email reminder out</a:t>
            </a:r>
            <a:r>
              <a:rPr lang="en-US" baseline="0" dirty="0" smtClean="0"/>
              <a:t> about this, too!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Special Student add/drop forms – need to contact faculty about taking the course, and register during the first week of class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Find CRN in class description – show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haven’t yet, join the 2017 MES Cohort FB Group!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16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Please check your Evergreen email regularly,</a:t>
            </a:r>
            <a:r>
              <a:rPr lang="en-US" altLang="en-US" baseline="0" dirty="0" smtClean="0"/>
              <a:t> and/or have it forwarded to another account with more storage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1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1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5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8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70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6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0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8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51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35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1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12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69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98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81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99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76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1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90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96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75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1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54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81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47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47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39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1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0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2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4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ergreen.edu/health/health/immunizations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vergreen.edu/mesweekly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Welcome New Students!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359408"/>
            <a:ext cx="5181599" cy="512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sz="5400" b="1" dirty="0" smtClean="0">
                <a:cs typeface="Aharoni" panose="02010803020104030203" pitchFamily="2" charset="-79"/>
              </a:rPr>
              <a:t>Financial Aid</a:t>
            </a:r>
            <a:endParaRPr lang="en-US" sz="5400" b="1" dirty="0"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" y="1371600"/>
            <a:ext cx="9061704" cy="608990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Your Financial Aid information should be available in your </a:t>
            </a:r>
            <a:r>
              <a:rPr lang="en-US" dirty="0" err="1" smtClean="0">
                <a:latin typeface="+mj-lt"/>
              </a:rPr>
              <a:t>my.evergreen</a:t>
            </a:r>
            <a:r>
              <a:rPr lang="en-US" dirty="0" smtClean="0">
                <a:latin typeface="+mj-lt"/>
              </a:rPr>
              <a:t> account. Talk with me during lunch or at the end of the day if it isn’t!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Any scholarships or waivers you were awarded will be available in your student account in the summer</a:t>
            </a: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cs typeface="Aharoni" panose="02010803020104030203" pitchFamily="2" charset="-79"/>
              </a:rPr>
              <a:t>More Financial </a:t>
            </a:r>
            <a:r>
              <a:rPr lang="en-US" sz="5400" b="1" dirty="0">
                <a:cs typeface="Aharoni" panose="02010803020104030203" pitchFamily="2" charset="-79"/>
              </a:rPr>
              <a:t>Aid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Can apply for loans at any time</a:t>
            </a:r>
          </a:p>
          <a:p>
            <a:pPr marL="457200" lvl="1" indent="0">
              <a:buNone/>
            </a:pPr>
            <a:r>
              <a:rPr lang="en-US" dirty="0"/>
              <a:t>Can accept or reject loans at any time</a:t>
            </a:r>
          </a:p>
          <a:p>
            <a:pPr marL="457200" lvl="1" indent="0">
              <a:buNone/>
            </a:pPr>
            <a:r>
              <a:rPr lang="en-US" dirty="0"/>
              <a:t>Can request increase in loans for:</a:t>
            </a:r>
          </a:p>
          <a:p>
            <a:pPr lvl="2"/>
            <a:r>
              <a:rPr lang="en-US" dirty="0"/>
              <a:t>Travel (more than 30 mi RT)</a:t>
            </a:r>
          </a:p>
          <a:p>
            <a:pPr lvl="2"/>
            <a:r>
              <a:rPr lang="en-US" dirty="0"/>
              <a:t>Family care</a:t>
            </a:r>
          </a:p>
          <a:p>
            <a:pPr lvl="2"/>
            <a:r>
              <a:rPr lang="en-US" dirty="0"/>
              <a:t>Computer</a:t>
            </a:r>
          </a:p>
          <a:p>
            <a:pPr lvl="2"/>
            <a:r>
              <a:rPr lang="en-US" dirty="0"/>
              <a:t>Additional academic expenses</a:t>
            </a:r>
          </a:p>
          <a:p>
            <a:r>
              <a:rPr lang="en-US" dirty="0"/>
              <a:t>Tell Financial Aid office if taking more or less than 8 credits</a:t>
            </a:r>
          </a:p>
          <a:p>
            <a:r>
              <a:rPr lang="en-US" dirty="0"/>
              <a:t>Excess checks sent out Day 1 of each quarter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68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Other Aid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Outside scholarships – will email out and on MES Weekly</a:t>
            </a:r>
          </a:p>
          <a:p>
            <a:r>
              <a:rPr lang="en-US" dirty="0" smtClean="0"/>
              <a:t>MESA professional development grants</a:t>
            </a:r>
          </a:p>
          <a:p>
            <a:r>
              <a:rPr lang="en-US" dirty="0" smtClean="0"/>
              <a:t>Research grants</a:t>
            </a:r>
          </a:p>
          <a:p>
            <a:r>
              <a:rPr lang="en-US" dirty="0" smtClean="0"/>
              <a:t>Emergency loans</a:t>
            </a:r>
          </a:p>
          <a:p>
            <a:r>
              <a:rPr lang="en-US" dirty="0" smtClean="0"/>
              <a:t>Residency Questions – email registration@evergreen.edu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868362"/>
          </a:xfrm>
        </p:spPr>
        <p:txBody>
          <a:bodyPr/>
          <a:lstStyle/>
          <a:p>
            <a:r>
              <a:rPr lang="en-US" sz="5400" b="1" dirty="0" smtClean="0"/>
              <a:t>Summer Registration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867400"/>
          </a:xfrm>
        </p:spPr>
        <p:txBody>
          <a:bodyPr/>
          <a:lstStyle/>
          <a:p>
            <a:r>
              <a:rPr lang="en-US" dirty="0" smtClean="0"/>
              <a:t>You can take summer classes as special student and apply credits toward degree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Must get faculty approval and signature on a Special Student Registration Form during Week 1 (June 24)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financial aid available for graduate credits</a:t>
            </a: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Fall Registration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 smtClean="0"/>
              <a:t>All new students must register for </a:t>
            </a:r>
            <a:r>
              <a:rPr lang="en-US" sz="2800" dirty="0" err="1" smtClean="0"/>
              <a:t>gCORE</a:t>
            </a:r>
            <a:endParaRPr lang="en-US" sz="2800" dirty="0" smtClean="0"/>
          </a:p>
          <a:p>
            <a:r>
              <a:rPr lang="en-US" sz="2800" dirty="0" smtClean="0"/>
              <a:t>Registration </a:t>
            </a:r>
            <a:r>
              <a:rPr lang="en-US" sz="2800" dirty="0"/>
              <a:t>opens </a:t>
            </a:r>
            <a:r>
              <a:rPr lang="en-US" sz="2800" b="1" dirty="0"/>
              <a:t>May 20 at 8am </a:t>
            </a:r>
            <a:r>
              <a:rPr lang="en-US" sz="2800" dirty="0"/>
              <a:t>through my.evergreen.edu</a:t>
            </a:r>
          </a:p>
          <a:p>
            <a:pPr lvl="1"/>
            <a:r>
              <a:rPr lang="en-US" dirty="0"/>
              <a:t>You may get on waitlist – be patient!!</a:t>
            </a:r>
          </a:p>
          <a:p>
            <a:pPr lvl="1"/>
            <a:r>
              <a:rPr lang="en-US" dirty="0"/>
              <a:t>Please only sign up for your top choice </a:t>
            </a:r>
            <a:r>
              <a:rPr lang="en-US" dirty="0" smtClean="0"/>
              <a:t>elective</a:t>
            </a:r>
            <a:endParaRPr lang="en-US" dirty="0"/>
          </a:p>
          <a:p>
            <a:r>
              <a:rPr lang="en-US" sz="2800" dirty="0"/>
              <a:t>Add/drop online until Friday before quarter starts</a:t>
            </a:r>
          </a:p>
          <a:p>
            <a:r>
              <a:rPr lang="en-US" sz="2800" dirty="0" smtClean="0"/>
              <a:t>Submit Your Immunization </a:t>
            </a:r>
            <a:r>
              <a:rPr lang="en-US" sz="2800" dirty="0"/>
              <a:t>form</a:t>
            </a:r>
          </a:p>
          <a:p>
            <a:pPr lvl="1"/>
            <a:r>
              <a:rPr lang="en-US" dirty="0"/>
              <a:t>Turn into Registration or Health Center</a:t>
            </a:r>
          </a:p>
          <a:p>
            <a:pPr lvl="1"/>
            <a:r>
              <a:rPr lang="en-US" dirty="0" smtClean="0">
                <a:hlinkClick r:id="rId2"/>
              </a:rPr>
              <a:t>evergreen.edu/health/health/immunizations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81200" y="4343400"/>
            <a:ext cx="472440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562600"/>
            <a:ext cx="7848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+mj-lt"/>
              </a:rPr>
              <a:t>***Watch for an email about the MES 2019 Cohort Facebook Group***</a:t>
            </a:r>
            <a:endParaRPr lang="en-US" sz="2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/>
          <a:lstStyle/>
          <a:p>
            <a:pPr eaLnBrk="1" hangingPunct="1"/>
            <a:r>
              <a:rPr lang="en-US" altLang="en-US" sz="5400" b="1" dirty="0" smtClean="0"/>
              <a:t>Jobs and Internships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953000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  <a:hlinkClick r:id="rId3"/>
              </a:rPr>
              <a:t>Subscribe </a:t>
            </a:r>
            <a:r>
              <a:rPr lang="en-US" altLang="en-US" dirty="0">
                <a:latin typeface="+mj-lt"/>
                <a:hlinkClick r:id="rId3"/>
              </a:rPr>
              <a:t>to MES Weekly</a:t>
            </a:r>
            <a:endParaRPr lang="en-US" altLang="en-US" dirty="0">
              <a:latin typeface="+mj-lt"/>
            </a:endParaRPr>
          </a:p>
          <a:p>
            <a:pPr lvl="1" eaLnBrk="1" hangingPunct="1"/>
            <a:r>
              <a:rPr lang="en-US" altLang="en-US" sz="3000" dirty="0">
                <a:latin typeface="+mj-lt"/>
              </a:rPr>
              <a:t>Internships</a:t>
            </a:r>
          </a:p>
          <a:p>
            <a:pPr lvl="1" eaLnBrk="1" hangingPunct="1"/>
            <a:r>
              <a:rPr lang="en-US" altLang="en-US" sz="3000" dirty="0">
                <a:latin typeface="+mj-lt"/>
              </a:rPr>
              <a:t>Jobs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Conferences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Events</a:t>
            </a:r>
            <a:endParaRPr lang="en-US" altLang="en-US" sz="3000" dirty="0">
              <a:latin typeface="+mj-lt"/>
            </a:endParaRPr>
          </a:p>
          <a:p>
            <a:pPr eaLnBrk="1" hangingPunct="1"/>
            <a:r>
              <a:rPr lang="en-US" altLang="en-US" dirty="0">
                <a:latin typeface="+mj-lt"/>
              </a:rPr>
              <a:t>Regular emails - PLEASE READ</a:t>
            </a:r>
            <a:r>
              <a:rPr lang="en-US" altLang="en-US" dirty="0" smtClean="0">
                <a:latin typeface="+mj-lt"/>
              </a:rPr>
              <a:t>!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CODA – on campus jobs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 your $100 deposit by Mon, </a:t>
            </a:r>
            <a:r>
              <a:rPr lang="en-US" dirty="0" smtClean="0"/>
              <a:t>4/15 </a:t>
            </a:r>
            <a:r>
              <a:rPr lang="en-US" dirty="0"/>
              <a:t>on </a:t>
            </a:r>
            <a:r>
              <a:rPr lang="en-US" dirty="0" smtClean="0"/>
              <a:t>my.evergreen.edu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Check out Agendas for Weekend Events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Mandatory MES Orientation – Mon, </a:t>
            </a:r>
            <a:r>
              <a:rPr lang="en-US" dirty="0" smtClean="0"/>
              <a:t>9/23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Classes start Mon, </a:t>
            </a:r>
            <a:r>
              <a:rPr lang="en-US" dirty="0" smtClean="0"/>
              <a:t>9/30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5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Who Are You?</a:t>
            </a:r>
            <a:br>
              <a:rPr lang="en-US" b="1" dirty="0" smtClean="0"/>
            </a:br>
            <a:r>
              <a:rPr lang="en-US" sz="2000" b="1" dirty="0" smtClean="0"/>
              <a:t>Undergrad Majors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768120"/>
              </p:ext>
            </p:extLst>
          </p:nvPr>
        </p:nvGraphicFramePr>
        <p:xfrm>
          <a:off x="228600" y="1417638"/>
          <a:ext cx="8686800" cy="521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996338"/>
              </p:ext>
            </p:extLst>
          </p:nvPr>
        </p:nvGraphicFramePr>
        <p:xfrm>
          <a:off x="304800" y="12954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41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Average age = 30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States represented</a:t>
            </a:r>
            <a:r>
              <a:rPr lang="en-US" dirty="0" smtClean="0"/>
              <a:t>: AZ, CA, CO, MA, MD, NC, NY,OH, OR, PR, TX, WA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Top undergrad schools:</a:t>
            </a:r>
          </a:p>
          <a:p>
            <a:pPr lvl="1"/>
            <a:r>
              <a:rPr lang="en-US" dirty="0" smtClean="0"/>
              <a:t>Evergreen</a:t>
            </a:r>
          </a:p>
          <a:p>
            <a:pPr lvl="1"/>
            <a:r>
              <a:rPr lang="en-US" dirty="0" smtClean="0"/>
              <a:t>University of Washington</a:t>
            </a:r>
          </a:p>
          <a:p>
            <a:pPr lvl="1"/>
            <a:r>
              <a:rPr lang="en-US" dirty="0" smtClean="0"/>
              <a:t>Western Washington University</a:t>
            </a:r>
          </a:p>
        </p:txBody>
      </p:sp>
    </p:spTree>
    <p:extLst>
      <p:ext uri="{BB962C8B-B14F-4D97-AF65-F5344CB8AC3E}">
        <p14:creationId xmlns:p14="http://schemas.microsoft.com/office/powerpoint/2010/main" val="36018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Sample 2-Year Plan</a:t>
            </a:r>
          </a:p>
        </p:txBody>
      </p:sp>
      <p:graphicFrame>
        <p:nvGraphicFramePr>
          <p:cNvPr id="37967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694956"/>
              </p:ext>
            </p:extLst>
          </p:nvPr>
        </p:nvGraphicFramePr>
        <p:xfrm>
          <a:off x="457200" y="3200400"/>
          <a:ext cx="8229600" cy="243935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Elective(?)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45" name="Text Box 76"/>
          <p:cNvSpPr txBox="1">
            <a:spLocks noChangeArrowheads="1"/>
          </p:cNvSpPr>
          <p:nvPr/>
        </p:nvSpPr>
        <p:spPr bwMode="auto">
          <a:xfrm>
            <a:off x="685800" y="14478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12 credits for 6 quarters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3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nights/week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72 total credits</a:t>
            </a:r>
            <a:endParaRPr lang="en-US" sz="32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3-Year Plan</a:t>
            </a:r>
            <a:endParaRPr lang="en-US" b="1" dirty="0"/>
          </a:p>
        </p:txBody>
      </p:sp>
      <p:graphicFrame>
        <p:nvGraphicFramePr>
          <p:cNvPr id="6" name="Group 7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66088010"/>
              </p:ext>
            </p:extLst>
          </p:nvPr>
        </p:nvGraphicFramePr>
        <p:xfrm>
          <a:off x="457200" y="3048000"/>
          <a:ext cx="8229600" cy="3469577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Two Electives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Two Electives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Two Electives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7334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1447800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8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credits for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9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quarters -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2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nights/week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72 total credits</a:t>
            </a:r>
          </a:p>
        </p:txBody>
      </p:sp>
    </p:spTree>
    <p:extLst>
      <p:ext uri="{BB962C8B-B14F-4D97-AF65-F5344CB8AC3E}">
        <p14:creationId xmlns:p14="http://schemas.microsoft.com/office/powerpoint/2010/main" val="48045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</a:t>
            </a:r>
            <a:r>
              <a:rPr lang="en-US" sz="6000" b="1" dirty="0" smtClean="0"/>
              <a:t>Year </a:t>
            </a:r>
            <a:r>
              <a:rPr lang="en-US" sz="6000" b="1" dirty="0"/>
              <a:t>Core </a:t>
            </a:r>
            <a:r>
              <a:rPr lang="en-US" sz="6000" b="1" dirty="0" smtClean="0"/>
              <a:t>Sequence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3600" b="1" dirty="0" smtClean="0"/>
              <a:t>24 credits</a:t>
            </a:r>
            <a:br>
              <a:rPr lang="en-US" sz="3600" b="1" dirty="0" smtClean="0"/>
            </a:br>
            <a:r>
              <a:rPr lang="en-US" sz="3600" b="1" dirty="0" smtClean="0"/>
              <a:t>Tue/Thu Night, 6-10pm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FALL</a:t>
            </a:r>
            <a:r>
              <a:rPr lang="en-US" dirty="0"/>
              <a:t>: Conceptualizing our Regional </a:t>
            </a:r>
            <a:r>
              <a:rPr lang="en-US" dirty="0" smtClean="0"/>
              <a:t>Environment (</a:t>
            </a:r>
            <a:r>
              <a:rPr lang="en-US" dirty="0" err="1" smtClean="0"/>
              <a:t>gCORE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</a:t>
            </a:r>
            <a:r>
              <a:rPr lang="en-US" dirty="0"/>
              <a:t>: Ecological and Social </a:t>
            </a:r>
            <a:r>
              <a:rPr lang="en-US" dirty="0" smtClean="0"/>
              <a:t>Sustainability (ESS)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SPRING</a:t>
            </a:r>
            <a:r>
              <a:rPr lang="en-US" dirty="0"/>
              <a:t>: Research Design /</a:t>
            </a:r>
            <a:r>
              <a:rPr lang="en-US" dirty="0" smtClean="0"/>
              <a:t> </a:t>
            </a:r>
            <a:r>
              <a:rPr lang="en-US" dirty="0"/>
              <a:t>Quantitative </a:t>
            </a:r>
            <a:r>
              <a:rPr lang="en-US" dirty="0" smtClean="0"/>
              <a:t>Methods (RDQM)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89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sz="5400" b="1" dirty="0" smtClean="0"/>
              <a:t>2</a:t>
            </a:r>
            <a:r>
              <a:rPr lang="en-US" sz="5400" b="1" baseline="30000" dirty="0" smtClean="0"/>
              <a:t>nd</a:t>
            </a:r>
            <a:r>
              <a:rPr lang="en-US" sz="5400" b="1" dirty="0" smtClean="0"/>
              <a:t> Year Core Sequence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24 credits</a:t>
            </a:r>
            <a:br>
              <a:rPr lang="en-US" sz="3200" b="1" dirty="0" smtClean="0"/>
            </a:br>
            <a:r>
              <a:rPr lang="en-US" sz="3200" b="1" dirty="0" smtClean="0"/>
              <a:t>Tue/Thu nights in Fall</a:t>
            </a:r>
            <a:br>
              <a:rPr lang="en-US" sz="3200" b="1" dirty="0" smtClean="0"/>
            </a:br>
            <a:r>
              <a:rPr lang="en-US" sz="3200" b="1" dirty="0" smtClean="0"/>
              <a:t>occasional Tue/Thu in Winter/Spring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FALL: Case Studies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 and SPRING: Thesis Workshop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Data Collection and Analysis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Public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Electives</a:t>
            </a:r>
            <a:br>
              <a:rPr lang="en-US" sz="5400" b="1" dirty="0" smtClean="0"/>
            </a:br>
            <a:r>
              <a:rPr lang="en-US" sz="3200" b="1" dirty="0" smtClean="0"/>
              <a:t>24 credits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latin typeface="Helvetica" pitchFamily="34" charset="0"/>
              </a:rPr>
              <a:t>Choose From: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MES electives – 4 credits each, Mon or Wed nights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Internships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Individual Study</a:t>
            </a:r>
            <a:endParaRPr lang="en-US" dirty="0">
              <a:latin typeface="Helvetica" pitchFamily="34" charset="0"/>
            </a:endParaRPr>
          </a:p>
          <a:p>
            <a:pPr eaLnBrk="1" hangingPunct="1"/>
            <a:r>
              <a:rPr lang="en-US" dirty="0">
                <a:latin typeface="Helvetica" pitchFamily="34" charset="0"/>
              </a:rPr>
              <a:t>MPA Courses</a:t>
            </a:r>
          </a:p>
          <a:p>
            <a:pPr eaLnBrk="1" hangingPunct="1"/>
            <a:r>
              <a:rPr lang="en-US" dirty="0">
                <a:latin typeface="Helvetica" pitchFamily="34" charset="0"/>
              </a:rPr>
              <a:t>Transfer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9915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2515</TotalTime>
  <Words>600</Words>
  <Application>Microsoft Office PowerPoint</Application>
  <PresentationFormat>On-screen Show (4:3)</PresentationFormat>
  <Paragraphs>146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Aharoni</vt:lpstr>
      <vt:lpstr>Arial</vt:lpstr>
      <vt:lpstr>Bookman Old Style</vt:lpstr>
      <vt:lpstr>Helvetica</vt:lpstr>
      <vt:lpstr>1_Default Design</vt:lpstr>
      <vt:lpstr>2_Default Design</vt:lpstr>
      <vt:lpstr>3_Default Design</vt:lpstr>
      <vt:lpstr>Welcome New Students!</vt:lpstr>
      <vt:lpstr>Reminders</vt:lpstr>
      <vt:lpstr>Who Are You? Undergrad Majors</vt:lpstr>
      <vt:lpstr>More Data</vt:lpstr>
      <vt:lpstr>Sample 2-Year Plan</vt:lpstr>
      <vt:lpstr>Sample 3-Year Plan</vt:lpstr>
      <vt:lpstr>1st Year Core Sequence 24 credits Tue/Thu Night, 6-10pm</vt:lpstr>
      <vt:lpstr>2nd Year Core Sequence 24 credits Tue/Thu nights in Fall occasional Tue/Thu in Winter/Spring</vt:lpstr>
      <vt:lpstr>Electives 24 credits</vt:lpstr>
      <vt:lpstr>Financial Aid</vt:lpstr>
      <vt:lpstr>More Financial Aid</vt:lpstr>
      <vt:lpstr>Other Aid</vt:lpstr>
      <vt:lpstr>Summer Registration</vt:lpstr>
      <vt:lpstr>Fall Registration</vt:lpstr>
      <vt:lpstr>PowerPoint Presentation</vt:lpstr>
      <vt:lpstr>Jobs and Internships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Martin, Andrea</cp:lastModifiedBy>
  <cp:revision>129</cp:revision>
  <dcterms:created xsi:type="dcterms:W3CDTF">2010-09-08T20:54:37Z</dcterms:created>
  <dcterms:modified xsi:type="dcterms:W3CDTF">2019-04-08T18:38:12Z</dcterms:modified>
</cp:coreProperties>
</file>