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9"/>
  </p:notesMasterIdLst>
  <p:sldIdLst>
    <p:sldId id="287" r:id="rId4"/>
    <p:sldId id="299" r:id="rId5"/>
    <p:sldId id="297" r:id="rId6"/>
    <p:sldId id="296" r:id="rId7"/>
    <p:sldId id="290" r:id="rId8"/>
    <p:sldId id="291" r:id="rId9"/>
    <p:sldId id="292" r:id="rId10"/>
    <p:sldId id="293" r:id="rId11"/>
    <p:sldId id="282" r:id="rId12"/>
    <p:sldId id="284" r:id="rId13"/>
    <p:sldId id="283" r:id="rId14"/>
    <p:sldId id="280" r:id="rId15"/>
    <p:sldId id="257" r:id="rId16"/>
    <p:sldId id="294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29-47AB-9DFD-4AFE317167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29-47AB-9DFD-4AFE317167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29-47AB-9DFD-4AFE317167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29-47AB-9DFD-4AFE317167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329-47AB-9DFD-4AFE317167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329-47AB-9DFD-4AFE3171676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329-47AB-9DFD-4AFE3171676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329-47AB-9DFD-4AFE31716760}"/>
              </c:ext>
            </c:extLst>
          </c:dPt>
          <c:dLbls>
            <c:dLbl>
              <c:idx val="0"/>
              <c:layout>
                <c:manualLayout>
                  <c:x val="4.4944225721784775E-2"/>
                  <c:y val="3.7896686296374923E-2"/>
                </c:manualLayout>
              </c:layout>
              <c:tx>
                <c:rich>
                  <a:bodyPr/>
                  <a:lstStyle/>
                  <a:p>
                    <a:fld id="{E1BE0940-4436-47DE-AA67-DDD8804495DE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958F4F6-4C42-44D3-A93D-72D5D8ABFE42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329-47AB-9DFD-4AFE31716760}"/>
                </c:ext>
              </c:extLst>
            </c:dLbl>
            <c:dLbl>
              <c:idx val="1"/>
              <c:layout>
                <c:manualLayout>
                  <c:x val="-5.0003645377661122E-3"/>
                  <c:y val="-0.11494437758329006"/>
                </c:manualLayout>
              </c:layout>
              <c:tx>
                <c:rich>
                  <a:bodyPr/>
                  <a:lstStyle/>
                  <a:p>
                    <a:fld id="{8159BBB9-4B70-4516-A99B-DD01A371C815}" type="CATEGORYNAM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70AFD44-2B44-4598-BFD5-B6F1951DF810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329-47AB-9DFD-4AFE31716760}"/>
                </c:ext>
              </c:extLst>
            </c:dLbl>
            <c:dLbl>
              <c:idx val="2"/>
              <c:layout>
                <c:manualLayout>
                  <c:x val="3.497229512977533E-2"/>
                  <c:y val="-3.2460495147662499E-2"/>
                </c:manualLayout>
              </c:layout>
              <c:tx>
                <c:rich>
                  <a:bodyPr/>
                  <a:lstStyle/>
                  <a:p>
                    <a:fld id="{7E3DE9D9-2BF6-4903-8D32-44B62532CB47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4FFBE76-D2C7-4F67-AA12-C2BEA7DB1CF5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329-47AB-9DFD-4AFE31716760}"/>
                </c:ext>
              </c:extLst>
            </c:dLbl>
            <c:dLbl>
              <c:idx val="3"/>
              <c:layout>
                <c:manualLayout>
                  <c:x val="1.8559538610305289E-2"/>
                  <c:y val="-1.2779555167714873E-2"/>
                </c:manualLayout>
              </c:layout>
              <c:tx>
                <c:rich>
                  <a:bodyPr/>
                  <a:lstStyle/>
                  <a:p>
                    <a:fld id="{90984C4E-5350-4EE3-8EA7-6340ECE28F75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1A59212-19DE-492A-9FAE-26C53FF5DE1E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329-47AB-9DFD-4AFE31716760}"/>
                </c:ext>
              </c:extLst>
            </c:dLbl>
            <c:dLbl>
              <c:idx val="4"/>
              <c:layout>
                <c:manualLayout>
                  <c:x val="-0.14330720173136252"/>
                  <c:y val="-0.12717906151508829"/>
                </c:manualLayout>
              </c:layout>
              <c:tx>
                <c:rich>
                  <a:bodyPr/>
                  <a:lstStyle/>
                  <a:p>
                    <a:fld id="{C59361D7-C0B5-4101-9F43-18A8AA66160F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21C9182-D636-415B-94AF-4F04CE87FC0E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329-47AB-9DFD-4AFE31716760}"/>
                </c:ext>
              </c:extLst>
            </c:dLbl>
            <c:dLbl>
              <c:idx val="5"/>
              <c:layout>
                <c:manualLayout>
                  <c:x val="-2.2639131914066326E-2"/>
                  <c:y val="4.7128533750717752E-2"/>
                </c:manualLayout>
              </c:layout>
              <c:tx>
                <c:rich>
                  <a:bodyPr/>
                  <a:lstStyle/>
                  <a:p>
                    <a:fld id="{9E22DC04-C18A-42EB-8F06-5E0156B0B268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022C50CC-DD97-4317-B67A-BF72CC1D16E8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329-47AB-9DFD-4AFE31716760}"/>
                </c:ext>
              </c:extLst>
            </c:dLbl>
            <c:dLbl>
              <c:idx val="6"/>
              <c:layout>
                <c:manualLayout>
                  <c:x val="-5.3637843880626063E-2"/>
                  <c:y val="2.5325659975567631E-2"/>
                </c:manualLayout>
              </c:layout>
              <c:tx>
                <c:rich>
                  <a:bodyPr/>
                  <a:lstStyle/>
                  <a:p>
                    <a:fld id="{2A85102F-9BB4-4665-97B7-AD761A56E218}" type="CATEGORYNAME">
                      <a:rPr lang="en-US" sz="1200" baseline="0">
                        <a:solidFill>
                          <a:sysClr val="windowText" lastClr="000000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/>
                      <a:t>
</a:t>
                    </a:r>
                    <a:fld id="{A74765D2-C9BE-44CD-BE96-CA00E631F474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329-47AB-9DFD-4AFE31716760}"/>
                </c:ext>
              </c:extLst>
            </c:dLbl>
            <c:dLbl>
              <c:idx val="7"/>
              <c:layout>
                <c:manualLayout>
                  <c:x val="-7.0044230582288328E-2"/>
                  <c:y val="2.425119250864399E-3"/>
                </c:manualLayout>
              </c:layout>
              <c:tx>
                <c:rich>
                  <a:bodyPr/>
                  <a:lstStyle/>
                  <a:p>
                    <a:fld id="{049BFCB5-9BFE-4187-BEA0-9CF9049B5A69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BBC9C8A0-1E57-4B40-8E03-1BEAAAD8AAFE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329-47AB-9DFD-4AFE317167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587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Sheet2!$A$1:$A$8</c:f>
              <c:strCache>
                <c:ptCount val="8"/>
                <c:pt idx="0">
                  <c:v>Environmental Science</c:v>
                </c:pt>
                <c:pt idx="1">
                  <c:v>Environmental Studies</c:v>
                </c:pt>
                <c:pt idx="2">
                  <c:v>Environmental Other</c:v>
                </c:pt>
                <c:pt idx="3">
                  <c:v>Biology</c:v>
                </c:pt>
                <c:pt idx="4">
                  <c:v>Other Natural Sciences</c:v>
                </c:pt>
                <c:pt idx="5">
                  <c:v>Liberal Arts/Humanities</c:v>
                </c:pt>
                <c:pt idx="6">
                  <c:v>Social Sciences</c:v>
                </c:pt>
                <c:pt idx="7">
                  <c:v>Other</c:v>
                </c:pt>
              </c:strCache>
            </c:strRef>
          </c:cat>
          <c:val>
            <c:numRef>
              <c:f>Sheet2!$B$1:$B$8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3</c:v>
                </c:pt>
                <c:pt idx="3">
                  <c:v>4</c:v>
                </c:pt>
                <c:pt idx="4">
                  <c:v>16</c:v>
                </c:pt>
                <c:pt idx="5">
                  <c:v>9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329-47AB-9DFD-4AFE3171676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pink page in your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Lists of electives</a:t>
            </a:r>
            <a:r>
              <a:rPr lang="en-US" baseline="0" dirty="0" smtClean="0"/>
              <a:t> on blue and green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yellow page in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send an email reminder out</a:t>
            </a:r>
            <a:r>
              <a:rPr lang="en-US" baseline="0" dirty="0" smtClean="0"/>
              <a:t> about this, too!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Special Student add/drop forms – need to contact faculty about taking the course, and register during the first week of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Find CRN in class description – show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haven’t yet, join the 2017 MES Cohort FB Group!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Please check your Evergreen email regularly,</a:t>
            </a:r>
            <a:r>
              <a:rPr lang="en-US" altLang="en-US" baseline="0" dirty="0" smtClean="0"/>
              <a:t> and/or have it forwarded to another account with more storage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1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1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8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7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6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0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5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35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12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9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98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8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99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76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1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90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96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75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71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540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81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47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47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39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8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0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2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health/health/immuniza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vergreen.edu/mesweekl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Welcome New Students!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64" y="1524000"/>
            <a:ext cx="4686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Other Aid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Outside scholarships – will email out and on MES Weekly</a:t>
            </a:r>
          </a:p>
          <a:p>
            <a:r>
              <a:rPr lang="en-US" dirty="0" smtClean="0"/>
              <a:t>MESA professional development grants</a:t>
            </a:r>
          </a:p>
          <a:p>
            <a:r>
              <a:rPr lang="en-US" dirty="0" smtClean="0"/>
              <a:t>Research grants</a:t>
            </a:r>
          </a:p>
          <a:p>
            <a:r>
              <a:rPr lang="en-US" dirty="0" smtClean="0"/>
              <a:t>Emergency loans</a:t>
            </a:r>
          </a:p>
          <a:p>
            <a:r>
              <a:rPr lang="en-US" dirty="0" smtClean="0"/>
              <a:t>Residency Questions – email residency@evergreen.edu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0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868362"/>
          </a:xfrm>
        </p:spPr>
        <p:txBody>
          <a:bodyPr/>
          <a:lstStyle/>
          <a:p>
            <a:r>
              <a:rPr lang="en-US" sz="5400" b="1" dirty="0" smtClean="0"/>
              <a:t>Summer/Fall Registration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r>
              <a:rPr lang="en-US" dirty="0" smtClean="0"/>
              <a:t>Can take summer classes as special student and apply toward degree</a:t>
            </a:r>
          </a:p>
          <a:p>
            <a:r>
              <a:rPr lang="en-US" dirty="0" smtClean="0"/>
              <a:t>Registration opens </a:t>
            </a:r>
            <a:r>
              <a:rPr lang="en-US" b="1" dirty="0" smtClean="0"/>
              <a:t>May </a:t>
            </a:r>
            <a:r>
              <a:rPr lang="en-US" b="1" dirty="0" smtClean="0"/>
              <a:t>21 at 8am </a:t>
            </a:r>
            <a:r>
              <a:rPr lang="en-US" dirty="0" smtClean="0"/>
              <a:t>through my.evergreen.edu</a:t>
            </a:r>
          </a:p>
          <a:p>
            <a:pPr lvl="1"/>
            <a:r>
              <a:rPr lang="en-US" dirty="0" smtClean="0"/>
              <a:t>You may get on waitlist – be patient!!</a:t>
            </a:r>
          </a:p>
          <a:p>
            <a:pPr lvl="1"/>
            <a:r>
              <a:rPr lang="en-US" dirty="0" smtClean="0"/>
              <a:t>Please only sign up for your top choice elective</a:t>
            </a:r>
          </a:p>
          <a:p>
            <a:r>
              <a:rPr lang="en-US" dirty="0" smtClean="0"/>
              <a:t>Add/drop online </a:t>
            </a:r>
            <a:r>
              <a:rPr lang="en-US" dirty="0" smtClean="0"/>
              <a:t>until Friday before quarter starts</a:t>
            </a:r>
            <a:endParaRPr lang="en-US" dirty="0" smtClean="0"/>
          </a:p>
          <a:p>
            <a:r>
              <a:rPr lang="en-US" dirty="0" smtClean="0"/>
              <a:t>Immunization form</a:t>
            </a:r>
          </a:p>
          <a:p>
            <a:pPr lvl="1"/>
            <a:r>
              <a:rPr lang="en-US" dirty="0" smtClean="0"/>
              <a:t>Turn into Registration or Health Center</a:t>
            </a:r>
          </a:p>
          <a:p>
            <a:pPr lvl="1"/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www.evergreen.edu/health/health/immunizations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69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20347"/>
          <a:stretch/>
        </p:blipFill>
        <p:spPr>
          <a:xfrm>
            <a:off x="381000" y="377982"/>
            <a:ext cx="8460632" cy="49367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1200" y="4343400"/>
            <a:ext cx="4724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/>
          <a:lstStyle/>
          <a:p>
            <a:pPr eaLnBrk="1" hangingPunct="1"/>
            <a:r>
              <a:rPr lang="en-US" altLang="en-US" sz="5400" b="1" dirty="0" smtClean="0"/>
              <a:t>Jobs and Internships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  <a:hlinkClick r:id="rId3"/>
              </a:rPr>
              <a:t>Subscribe </a:t>
            </a:r>
            <a:r>
              <a:rPr lang="en-US" altLang="en-US" dirty="0">
                <a:latin typeface="+mj-lt"/>
                <a:hlinkClick r:id="rId3"/>
              </a:rPr>
              <a:t>to MES Weekly</a:t>
            </a:r>
            <a:endParaRPr lang="en-US" altLang="en-US" dirty="0">
              <a:latin typeface="+mj-lt"/>
            </a:endParaRPr>
          </a:p>
          <a:p>
            <a:pPr lvl="1" eaLnBrk="1" hangingPunct="1"/>
            <a:r>
              <a:rPr lang="en-US" altLang="en-US" sz="3000" dirty="0">
                <a:latin typeface="+mj-lt"/>
              </a:rPr>
              <a:t>Internships</a:t>
            </a:r>
          </a:p>
          <a:p>
            <a:pPr lvl="1" eaLnBrk="1" hangingPunct="1"/>
            <a:r>
              <a:rPr lang="en-US" altLang="en-US" sz="3000" dirty="0">
                <a:latin typeface="+mj-lt"/>
              </a:rPr>
              <a:t>Jobs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Conferences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Events</a:t>
            </a:r>
            <a:endParaRPr lang="en-US" altLang="en-US" sz="3000" dirty="0">
              <a:latin typeface="+mj-lt"/>
            </a:endParaRPr>
          </a:p>
          <a:p>
            <a:pPr eaLnBrk="1" hangingPunct="1"/>
            <a:r>
              <a:rPr lang="en-US" altLang="en-US" dirty="0">
                <a:latin typeface="+mj-lt"/>
              </a:rPr>
              <a:t>Regular emails - PLEASE READ</a:t>
            </a:r>
            <a:r>
              <a:rPr lang="en-US" altLang="en-US" dirty="0" smtClean="0">
                <a:latin typeface="+mj-lt"/>
              </a:rPr>
              <a:t>!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CODA – on campus jobs</a:t>
            </a:r>
            <a:endParaRPr lang="en-US" alt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your $100 deposit by Mon, 4/16 on my.evergreen.edu</a:t>
            </a:r>
          </a:p>
          <a:p>
            <a:r>
              <a:rPr lang="en-US" dirty="0" smtClean="0"/>
              <a:t>Mandatory MES Orientation – Mon, 9/17</a:t>
            </a:r>
          </a:p>
          <a:p>
            <a:r>
              <a:rPr lang="en-US" dirty="0" smtClean="0"/>
              <a:t>Classes start Mon, 9/24</a:t>
            </a:r>
          </a:p>
          <a:p>
            <a:r>
              <a:rPr lang="en-US" dirty="0" smtClean="0"/>
              <a:t>Please sign up for weekend activities today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97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Questions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Questions for new admits: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drew you to the MES program? What class are you most interested in and why?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questions do you still have? Is there anything you are nervous about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>
              <a:buNone/>
            </a:pPr>
            <a:r>
              <a:rPr lang="en-US" i="1" dirty="0" smtClean="0"/>
              <a:t>Questions for current students: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advice would you give to a new student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How did you choose your internship/elective/thesis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What are interactions among the students in the program like?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77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your $100 deposit by Mon, 4/16 on my.evergreen.edu</a:t>
            </a:r>
          </a:p>
          <a:p>
            <a:r>
              <a:rPr lang="en-US" dirty="0"/>
              <a:t>Mandatory MES Orientation – Mon, 9/17</a:t>
            </a:r>
          </a:p>
          <a:p>
            <a:r>
              <a:rPr lang="en-US" dirty="0"/>
              <a:t>Classes start Mon, 9/24</a:t>
            </a:r>
          </a:p>
          <a:p>
            <a:r>
              <a:rPr lang="en-US" dirty="0"/>
              <a:t>Please sign up for weekend activities today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5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Who Are You?</a:t>
            </a:r>
            <a:br>
              <a:rPr lang="en-US" b="1" dirty="0" smtClean="0"/>
            </a:br>
            <a:r>
              <a:rPr lang="en-US" sz="2000" b="1" dirty="0" smtClean="0"/>
              <a:t>Fall 2017 Undergrad Majors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68120"/>
              </p:ext>
            </p:extLst>
          </p:nvPr>
        </p:nvGraphicFramePr>
        <p:xfrm>
          <a:off x="228600" y="1417638"/>
          <a:ext cx="8686800" cy="521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16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Average age = 29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States represented</a:t>
            </a:r>
            <a:r>
              <a:rPr lang="en-US" dirty="0" smtClean="0"/>
              <a:t>: AR, CA, CO, GA, ID, IL, MA, MD, MN, NC, OR, PR, TN, TX,WA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Top undergrad schools:</a:t>
            </a:r>
          </a:p>
          <a:p>
            <a:pPr lvl="1"/>
            <a:r>
              <a:rPr lang="en-US" dirty="0" smtClean="0"/>
              <a:t>Evergreen</a:t>
            </a:r>
          </a:p>
          <a:p>
            <a:pPr lvl="1"/>
            <a:r>
              <a:rPr lang="en-US" dirty="0" smtClean="0"/>
              <a:t>University of Washington</a:t>
            </a:r>
          </a:p>
          <a:p>
            <a:pPr lvl="1"/>
            <a:r>
              <a:rPr lang="en-US" dirty="0" smtClean="0"/>
              <a:t>Pacific Lutheran </a:t>
            </a:r>
            <a:r>
              <a:rPr lang="en-US" dirty="0" err="1" smtClean="0"/>
              <a:t>Universit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83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Sample 2-Year Plan</a:t>
            </a:r>
          </a:p>
        </p:txBody>
      </p:sp>
      <p:graphicFrame>
        <p:nvGraphicFramePr>
          <p:cNvPr id="37967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230503"/>
              </p:ext>
            </p:extLst>
          </p:nvPr>
        </p:nvGraphicFramePr>
        <p:xfrm>
          <a:off x="457200" y="3200400"/>
          <a:ext cx="8229600" cy="243935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5" name="Text Box 76"/>
          <p:cNvSpPr txBox="1">
            <a:spLocks noChangeArrowheads="1"/>
          </p:cNvSpPr>
          <p:nvPr/>
        </p:nvSpPr>
        <p:spPr bwMode="auto">
          <a:xfrm>
            <a:off x="685800" y="14478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12 credits for 6 quarters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-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3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nights/week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72 total credits</a:t>
            </a:r>
            <a:endParaRPr lang="en-US" sz="32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</a:t>
            </a:r>
            <a:r>
              <a:rPr lang="en-US" sz="6000" b="1" dirty="0" smtClean="0"/>
              <a:t>Year </a:t>
            </a:r>
            <a:r>
              <a:rPr lang="en-US" sz="6000" b="1" dirty="0"/>
              <a:t>Core </a:t>
            </a:r>
            <a:r>
              <a:rPr lang="en-US" sz="6000" b="1" dirty="0" smtClean="0"/>
              <a:t>Sequence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smtClean="0"/>
              <a:t>24 credits</a:t>
            </a:r>
            <a:br>
              <a:rPr lang="en-US" sz="3600" b="1" dirty="0" smtClean="0"/>
            </a:br>
            <a:r>
              <a:rPr lang="en-US" sz="3600" b="1" dirty="0" smtClean="0"/>
              <a:t>Tue/Thu Night, 6-10pm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FALL</a:t>
            </a:r>
            <a:r>
              <a:rPr lang="en-US" dirty="0"/>
              <a:t>: Conceptualizing our Regional </a:t>
            </a:r>
            <a:r>
              <a:rPr lang="en-US" dirty="0" smtClean="0"/>
              <a:t>Environment (</a:t>
            </a:r>
            <a:r>
              <a:rPr lang="en-US" dirty="0" err="1" smtClean="0"/>
              <a:t>gCORE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</a:t>
            </a:r>
            <a:r>
              <a:rPr lang="en-US" dirty="0"/>
              <a:t>: Ecological and Social </a:t>
            </a:r>
            <a:r>
              <a:rPr lang="en-US" dirty="0" smtClean="0"/>
              <a:t>Sustainability (ESS)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SPRING</a:t>
            </a:r>
            <a:r>
              <a:rPr lang="en-US" dirty="0"/>
              <a:t>: Research Design /</a:t>
            </a:r>
            <a:r>
              <a:rPr lang="en-US" dirty="0" smtClean="0"/>
              <a:t> </a:t>
            </a:r>
            <a:r>
              <a:rPr lang="en-US" dirty="0"/>
              <a:t>Quantitative </a:t>
            </a:r>
            <a:r>
              <a:rPr lang="en-US" dirty="0" smtClean="0"/>
              <a:t>Methods (RDQM)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89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sz="5400" b="1" dirty="0" smtClean="0"/>
              <a:t>2</a:t>
            </a:r>
            <a:r>
              <a:rPr lang="en-US" sz="5400" b="1" baseline="30000" dirty="0" smtClean="0"/>
              <a:t>nd</a:t>
            </a:r>
            <a:r>
              <a:rPr lang="en-US" sz="5400" b="1" dirty="0" smtClean="0"/>
              <a:t> Year Core Sequence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24 credits</a:t>
            </a:r>
            <a:br>
              <a:rPr lang="en-US" sz="3200" b="1" dirty="0" smtClean="0"/>
            </a:br>
            <a:r>
              <a:rPr lang="en-US" sz="3200" b="1" dirty="0" smtClean="0"/>
              <a:t>Tue/Thu nights in Fall</a:t>
            </a:r>
            <a:br>
              <a:rPr lang="en-US" sz="3200" b="1" dirty="0" smtClean="0"/>
            </a:br>
            <a:r>
              <a:rPr lang="en-US" sz="3200" b="1" dirty="0" smtClean="0"/>
              <a:t>occasional Tue/Thu in Winter/Spring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FALL: Case Studies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 and SPRING: </a:t>
            </a:r>
            <a:r>
              <a:rPr lang="en-US" dirty="0" smtClean="0"/>
              <a:t>Thesis Workshop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</a:t>
            </a:r>
            <a:r>
              <a:rPr lang="en-US" dirty="0" smtClean="0"/>
              <a:t>Data Collection and Analysis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</a:t>
            </a:r>
            <a:r>
              <a:rPr lang="en-US" dirty="0" smtClean="0"/>
              <a:t>Public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Electives</a:t>
            </a:r>
            <a:br>
              <a:rPr lang="en-US" sz="5400" b="1" dirty="0" smtClean="0"/>
            </a:br>
            <a:r>
              <a:rPr lang="en-US" sz="3200" b="1" dirty="0" smtClean="0"/>
              <a:t>24 credits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latin typeface="Helvetica" pitchFamily="34" charset="0"/>
              </a:rPr>
              <a:t>Choose From: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MES electives – 4 credits each, Mon or Wed nights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Internships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Individual Study</a:t>
            </a:r>
            <a:endParaRPr lang="en-US" dirty="0">
              <a:latin typeface="Helvetica" pitchFamily="34" charset="0"/>
            </a:endParaRPr>
          </a:p>
          <a:p>
            <a:pPr eaLnBrk="1" hangingPunct="1"/>
            <a:r>
              <a:rPr lang="en-US" dirty="0">
                <a:latin typeface="Helvetica" pitchFamily="34" charset="0"/>
              </a:rPr>
              <a:t>MPA Courses</a:t>
            </a:r>
          </a:p>
          <a:p>
            <a:pPr eaLnBrk="1" hangingPunct="1"/>
            <a:r>
              <a:rPr lang="en-US" dirty="0">
                <a:latin typeface="Helvetica" pitchFamily="34" charset="0"/>
              </a:rPr>
              <a:t>Transfer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9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5400" b="1" dirty="0" smtClean="0">
                <a:cs typeface="Aharoni" panose="02010803020104030203" pitchFamily="2" charset="-79"/>
              </a:rPr>
              <a:t>Financial Aid</a:t>
            </a:r>
            <a:endParaRPr lang="en-US" sz="5400" b="1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Check </a:t>
            </a:r>
            <a:r>
              <a:rPr lang="en-US" dirty="0" err="1" smtClean="0">
                <a:latin typeface="+mj-lt"/>
              </a:rPr>
              <a:t>my.evergreen</a:t>
            </a:r>
            <a:r>
              <a:rPr lang="en-US" dirty="0" smtClean="0">
                <a:latin typeface="+mj-lt"/>
              </a:rPr>
              <a:t> for total awards</a:t>
            </a:r>
          </a:p>
          <a:p>
            <a:r>
              <a:rPr lang="en-US" dirty="0">
                <a:latin typeface="+mj-lt"/>
              </a:rPr>
              <a:t>Can apply for loans at any time</a:t>
            </a:r>
          </a:p>
          <a:p>
            <a:r>
              <a:rPr lang="en-US" dirty="0">
                <a:latin typeface="+mj-lt"/>
              </a:rPr>
              <a:t>Can accept or reject loans at any time</a:t>
            </a:r>
          </a:p>
          <a:p>
            <a:r>
              <a:rPr lang="en-US" dirty="0" smtClean="0">
                <a:latin typeface="+mj-lt"/>
              </a:rPr>
              <a:t>Can request increase in loans for:</a:t>
            </a:r>
          </a:p>
          <a:p>
            <a:pPr lvl="1"/>
            <a:r>
              <a:rPr lang="en-US" dirty="0" smtClean="0">
                <a:latin typeface="+mj-lt"/>
              </a:rPr>
              <a:t>Travel (more than 30 mi RT)</a:t>
            </a:r>
          </a:p>
          <a:p>
            <a:pPr lvl="1"/>
            <a:r>
              <a:rPr lang="en-US" dirty="0" smtClean="0">
                <a:latin typeface="+mj-lt"/>
              </a:rPr>
              <a:t>Family care</a:t>
            </a:r>
          </a:p>
          <a:p>
            <a:pPr lvl="1"/>
            <a:r>
              <a:rPr lang="en-US" dirty="0" smtClean="0">
                <a:latin typeface="+mj-lt"/>
              </a:rPr>
              <a:t>Computer</a:t>
            </a:r>
          </a:p>
          <a:p>
            <a:pPr lvl="1"/>
            <a:r>
              <a:rPr lang="en-US" dirty="0" smtClean="0">
                <a:latin typeface="+mj-lt"/>
              </a:rPr>
              <a:t>Additional academic expenses</a:t>
            </a:r>
          </a:p>
          <a:p>
            <a:r>
              <a:rPr lang="en-US" dirty="0" smtClean="0">
                <a:latin typeface="+mj-lt"/>
              </a:rPr>
              <a:t>Tell </a:t>
            </a:r>
            <a:r>
              <a:rPr lang="en-US" dirty="0">
                <a:latin typeface="+mj-lt"/>
              </a:rPr>
              <a:t>Financial Aid office if taking more or less than 8 credits</a:t>
            </a:r>
          </a:p>
          <a:p>
            <a:r>
              <a:rPr lang="en-US" dirty="0" smtClean="0">
                <a:latin typeface="+mj-lt"/>
              </a:rPr>
              <a:t>Excess checks sent out Day </a:t>
            </a:r>
            <a:r>
              <a:rPr lang="en-US" dirty="0" smtClean="0">
                <a:latin typeface="+mj-lt"/>
              </a:rPr>
              <a:t>1 of each quarter</a:t>
            </a:r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317349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515</Words>
  <Application>Microsoft Office PowerPoint</Application>
  <PresentationFormat>On-screen Show (4:3)</PresentationFormat>
  <Paragraphs>124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Bookman Old Style</vt:lpstr>
      <vt:lpstr>Helvetica</vt:lpstr>
      <vt:lpstr>1_Default Design</vt:lpstr>
      <vt:lpstr>2_Default Design</vt:lpstr>
      <vt:lpstr>3_Default Design</vt:lpstr>
      <vt:lpstr>Welcome New Students!</vt:lpstr>
      <vt:lpstr>Reminders</vt:lpstr>
      <vt:lpstr>Who Are You? Fall 2017 Undergrad Majors</vt:lpstr>
      <vt:lpstr>More Data</vt:lpstr>
      <vt:lpstr>Sample 2-Year Plan</vt:lpstr>
      <vt:lpstr>1st Year Core Sequence 24 credits Tue/Thu Night, 6-10pm</vt:lpstr>
      <vt:lpstr>2nd Year Core Sequence 24 credits Tue/Thu nights in Fall occasional Tue/Thu in Winter/Spring</vt:lpstr>
      <vt:lpstr>Electives 24 credits</vt:lpstr>
      <vt:lpstr>Financial Aid</vt:lpstr>
      <vt:lpstr>Other Aid</vt:lpstr>
      <vt:lpstr>Summer/Fall Registration</vt:lpstr>
      <vt:lpstr>PowerPoint Presentation</vt:lpstr>
      <vt:lpstr>Jobs and Internships</vt:lpstr>
      <vt:lpstr>Reminders</vt:lpstr>
      <vt:lpstr>Questions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Martin, Andrea</cp:lastModifiedBy>
  <cp:revision>117</cp:revision>
  <dcterms:created xsi:type="dcterms:W3CDTF">2010-09-08T20:54:37Z</dcterms:created>
  <dcterms:modified xsi:type="dcterms:W3CDTF">2018-04-05T16:40:21Z</dcterms:modified>
</cp:coreProperties>
</file>