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9"/>
  </p:notesMasterIdLst>
  <p:sldIdLst>
    <p:sldId id="287" r:id="rId4"/>
    <p:sldId id="288" r:id="rId5"/>
    <p:sldId id="295" r:id="rId6"/>
    <p:sldId id="296" r:id="rId7"/>
    <p:sldId id="290" r:id="rId8"/>
    <p:sldId id="291" r:id="rId9"/>
    <p:sldId id="292" r:id="rId10"/>
    <p:sldId id="293" r:id="rId11"/>
    <p:sldId id="282" r:id="rId12"/>
    <p:sldId id="284" r:id="rId13"/>
    <p:sldId id="283" r:id="rId14"/>
    <p:sldId id="280" r:id="rId15"/>
    <p:sldId id="257" r:id="rId16"/>
    <p:sldId id="294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urricane\GraduateStudies\MES\Admits\2016\admit%20day\forpie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Fall 2016 Admits Undergrad Majors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2027899290366482"/>
                  <c:y val="0.1045538816821966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6778458248274521E-2"/>
                  <c:y val="4.71101951120678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2418708078156897E-2"/>
                  <c:y val="-7.356003573162219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872241664236413E-2"/>
                  <c:y val="3.66235870686525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Other </a:t>
                    </a:r>
                    <a:r>
                      <a:rPr lang="en-US"/>
                      <a:t>Natural Sciences
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9627017108972486E-2"/>
                  <c:y val="1.792657164895073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Liberal Arts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smtClean="0"/>
                      <a:t>Humanities</a:t>
                    </a:r>
                    <a:r>
                      <a:rPr lang="en-US" dirty="0"/>
                      <a:t>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6611499951394965E-2"/>
                  <c:y val="6.15320982517974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6540536599591718E-2"/>
                  <c:y val="-2.55474912189958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International </a:t>
                    </a:r>
                    <a:r>
                      <a:rPr lang="en-US" dirty="0"/>
                      <a:t>Studies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smtClean="0"/>
                      <a:t>Language</a:t>
                    </a:r>
                    <a:r>
                      <a:rPr lang="en-US" dirty="0"/>
                      <a:t>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Sheet3!$E$1:$E$9</c:f>
              <c:strCache>
                <c:ptCount val="9"/>
                <c:pt idx="0">
                  <c:v>Environmental Science</c:v>
                </c:pt>
                <c:pt idx="1">
                  <c:v>Environmental Studies</c:v>
                </c:pt>
                <c:pt idx="2">
                  <c:v>Environmental Other</c:v>
                </c:pt>
                <c:pt idx="3">
                  <c:v>Biology</c:v>
                </c:pt>
                <c:pt idx="4">
                  <c:v>Oher Natural Sciences</c:v>
                </c:pt>
                <c:pt idx="5">
                  <c:v>Liberal Arts/Humanities</c:v>
                </c:pt>
                <c:pt idx="6">
                  <c:v>Social Sciences</c:v>
                </c:pt>
                <c:pt idx="7">
                  <c:v>International Studies/Language</c:v>
                </c:pt>
                <c:pt idx="8">
                  <c:v>Other</c:v>
                </c:pt>
              </c:strCache>
            </c:strRef>
          </c:cat>
          <c:val>
            <c:numRef>
              <c:f>Sheet3!$F$1:$F$9</c:f>
              <c:numCache>
                <c:formatCode>General</c:formatCode>
                <c:ptCount val="9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7</c:v>
                </c:pt>
                <c:pt idx="4">
                  <c:v>16</c:v>
                </c:pt>
                <c:pt idx="5">
                  <c:v>14</c:v>
                </c:pt>
                <c:pt idx="6">
                  <c:v>10</c:v>
                </c:pt>
                <c:pt idx="7">
                  <c:v>4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2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r>
              <a:rPr lang="en-US" baseline="0" dirty="0" smtClean="0"/>
              <a:t> login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1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7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6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0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5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35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9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98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8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99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76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1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90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96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7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1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54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81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4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47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39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0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2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vergreen.edu/mesweekl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Welcome New Students!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64" y="1524000"/>
            <a:ext cx="4686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Other Aid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Outside scholarships – will email out and on MES Weekly</a:t>
            </a:r>
          </a:p>
          <a:p>
            <a:r>
              <a:rPr lang="en-US" dirty="0" smtClean="0"/>
              <a:t>MESA professional development grants</a:t>
            </a:r>
          </a:p>
          <a:p>
            <a:r>
              <a:rPr lang="en-US" dirty="0" smtClean="0"/>
              <a:t>Research grants</a:t>
            </a:r>
          </a:p>
          <a:p>
            <a:r>
              <a:rPr lang="en-US" dirty="0" smtClean="0"/>
              <a:t>Emergency loans</a:t>
            </a:r>
          </a:p>
          <a:p>
            <a:r>
              <a:rPr lang="en-US" dirty="0" smtClean="0"/>
              <a:t>Payment plan – pay per month</a:t>
            </a:r>
          </a:p>
          <a:p>
            <a:r>
              <a:rPr lang="en-US" dirty="0" smtClean="0"/>
              <a:t>Residency Questions – email residency@evergreen.edu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868362"/>
          </a:xfrm>
        </p:spPr>
        <p:txBody>
          <a:bodyPr/>
          <a:lstStyle/>
          <a:p>
            <a:r>
              <a:rPr lang="en-US" sz="5400" b="1" dirty="0" smtClean="0"/>
              <a:t>Summer/Fall Registration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/>
              <a:t>Can take summer classes as special student and apply toward degree</a:t>
            </a:r>
          </a:p>
          <a:p>
            <a:r>
              <a:rPr lang="en-US" dirty="0" smtClean="0"/>
              <a:t>Registration opens May 16 through my.evergreen.edu</a:t>
            </a:r>
          </a:p>
          <a:p>
            <a:pPr lvl="1"/>
            <a:r>
              <a:rPr lang="en-US" dirty="0" smtClean="0"/>
              <a:t>You may get on waitlist – be patient!!</a:t>
            </a:r>
          </a:p>
          <a:p>
            <a:pPr lvl="1"/>
            <a:r>
              <a:rPr lang="en-US" dirty="0" smtClean="0"/>
              <a:t>Please only sign up for your top choice elective</a:t>
            </a:r>
          </a:p>
          <a:p>
            <a:r>
              <a:rPr lang="en-US" dirty="0" smtClean="0"/>
              <a:t>Add/drop online through September 23</a:t>
            </a:r>
          </a:p>
          <a:p>
            <a:r>
              <a:rPr lang="en-US" dirty="0" smtClean="0"/>
              <a:t>Immunization form</a:t>
            </a:r>
          </a:p>
          <a:p>
            <a:pPr lvl="1"/>
            <a:r>
              <a:rPr lang="en-US" dirty="0" smtClean="0"/>
              <a:t>Turn into Registration or Health Center</a:t>
            </a: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pPr eaLnBrk="1" hangingPunct="1"/>
            <a:r>
              <a:rPr lang="en-US" altLang="en-US" sz="5400" b="1" dirty="0" smtClean="0"/>
              <a:t>Jobs and Internships</a:t>
            </a:r>
            <a:endParaRPr lang="en-US" altLang="en-US" sz="54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  <a:hlinkClick r:id="rId3"/>
              </a:rPr>
              <a:t>Subscribe </a:t>
            </a:r>
            <a:r>
              <a:rPr lang="en-US" altLang="en-US" dirty="0">
                <a:latin typeface="+mj-lt"/>
                <a:hlinkClick r:id="rId3"/>
              </a:rPr>
              <a:t>to MES Weekly</a:t>
            </a:r>
            <a:endParaRPr lang="en-US" altLang="en-US" dirty="0">
              <a:latin typeface="+mj-lt"/>
            </a:endParaRPr>
          </a:p>
          <a:p>
            <a:pPr lvl="1" eaLnBrk="1" hangingPunct="1"/>
            <a:r>
              <a:rPr lang="en-US" altLang="en-US" sz="3000" dirty="0">
                <a:latin typeface="+mj-lt"/>
              </a:rPr>
              <a:t>Internships</a:t>
            </a:r>
          </a:p>
          <a:p>
            <a:pPr lvl="1" eaLnBrk="1" hangingPunct="1"/>
            <a:r>
              <a:rPr lang="en-US" altLang="en-US" sz="3000" dirty="0">
                <a:latin typeface="+mj-lt"/>
              </a:rPr>
              <a:t>Jobs</a:t>
            </a:r>
          </a:p>
          <a:p>
            <a:pPr lvl="1" eaLnBrk="1" hangingPunct="1"/>
            <a:r>
              <a:rPr lang="en-US" altLang="en-US" sz="3000" dirty="0">
                <a:latin typeface="+mj-lt"/>
              </a:rPr>
              <a:t>Conferences</a:t>
            </a:r>
          </a:p>
          <a:p>
            <a:pPr eaLnBrk="1" hangingPunct="1"/>
            <a:r>
              <a:rPr lang="en-US" altLang="en-US" dirty="0">
                <a:latin typeface="+mj-lt"/>
              </a:rPr>
              <a:t>Regular emails - PLEASE READ</a:t>
            </a:r>
            <a:r>
              <a:rPr lang="en-US" altLang="en-US" dirty="0" smtClean="0">
                <a:latin typeface="+mj-lt"/>
              </a:rPr>
              <a:t>!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CODA</a:t>
            </a:r>
            <a:endParaRPr lang="en-US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your $100 deposit by Fri, 4/29 on my.evergreen.edu</a:t>
            </a:r>
          </a:p>
          <a:p>
            <a:r>
              <a:rPr lang="en-US" dirty="0" smtClean="0"/>
              <a:t>Mandatory MES Orientation – Tue, 9/20</a:t>
            </a:r>
          </a:p>
          <a:p>
            <a:r>
              <a:rPr lang="en-US" dirty="0" smtClean="0"/>
              <a:t>Classes start Mon, 9/26</a:t>
            </a:r>
          </a:p>
          <a:p>
            <a:r>
              <a:rPr lang="en-US" dirty="0" smtClean="0"/>
              <a:t>Rachel Carson Forum tonight!</a:t>
            </a:r>
          </a:p>
          <a:p>
            <a:r>
              <a:rPr lang="en-US" dirty="0" smtClean="0"/>
              <a:t>Farm &amp; Beach tours tomorrow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97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Questions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Questions for new admits: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drew you to the MES program? What class are you most interested in and why?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questions do you still have? Is there anything you are nervous about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buNone/>
            </a:pPr>
            <a:r>
              <a:rPr lang="en-US" i="1" dirty="0" smtClean="0"/>
              <a:t>Questions for current students: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advice would you give to a new student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How did you choose your internship/elective/thesis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What are interactions among the students in the program like?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b="1" dirty="0" smtClean="0"/>
              <a:t>Who Are You?</a:t>
            </a:r>
            <a:endParaRPr lang="en-US" sz="5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803587"/>
              </p:ext>
            </p:extLst>
          </p:nvPr>
        </p:nvGraphicFramePr>
        <p:xfrm>
          <a:off x="152400" y="11430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6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States Represented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78" t="15118" r="1803" b="21003"/>
          <a:stretch/>
        </p:blipFill>
        <p:spPr>
          <a:xfrm>
            <a:off x="457200" y="1295400"/>
            <a:ext cx="8229600" cy="5436933"/>
          </a:xfrm>
        </p:spPr>
      </p:pic>
    </p:spTree>
    <p:extLst>
      <p:ext uri="{BB962C8B-B14F-4D97-AF65-F5344CB8AC3E}">
        <p14:creationId xmlns:p14="http://schemas.microsoft.com/office/powerpoint/2010/main" val="261470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Average age = 30</a:t>
            </a:r>
          </a:p>
          <a:p>
            <a:r>
              <a:rPr lang="en-US" dirty="0" smtClean="0"/>
              <a:t>Average number of years since bachelor’s degree = 6 years</a:t>
            </a:r>
          </a:p>
          <a:p>
            <a:r>
              <a:rPr lang="en-US" dirty="0" smtClean="0"/>
              <a:t>Top undergrad schools:</a:t>
            </a:r>
          </a:p>
          <a:p>
            <a:pPr lvl="1"/>
            <a:r>
              <a:rPr lang="en-US" dirty="0" smtClean="0"/>
              <a:t>Evergreen</a:t>
            </a:r>
          </a:p>
          <a:p>
            <a:pPr lvl="1"/>
            <a:r>
              <a:rPr lang="en-US" dirty="0" smtClean="0"/>
              <a:t>UW, Seattle</a:t>
            </a:r>
          </a:p>
          <a:p>
            <a:pPr lvl="1"/>
            <a:r>
              <a:rPr lang="en-US" dirty="0" smtClean="0"/>
              <a:t>UW, Tacoma</a:t>
            </a:r>
          </a:p>
          <a:p>
            <a:pPr lvl="1"/>
            <a:r>
              <a:rPr lang="en-US" dirty="0" smtClean="0"/>
              <a:t>WWU</a:t>
            </a:r>
          </a:p>
          <a:p>
            <a:pPr lvl="1"/>
            <a:r>
              <a:rPr lang="en-US" dirty="0" smtClean="0"/>
              <a:t>UC Santa Cruz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3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Sample 2-Year Plan</a:t>
            </a:r>
          </a:p>
        </p:txBody>
      </p:sp>
      <p:graphicFrame>
        <p:nvGraphicFramePr>
          <p:cNvPr id="37967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230503"/>
              </p:ext>
            </p:extLst>
          </p:nvPr>
        </p:nvGraphicFramePr>
        <p:xfrm>
          <a:off x="457200" y="3200400"/>
          <a:ext cx="8229600" cy="2439353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  <a:gridCol w="1676400"/>
                <a:gridCol w="1752600"/>
                <a:gridCol w="1981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5" name="Text Box 76"/>
          <p:cNvSpPr txBox="1">
            <a:spLocks noChangeArrowheads="1"/>
          </p:cNvSpPr>
          <p:nvPr/>
        </p:nvSpPr>
        <p:spPr bwMode="auto">
          <a:xfrm>
            <a:off x="685800" y="14478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12 credits for 6 quarters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3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nights/week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72 total credits</a:t>
            </a:r>
            <a:endParaRPr lang="en-US" sz="32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</a:t>
            </a:r>
            <a:r>
              <a:rPr lang="en-US" sz="6000" b="1" dirty="0" smtClean="0"/>
              <a:t>Year </a:t>
            </a:r>
            <a:r>
              <a:rPr lang="en-US" sz="6000" b="1" dirty="0"/>
              <a:t>Core </a:t>
            </a:r>
            <a:r>
              <a:rPr lang="en-US" sz="6000" b="1" dirty="0" smtClean="0"/>
              <a:t>Sequence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24 credits</a:t>
            </a:r>
            <a:br>
              <a:rPr lang="en-US" sz="3600" b="1" dirty="0" smtClean="0"/>
            </a:br>
            <a:r>
              <a:rPr lang="en-US" sz="3600" b="1" dirty="0" smtClean="0"/>
              <a:t>Tue/Thu Night, 6-10pm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FALL</a:t>
            </a:r>
            <a:r>
              <a:rPr lang="en-US" dirty="0"/>
              <a:t>: Conceptualizing our Regional </a:t>
            </a:r>
            <a:r>
              <a:rPr lang="en-US" dirty="0" smtClean="0"/>
              <a:t>Environment (8)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~ Interdisciplinary Group Project</a:t>
            </a:r>
          </a:p>
          <a:p>
            <a:pPr marL="0" indent="0">
              <a:buNone/>
            </a:pPr>
            <a:r>
              <a:rPr lang="en-US" dirty="0"/>
              <a:t>WINTER: Ecological and Social </a:t>
            </a:r>
            <a:r>
              <a:rPr lang="en-US" dirty="0" smtClean="0"/>
              <a:t>Sustainability (8)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~ Candidacy Paper</a:t>
            </a:r>
          </a:p>
          <a:p>
            <a:pPr marL="0" indent="0">
              <a:buNone/>
            </a:pPr>
            <a:r>
              <a:rPr lang="en-US" dirty="0"/>
              <a:t>SPRING: Research Design /</a:t>
            </a:r>
            <a:r>
              <a:rPr lang="en-US" dirty="0" smtClean="0"/>
              <a:t> </a:t>
            </a:r>
            <a:r>
              <a:rPr lang="en-US" dirty="0"/>
              <a:t>Quantitative </a:t>
            </a:r>
            <a:r>
              <a:rPr lang="en-US" dirty="0" smtClean="0"/>
              <a:t>Methods (8)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Group Experiment and 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sz="5400" b="1" dirty="0" smtClean="0"/>
              <a:t>2</a:t>
            </a:r>
            <a:r>
              <a:rPr lang="en-US" sz="5400" b="1" baseline="30000" dirty="0" smtClean="0"/>
              <a:t>nd</a:t>
            </a:r>
            <a:r>
              <a:rPr lang="en-US" sz="5400" b="1" dirty="0" smtClean="0"/>
              <a:t> Year Core Sequence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24 credits</a:t>
            </a:r>
            <a:br>
              <a:rPr lang="en-US" sz="3200" b="1" dirty="0" smtClean="0"/>
            </a:br>
            <a:r>
              <a:rPr lang="en-US" sz="3200" b="1" dirty="0" smtClean="0"/>
              <a:t>Tue/Thu nights in Fall</a:t>
            </a:r>
            <a:br>
              <a:rPr lang="en-US" sz="3200" b="1" dirty="0" smtClean="0"/>
            </a:br>
            <a:r>
              <a:rPr lang="en-US" sz="3200" b="1" dirty="0" smtClean="0"/>
              <a:t>occasional Tue/Thu in Winter/Spring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FALL: Case Studies (8)</a:t>
            </a:r>
          </a:p>
          <a:p>
            <a:pPr marL="0" indent="0">
              <a:buNone/>
            </a:pPr>
            <a:r>
              <a:rPr lang="en-US" dirty="0" smtClean="0"/>
              <a:t>	~ Thesis Prospectus</a:t>
            </a:r>
          </a:p>
          <a:p>
            <a:pPr marL="0" indent="0">
              <a:buNone/>
            </a:pPr>
            <a:r>
              <a:rPr lang="en-US" dirty="0" smtClean="0"/>
              <a:t>WINTER and SPRING: Thesis (16)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Original Research Project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Electives</a:t>
            </a:r>
            <a:br>
              <a:rPr lang="en-US" sz="5400" b="1" dirty="0" smtClean="0"/>
            </a:br>
            <a:r>
              <a:rPr lang="en-US" sz="3200" b="1" dirty="0" smtClean="0"/>
              <a:t>24 credits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latin typeface="Helvetica" pitchFamily="34" charset="0"/>
              </a:rPr>
              <a:t>Choose From: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MES electives – 4 credits each, Mon or Wed nights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Internships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Individual Study</a:t>
            </a:r>
            <a:endParaRPr lang="en-US" dirty="0">
              <a:latin typeface="Helvetica" pitchFamily="34" charset="0"/>
            </a:endParaRPr>
          </a:p>
          <a:p>
            <a:pPr eaLnBrk="1" hangingPunct="1"/>
            <a:r>
              <a:rPr lang="en-US" dirty="0">
                <a:latin typeface="Helvetica" pitchFamily="34" charset="0"/>
              </a:rPr>
              <a:t>MPA Courses</a:t>
            </a:r>
          </a:p>
          <a:p>
            <a:pPr eaLnBrk="1" hangingPunct="1"/>
            <a:r>
              <a:rPr lang="en-US" dirty="0">
                <a:latin typeface="Helvetica" pitchFamily="34" charset="0"/>
              </a:rPr>
              <a:t>Transfer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9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5400" b="1" dirty="0" smtClean="0">
                <a:cs typeface="Aharoni" panose="02010803020104030203" pitchFamily="2" charset="-79"/>
              </a:rPr>
              <a:t>Financial Aid</a:t>
            </a:r>
            <a:endParaRPr lang="en-US" sz="5400" b="1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Check </a:t>
            </a:r>
            <a:r>
              <a:rPr lang="en-US" dirty="0" err="1" smtClean="0">
                <a:latin typeface="+mj-lt"/>
              </a:rPr>
              <a:t>my.evergreen</a:t>
            </a:r>
            <a:r>
              <a:rPr lang="en-US" dirty="0" smtClean="0">
                <a:latin typeface="+mj-lt"/>
              </a:rPr>
              <a:t> for total awards</a:t>
            </a:r>
          </a:p>
          <a:p>
            <a:r>
              <a:rPr lang="en-US" dirty="0">
                <a:latin typeface="+mj-lt"/>
              </a:rPr>
              <a:t>Can apply for loans at any time</a:t>
            </a:r>
          </a:p>
          <a:p>
            <a:r>
              <a:rPr lang="en-US" dirty="0">
                <a:latin typeface="+mj-lt"/>
              </a:rPr>
              <a:t>Can accept or reject loans at any time</a:t>
            </a:r>
          </a:p>
          <a:p>
            <a:r>
              <a:rPr lang="en-US" dirty="0" smtClean="0">
                <a:latin typeface="+mj-lt"/>
              </a:rPr>
              <a:t>Can request increase in loans for:</a:t>
            </a:r>
          </a:p>
          <a:p>
            <a:pPr lvl="1"/>
            <a:r>
              <a:rPr lang="en-US" dirty="0" smtClean="0">
                <a:latin typeface="+mj-lt"/>
              </a:rPr>
              <a:t>Travel (more than 30 mi RT)</a:t>
            </a:r>
          </a:p>
          <a:p>
            <a:pPr lvl="1"/>
            <a:r>
              <a:rPr lang="en-US" dirty="0" smtClean="0">
                <a:latin typeface="+mj-lt"/>
              </a:rPr>
              <a:t>Family care</a:t>
            </a:r>
          </a:p>
          <a:p>
            <a:pPr lvl="1"/>
            <a:r>
              <a:rPr lang="en-US" dirty="0" smtClean="0">
                <a:latin typeface="+mj-lt"/>
              </a:rPr>
              <a:t>Computer</a:t>
            </a:r>
          </a:p>
          <a:p>
            <a:pPr lvl="1"/>
            <a:r>
              <a:rPr lang="en-US" dirty="0" smtClean="0">
                <a:latin typeface="+mj-lt"/>
              </a:rPr>
              <a:t>Additional academic expenses</a:t>
            </a:r>
          </a:p>
          <a:p>
            <a:r>
              <a:rPr lang="en-US" dirty="0" smtClean="0">
                <a:latin typeface="+mj-lt"/>
              </a:rPr>
              <a:t>Tell </a:t>
            </a:r>
            <a:r>
              <a:rPr lang="en-US" dirty="0">
                <a:latin typeface="+mj-lt"/>
              </a:rPr>
              <a:t>Financial Aid office if taking more or less than 8 credits</a:t>
            </a:r>
          </a:p>
          <a:p>
            <a:r>
              <a:rPr lang="en-US" dirty="0" smtClean="0">
                <a:latin typeface="+mj-lt"/>
              </a:rPr>
              <a:t>Excess checks sent out Day 1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370</Words>
  <Application>Microsoft Office PowerPoint</Application>
  <PresentationFormat>On-screen Show (4:3)</PresentationFormat>
  <Paragraphs>113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1_Default Design</vt:lpstr>
      <vt:lpstr>2_Default Design</vt:lpstr>
      <vt:lpstr>3_Default Design</vt:lpstr>
      <vt:lpstr>Welcome New Students!</vt:lpstr>
      <vt:lpstr>Who Are You?</vt:lpstr>
      <vt:lpstr>States Represented</vt:lpstr>
      <vt:lpstr>More Data</vt:lpstr>
      <vt:lpstr>Sample 2-Year Plan</vt:lpstr>
      <vt:lpstr>1st Year Core Sequence 24 credits Tue/Thu Night, 6-10pm</vt:lpstr>
      <vt:lpstr>2nd Year Core Sequence 24 credits Tue/Thu nights in Fall occasional Tue/Thu in Winter/Spring</vt:lpstr>
      <vt:lpstr>Electives 24 credits</vt:lpstr>
      <vt:lpstr>Financial Aid</vt:lpstr>
      <vt:lpstr>Other Aid</vt:lpstr>
      <vt:lpstr>Summer/Fall Registration</vt:lpstr>
      <vt:lpstr>PowerPoint Presentation</vt:lpstr>
      <vt:lpstr>Jobs and Internships</vt:lpstr>
      <vt:lpstr>Reminders</vt:lpstr>
      <vt:lpstr>Questions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Wootan, Gail</cp:lastModifiedBy>
  <cp:revision>99</cp:revision>
  <dcterms:created xsi:type="dcterms:W3CDTF">2010-09-08T20:54:37Z</dcterms:created>
  <dcterms:modified xsi:type="dcterms:W3CDTF">2016-04-21T17:56:28Z</dcterms:modified>
</cp:coreProperties>
</file>