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58" r:id="rId7"/>
    <p:sldId id="285" r:id="rId8"/>
    <p:sldId id="259" r:id="rId9"/>
    <p:sldId id="286" r:id="rId10"/>
    <p:sldId id="269" r:id="rId11"/>
    <p:sldId id="311" r:id="rId12"/>
    <p:sldId id="264" r:id="rId13"/>
    <p:sldId id="266" r:id="rId14"/>
    <p:sldId id="270" r:id="rId15"/>
    <p:sldId id="267" r:id="rId16"/>
    <p:sldId id="268"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26" autoAdjust="0"/>
  </p:normalViewPr>
  <p:slideViewPr>
    <p:cSldViewPr snapToGrid="0">
      <p:cViewPr varScale="1">
        <p:scale>
          <a:sx n="77" d="100"/>
          <a:sy n="77" d="100"/>
        </p:scale>
        <p:origin x="49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2/14/2023</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5" name="Date Placeholder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22338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rket compariso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p>
        </p:txBody>
      </p:sp>
      <p:sp>
        <p:nvSpPr>
          <p:cNvPr id="22" name="Text Placeholder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2</a:t>
            </a:r>
            <a:endParaRPr lang="en-ZA" dirty="0"/>
          </a:p>
        </p:txBody>
      </p:sp>
      <p:sp>
        <p:nvSpPr>
          <p:cNvPr id="23" name="Text Placeholder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3</a:t>
            </a:r>
            <a:endParaRPr lang="en-ZA"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9" name="Picture Placeholder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28" name="Picture Placeholder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31" name="Picture Placeholder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4" name="Text Placeholder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9" name="Text Placeholder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27" name="Content Placeholder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30" name="Content Placeholder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17" name="Date Placeholder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06390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 id="2147483665" r:id="rId16"/>
    <p:sldLayoutId id="2147483666"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francisk@evergreen.edu" TargetMode="External"/><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51769" y="2683895"/>
            <a:ext cx="5278514" cy="2862225"/>
          </a:xfrm>
        </p:spPr>
        <p:txBody>
          <a:bodyPr/>
          <a:lstStyle/>
          <a:p>
            <a:r>
              <a:rPr lang="en-US" dirty="0"/>
              <a:t>Cover letters</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685636" y="5568698"/>
            <a:ext cx="5278514" cy="618142"/>
          </a:xfrm>
        </p:spPr>
        <p:txBody>
          <a:bodyPr/>
          <a:lstStyle/>
          <a:p>
            <a:r>
              <a:rPr lang="en-US" dirty="0"/>
              <a:t>Thesis Workshop</a:t>
            </a:r>
          </a:p>
          <a:p>
            <a:r>
              <a:rPr lang="en-US" dirty="0"/>
              <a:t>Winter 2023</a:t>
            </a:r>
          </a:p>
        </p:txBody>
      </p:sp>
      <p:pic>
        <p:nvPicPr>
          <p:cNvPr id="7" name="Picture Placeholder 6" descr="A picture containing sandy, distance">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ogo&#10;&#10;Description automatically generated with low confidence">
            <a:extLst>
              <a:ext uri="{FF2B5EF4-FFF2-40B4-BE49-F238E27FC236}">
                <a16:creationId xmlns:a16="http://schemas.microsoft.com/office/drawing/2014/main" id="{CDA5AFCA-5F7F-CEA1-2901-BCD7B543C0B7}"/>
              </a:ext>
            </a:extLst>
          </p:cNvPr>
          <p:cNvPicPr>
            <a:picLocks noChangeAspect="1"/>
          </p:cNvPicPr>
          <p:nvPr/>
        </p:nvPicPr>
        <p:blipFill>
          <a:blip r:embed="rId3"/>
          <a:stretch>
            <a:fillRect/>
          </a:stretch>
        </p:blipFill>
        <p:spPr>
          <a:xfrm>
            <a:off x="827133" y="316956"/>
            <a:ext cx="1638300" cy="1111250"/>
          </a:xfrm>
          <a:prstGeom prst="rect">
            <a:avLst/>
          </a:prstGeom>
        </p:spPr>
      </p:pic>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32416A3-39EF-4CBE-943D-C79C22FDDC46}"/>
              </a:ext>
            </a:extLst>
          </p:cNvPr>
          <p:cNvSpPr>
            <a:spLocks noGrp="1"/>
          </p:cNvSpPr>
          <p:nvPr>
            <p:ph type="title"/>
          </p:nvPr>
        </p:nvSpPr>
        <p:spPr>
          <a:xfrm>
            <a:off x="838200" y="649956"/>
            <a:ext cx="10515600" cy="726137"/>
          </a:xfrm>
        </p:spPr>
        <p:txBody>
          <a:bodyPr/>
          <a:lstStyle/>
          <a:p>
            <a:r>
              <a:rPr lang="en-US" dirty="0"/>
              <a:t>Opening Paragraph Example</a:t>
            </a:r>
          </a:p>
        </p:txBody>
      </p:sp>
      <p:sp>
        <p:nvSpPr>
          <p:cNvPr id="24" name="Text Placeholder 23">
            <a:extLst>
              <a:ext uri="{FF2B5EF4-FFF2-40B4-BE49-F238E27FC236}">
                <a16:creationId xmlns:a16="http://schemas.microsoft.com/office/drawing/2014/main" id="{B127C79B-F024-434C-825D-15CEE80923F4}"/>
              </a:ext>
            </a:extLst>
          </p:cNvPr>
          <p:cNvSpPr>
            <a:spLocks noGrp="1"/>
          </p:cNvSpPr>
          <p:nvPr>
            <p:ph type="body" sz="quarter" idx="16"/>
          </p:nvPr>
        </p:nvSpPr>
        <p:spPr>
          <a:xfrm>
            <a:off x="1277551" y="1910006"/>
            <a:ext cx="10076249" cy="3325723"/>
          </a:xfrm>
        </p:spPr>
        <p:txBody>
          <a:bodyPr/>
          <a:lstStyle/>
          <a:p>
            <a:r>
              <a:rPr lang="en-US" sz="1800" dirty="0">
                <a:effectLst/>
                <a:latin typeface="Calibri" panose="020F0502020204030204" pitchFamily="34" charset="0"/>
                <a:ea typeface="Times New Roman" panose="02020603050405020304" pitchFamily="18" charset="0"/>
              </a:rPr>
              <a:t>I am writing to express my interest in the  Assistant Habitat Connectivity Biologist position with Washington Department of Transportation because I believe in WSDOT’s multi-pronged approach to integrating habitat connectivity into the state’s transportation system. Historically, I have sought out, and worked with, wildlife connectivity initiatives, including work on the Coast to Cascades Connectivity Analysis with the Washington Wildlife Habitat Connectivity Working Group (WWHCWG), and I am eager to continue to advance State efforts to minimize wildlife-vehicle collisions. I would bring  experience managing conservation programs in Washington,  academic research on landscape ecology, and ongoing collaborative work on State connectivity to your Department, and would appreciate your consideration for this position.</a:t>
            </a:r>
            <a:endParaRPr lang="en-US" dirty="0"/>
          </a:p>
        </p:txBody>
      </p:sp>
      <p:sp>
        <p:nvSpPr>
          <p:cNvPr id="3" name="Footer Placeholder 2">
            <a:extLst>
              <a:ext uri="{FF2B5EF4-FFF2-40B4-BE49-F238E27FC236}">
                <a16:creationId xmlns:a16="http://schemas.microsoft.com/office/drawing/2014/main" id="{E5FF7585-B3E6-4301-983E-6C7185A7358E}"/>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7E375B46-1A54-44B9-BDCF-97B4D6758E70}"/>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10</a:t>
            </a:fld>
            <a:endParaRPr lang="en-US" dirty="0"/>
          </a:p>
        </p:txBody>
      </p:sp>
    </p:spTree>
    <p:extLst>
      <p:ext uri="{BB962C8B-B14F-4D97-AF65-F5344CB8AC3E}">
        <p14:creationId xmlns:p14="http://schemas.microsoft.com/office/powerpoint/2010/main" val="376439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05C9BC75-0FE2-430C-A627-D6478EDBAACA}"/>
              </a:ext>
            </a:extLst>
          </p:cNvPr>
          <p:cNvSpPr>
            <a:spLocks noGrp="1"/>
          </p:cNvSpPr>
          <p:nvPr>
            <p:ph type="title"/>
          </p:nvPr>
        </p:nvSpPr>
        <p:spPr>
          <a:xfrm>
            <a:off x="473753" y="1449427"/>
            <a:ext cx="3672362" cy="1325563"/>
          </a:xfrm>
        </p:spPr>
        <p:txBody>
          <a:bodyPr/>
          <a:lstStyle/>
          <a:p>
            <a:r>
              <a:rPr lang="en-US" dirty="0"/>
              <a:t>Example: Showing your response to core responsibilities</a:t>
            </a:r>
          </a:p>
        </p:txBody>
      </p:sp>
      <p:sp>
        <p:nvSpPr>
          <p:cNvPr id="24" name="Text Placeholder 23">
            <a:extLst>
              <a:ext uri="{FF2B5EF4-FFF2-40B4-BE49-F238E27FC236}">
                <a16:creationId xmlns:a16="http://schemas.microsoft.com/office/drawing/2014/main" id="{1A2623C5-D11D-478D-89FB-08576F6F146C}"/>
              </a:ext>
            </a:extLst>
          </p:cNvPr>
          <p:cNvSpPr>
            <a:spLocks noGrp="1"/>
          </p:cNvSpPr>
          <p:nvPr>
            <p:ph type="body" sz="quarter" idx="24"/>
          </p:nvPr>
        </p:nvSpPr>
        <p:spPr>
          <a:xfrm>
            <a:off x="4793628" y="2299842"/>
            <a:ext cx="2357652" cy="475149"/>
          </a:xfrm>
        </p:spPr>
        <p:txBody>
          <a:bodyPr/>
          <a:lstStyle/>
          <a:p>
            <a:r>
              <a:rPr lang="en-US" dirty="0"/>
              <a:t>Takuma Hayashi​​</a:t>
            </a:r>
          </a:p>
        </p:txBody>
      </p:sp>
      <p:sp>
        <p:nvSpPr>
          <p:cNvPr id="25" name="Text Placeholder 24">
            <a:extLst>
              <a:ext uri="{FF2B5EF4-FFF2-40B4-BE49-F238E27FC236}">
                <a16:creationId xmlns:a16="http://schemas.microsoft.com/office/drawing/2014/main" id="{786ED0BB-76F0-475B-B4E0-105C68BFC78E}"/>
              </a:ext>
            </a:extLst>
          </p:cNvPr>
          <p:cNvSpPr>
            <a:spLocks noGrp="1"/>
          </p:cNvSpPr>
          <p:nvPr>
            <p:ph type="body" sz="quarter" idx="25"/>
          </p:nvPr>
        </p:nvSpPr>
        <p:spPr>
          <a:xfrm>
            <a:off x="4793628" y="2774990"/>
            <a:ext cx="2357652" cy="475147"/>
          </a:xfrm>
        </p:spPr>
        <p:txBody>
          <a:bodyPr/>
          <a:lstStyle/>
          <a:p>
            <a:r>
              <a:rPr lang="en-US" dirty="0"/>
              <a:t>President​</a:t>
            </a:r>
          </a:p>
        </p:txBody>
      </p:sp>
      <p:sp>
        <p:nvSpPr>
          <p:cNvPr id="14" name="Text Placeholder 13">
            <a:extLst>
              <a:ext uri="{FF2B5EF4-FFF2-40B4-BE49-F238E27FC236}">
                <a16:creationId xmlns:a16="http://schemas.microsoft.com/office/drawing/2014/main" id="{D9036395-3643-4D4E-95D7-0B29D19C01DB}"/>
              </a:ext>
            </a:extLst>
          </p:cNvPr>
          <p:cNvSpPr>
            <a:spLocks noGrp="1"/>
          </p:cNvSpPr>
          <p:nvPr>
            <p:ph type="body" sz="quarter" idx="27"/>
          </p:nvPr>
        </p:nvSpPr>
        <p:spPr>
          <a:xfrm>
            <a:off x="7431772" y="2299842"/>
            <a:ext cx="2357652" cy="475149"/>
          </a:xfrm>
        </p:spPr>
        <p:txBody>
          <a:bodyPr/>
          <a:lstStyle/>
          <a:p>
            <a:r>
              <a:rPr lang="en-US" dirty="0"/>
              <a:t>Mirjam Nilsson​​</a:t>
            </a:r>
          </a:p>
        </p:txBody>
      </p:sp>
      <p:sp>
        <p:nvSpPr>
          <p:cNvPr id="15" name="Text Placeholder 14">
            <a:extLst>
              <a:ext uri="{FF2B5EF4-FFF2-40B4-BE49-F238E27FC236}">
                <a16:creationId xmlns:a16="http://schemas.microsoft.com/office/drawing/2014/main" id="{99BE8D49-F053-400B-ADDC-743712E28E1D}"/>
              </a:ext>
            </a:extLst>
          </p:cNvPr>
          <p:cNvSpPr>
            <a:spLocks noGrp="1"/>
          </p:cNvSpPr>
          <p:nvPr>
            <p:ph type="body" sz="quarter" idx="28"/>
          </p:nvPr>
        </p:nvSpPr>
        <p:spPr>
          <a:xfrm>
            <a:off x="7431772" y="2774990"/>
            <a:ext cx="2357652" cy="475147"/>
          </a:xfrm>
        </p:spPr>
        <p:txBody>
          <a:bodyPr/>
          <a:lstStyle/>
          <a:p>
            <a:r>
              <a:rPr lang="en-US" dirty="0"/>
              <a:t>Chief Executive Officer​</a:t>
            </a:r>
          </a:p>
        </p:txBody>
      </p:sp>
      <p:sp>
        <p:nvSpPr>
          <p:cNvPr id="20" name="Text Placeholder 19">
            <a:extLst>
              <a:ext uri="{FF2B5EF4-FFF2-40B4-BE49-F238E27FC236}">
                <a16:creationId xmlns:a16="http://schemas.microsoft.com/office/drawing/2014/main" id="{FEAF3F61-C6CA-4894-9AFA-02FDB66099C9}"/>
              </a:ext>
            </a:extLst>
          </p:cNvPr>
          <p:cNvSpPr>
            <a:spLocks noGrp="1"/>
          </p:cNvSpPr>
          <p:nvPr>
            <p:ph type="body" sz="quarter" idx="36"/>
          </p:nvPr>
        </p:nvSpPr>
        <p:spPr>
          <a:xfrm>
            <a:off x="7431772" y="4872561"/>
            <a:ext cx="2357652" cy="475149"/>
          </a:xfrm>
        </p:spPr>
        <p:txBody>
          <a:bodyPr/>
          <a:lstStyle/>
          <a:p>
            <a:r>
              <a:rPr lang="en-US" dirty="0"/>
              <a:t>Rajesh Santoshi​</a:t>
            </a:r>
          </a:p>
        </p:txBody>
      </p:sp>
      <p:sp>
        <p:nvSpPr>
          <p:cNvPr id="21" name="Text Placeholder 20">
            <a:extLst>
              <a:ext uri="{FF2B5EF4-FFF2-40B4-BE49-F238E27FC236}">
                <a16:creationId xmlns:a16="http://schemas.microsoft.com/office/drawing/2014/main" id="{CB4E3F3B-E173-4213-A472-5B258F0311F0}"/>
              </a:ext>
            </a:extLst>
          </p:cNvPr>
          <p:cNvSpPr>
            <a:spLocks noGrp="1"/>
          </p:cNvSpPr>
          <p:nvPr>
            <p:ph type="body" sz="quarter" idx="37"/>
          </p:nvPr>
        </p:nvSpPr>
        <p:spPr>
          <a:xfrm>
            <a:off x="7431772" y="5347709"/>
            <a:ext cx="2357652" cy="475147"/>
          </a:xfrm>
        </p:spPr>
        <p:txBody>
          <a:bodyPr/>
          <a:lstStyle/>
          <a:p>
            <a:r>
              <a:rPr lang="en-US" dirty="0"/>
              <a:t>VP Marketing​</a:t>
            </a:r>
          </a:p>
        </p:txBody>
      </p:sp>
      <p:sp>
        <p:nvSpPr>
          <p:cNvPr id="3" name="Footer Placeholder 2">
            <a:extLst>
              <a:ext uri="{FF2B5EF4-FFF2-40B4-BE49-F238E27FC236}">
                <a16:creationId xmlns:a16="http://schemas.microsoft.com/office/drawing/2014/main" id="{6AFFF1F2-E21B-46B2-9043-3A2FD77DBA35}"/>
              </a:ext>
            </a:extLst>
          </p:cNvPr>
          <p:cNvSpPr>
            <a:spLocks noGrp="1"/>
          </p:cNvSpPr>
          <p:nvPr>
            <p:ph type="ftr" sz="quarter" idx="11"/>
          </p:nvPr>
        </p:nvSpPr>
        <p:spPr>
          <a:xfrm>
            <a:off x="4038600" y="6356350"/>
            <a:ext cx="4114800" cy="365125"/>
          </a:xfrm>
        </p:spPr>
        <p:txBody>
          <a:bodyPr/>
          <a:lstStyle/>
          <a:p>
            <a:r>
              <a:rPr lang="en-US" dirty="0"/>
              <a:t>Thesis workshop: cover letters</a:t>
            </a:r>
          </a:p>
        </p:txBody>
      </p:sp>
      <p:sp>
        <p:nvSpPr>
          <p:cNvPr id="4" name="Slide Number Placeholder 3">
            <a:extLst>
              <a:ext uri="{FF2B5EF4-FFF2-40B4-BE49-F238E27FC236}">
                <a16:creationId xmlns:a16="http://schemas.microsoft.com/office/drawing/2014/main" id="{56A610E7-14D9-43B1-A0E2-CFD8D531196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11</a:t>
            </a:fld>
            <a:endParaRPr lang="en-US" dirty="0"/>
          </a:p>
        </p:txBody>
      </p:sp>
      <p:sp>
        <p:nvSpPr>
          <p:cNvPr id="6" name="Picture Placeholder 5">
            <a:extLst>
              <a:ext uri="{FF2B5EF4-FFF2-40B4-BE49-F238E27FC236}">
                <a16:creationId xmlns:a16="http://schemas.microsoft.com/office/drawing/2014/main" id="{25D3F854-ABBD-5017-D3DF-271DD9BF30EB}"/>
              </a:ext>
            </a:extLst>
          </p:cNvPr>
          <p:cNvSpPr>
            <a:spLocks noGrp="1"/>
          </p:cNvSpPr>
          <p:nvPr>
            <p:ph type="pic" sz="quarter" idx="23"/>
          </p:nvPr>
        </p:nvSpPr>
        <p:spPr/>
      </p:sp>
      <p:sp>
        <p:nvSpPr>
          <p:cNvPr id="8" name="Picture Placeholder 7">
            <a:extLst>
              <a:ext uri="{FF2B5EF4-FFF2-40B4-BE49-F238E27FC236}">
                <a16:creationId xmlns:a16="http://schemas.microsoft.com/office/drawing/2014/main" id="{10852454-4DA2-5AE3-9FF5-5225A527F28F}"/>
              </a:ext>
            </a:extLst>
          </p:cNvPr>
          <p:cNvSpPr>
            <a:spLocks noGrp="1"/>
          </p:cNvSpPr>
          <p:nvPr>
            <p:ph type="pic" sz="quarter" idx="26"/>
          </p:nvPr>
        </p:nvSpPr>
        <p:spPr/>
      </p:sp>
      <p:sp>
        <p:nvSpPr>
          <p:cNvPr id="10" name="Picture Placeholder 9">
            <a:extLst>
              <a:ext uri="{FF2B5EF4-FFF2-40B4-BE49-F238E27FC236}">
                <a16:creationId xmlns:a16="http://schemas.microsoft.com/office/drawing/2014/main" id="{92F547CB-1510-3A06-F762-824B09CF9930}"/>
              </a:ext>
            </a:extLst>
          </p:cNvPr>
          <p:cNvSpPr>
            <a:spLocks noGrp="1"/>
          </p:cNvSpPr>
          <p:nvPr>
            <p:ph type="pic" sz="quarter" idx="35"/>
          </p:nvPr>
        </p:nvSpPr>
        <p:spPr/>
      </p:sp>
      <p:sp>
        <p:nvSpPr>
          <p:cNvPr id="12" name="Picture Placeholder 11">
            <a:extLst>
              <a:ext uri="{FF2B5EF4-FFF2-40B4-BE49-F238E27FC236}">
                <a16:creationId xmlns:a16="http://schemas.microsoft.com/office/drawing/2014/main" id="{0991E054-B45C-1ADE-9BC8-D388E0BBB88B}"/>
              </a:ext>
            </a:extLst>
          </p:cNvPr>
          <p:cNvSpPr>
            <a:spLocks noGrp="1"/>
          </p:cNvSpPr>
          <p:nvPr>
            <p:ph type="pic" sz="quarter" idx="32"/>
          </p:nvPr>
        </p:nvSpPr>
        <p:spPr/>
      </p:sp>
    </p:spTree>
    <p:extLst>
      <p:ext uri="{BB962C8B-B14F-4D97-AF65-F5344CB8AC3E}">
        <p14:creationId xmlns:p14="http://schemas.microsoft.com/office/powerpoint/2010/main" val="194156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C40D3CB1-60FB-44E7-A807-4460AFADD914}"/>
              </a:ext>
            </a:extLst>
          </p:cNvPr>
          <p:cNvSpPr>
            <a:spLocks noGrp="1"/>
          </p:cNvSpPr>
          <p:nvPr>
            <p:ph type="title"/>
          </p:nvPr>
        </p:nvSpPr>
        <p:spPr>
          <a:xfrm>
            <a:off x="838200" y="640431"/>
            <a:ext cx="10515600" cy="726137"/>
          </a:xfrm>
        </p:spPr>
        <p:txBody>
          <a:bodyPr/>
          <a:lstStyle/>
          <a:p>
            <a:r>
              <a:rPr lang="en-US" dirty="0"/>
              <a:t>Example</a:t>
            </a:r>
          </a:p>
        </p:txBody>
      </p:sp>
      <p:sp>
        <p:nvSpPr>
          <p:cNvPr id="5" name="Text Placeholder 4">
            <a:extLst>
              <a:ext uri="{FF2B5EF4-FFF2-40B4-BE49-F238E27FC236}">
                <a16:creationId xmlns:a16="http://schemas.microsoft.com/office/drawing/2014/main" id="{E1F6EAAA-7889-4E5F-90FD-F5C5492D37A2}"/>
              </a:ext>
            </a:extLst>
          </p:cNvPr>
          <p:cNvSpPr>
            <a:spLocks noGrp="1"/>
          </p:cNvSpPr>
          <p:nvPr>
            <p:ph type="body" sz="quarter" idx="13"/>
          </p:nvPr>
        </p:nvSpPr>
        <p:spPr>
          <a:xfrm>
            <a:off x="483140" y="2063838"/>
            <a:ext cx="3515704" cy="422365"/>
          </a:xfrm>
        </p:spPr>
        <p:txBody>
          <a:bodyPr>
            <a:normAutofit/>
          </a:bodyPr>
          <a:lstStyle/>
          <a:p>
            <a:r>
              <a:rPr lang="en-US" dirty="0"/>
              <a:t>ROI​</a:t>
            </a:r>
          </a:p>
        </p:txBody>
      </p:sp>
      <p:sp>
        <p:nvSpPr>
          <p:cNvPr id="23" name="Text Placeholder 22">
            <a:extLst>
              <a:ext uri="{FF2B5EF4-FFF2-40B4-BE49-F238E27FC236}">
                <a16:creationId xmlns:a16="http://schemas.microsoft.com/office/drawing/2014/main" id="{C553A94B-692D-4746-9FFA-FAD2FF823856}"/>
              </a:ext>
            </a:extLst>
          </p:cNvPr>
          <p:cNvSpPr>
            <a:spLocks noGrp="1"/>
          </p:cNvSpPr>
          <p:nvPr>
            <p:ph type="body" sz="quarter" idx="16"/>
          </p:nvPr>
        </p:nvSpPr>
        <p:spPr>
          <a:xfrm>
            <a:off x="482932" y="2523933"/>
            <a:ext cx="3515346" cy="3325723"/>
          </a:xfrm>
        </p:spPr>
        <p:txBody>
          <a:bodyPr/>
          <a:lstStyle/>
          <a:p>
            <a:r>
              <a:rPr lang="en-US" dirty="0"/>
              <a:t>Envision multimedia-based expertise and cross-media growth strategies​</a:t>
            </a:r>
          </a:p>
          <a:p>
            <a:r>
              <a:rPr lang="en-US" dirty="0"/>
              <a:t>Visualize quality intellectual capital​</a:t>
            </a:r>
          </a:p>
          <a:p>
            <a:r>
              <a:rPr lang="en-US" dirty="0"/>
              <a:t>Engage worldwide methodologies with web-enabled technologies​</a:t>
            </a:r>
          </a:p>
        </p:txBody>
      </p:sp>
      <p:sp>
        <p:nvSpPr>
          <p:cNvPr id="24" name="Text Placeholder 23">
            <a:extLst>
              <a:ext uri="{FF2B5EF4-FFF2-40B4-BE49-F238E27FC236}">
                <a16:creationId xmlns:a16="http://schemas.microsoft.com/office/drawing/2014/main" id="{D766ABB5-79A8-4DFF-B3E4-6E4F29D7941F}"/>
              </a:ext>
            </a:extLst>
          </p:cNvPr>
          <p:cNvSpPr>
            <a:spLocks noGrp="1"/>
          </p:cNvSpPr>
          <p:nvPr>
            <p:ph type="body" sz="quarter" idx="17"/>
          </p:nvPr>
        </p:nvSpPr>
        <p:spPr>
          <a:xfrm>
            <a:off x="4329790" y="2063838"/>
            <a:ext cx="3515704" cy="422365"/>
          </a:xfrm>
        </p:spPr>
        <p:txBody>
          <a:bodyPr/>
          <a:lstStyle/>
          <a:p>
            <a:r>
              <a:rPr lang="en-US" dirty="0"/>
              <a:t>Niche markets​</a:t>
            </a:r>
          </a:p>
        </p:txBody>
      </p:sp>
      <p:sp>
        <p:nvSpPr>
          <p:cNvPr id="25" name="Text Placeholder 24">
            <a:extLst>
              <a:ext uri="{FF2B5EF4-FFF2-40B4-BE49-F238E27FC236}">
                <a16:creationId xmlns:a16="http://schemas.microsoft.com/office/drawing/2014/main" id="{94333FF0-B429-4B2E-9910-AAF06DC5C728}"/>
              </a:ext>
            </a:extLst>
          </p:cNvPr>
          <p:cNvSpPr>
            <a:spLocks noGrp="1"/>
          </p:cNvSpPr>
          <p:nvPr>
            <p:ph type="body" sz="quarter" idx="18"/>
          </p:nvPr>
        </p:nvSpPr>
        <p:spPr>
          <a:xfrm>
            <a:off x="4329582" y="2523933"/>
            <a:ext cx="3515346" cy="3325723"/>
          </a:xfrm>
        </p:spPr>
        <p:txBody>
          <a:bodyPr/>
          <a:lstStyle/>
          <a:p>
            <a:r>
              <a:rPr lang="en-US" dirty="0"/>
              <a:t>Pursue scalable customer service through sustainable strategies​</a:t>
            </a:r>
          </a:p>
          <a:p>
            <a:r>
              <a:rPr lang="en-US" dirty="0"/>
              <a:t>Engage top-line web services with cutting-edge deliverables​</a:t>
            </a:r>
          </a:p>
        </p:txBody>
      </p:sp>
      <p:sp>
        <p:nvSpPr>
          <p:cNvPr id="26" name="Text Placeholder 25">
            <a:extLst>
              <a:ext uri="{FF2B5EF4-FFF2-40B4-BE49-F238E27FC236}">
                <a16:creationId xmlns:a16="http://schemas.microsoft.com/office/drawing/2014/main" id="{299EAE95-5B3F-4A21-B580-4AF9E642AA7A}"/>
              </a:ext>
            </a:extLst>
          </p:cNvPr>
          <p:cNvSpPr>
            <a:spLocks noGrp="1"/>
          </p:cNvSpPr>
          <p:nvPr>
            <p:ph type="body" sz="quarter" idx="19"/>
          </p:nvPr>
        </p:nvSpPr>
        <p:spPr>
          <a:xfrm>
            <a:off x="8175874" y="2063838"/>
            <a:ext cx="3515704" cy="422365"/>
          </a:xfrm>
        </p:spPr>
        <p:txBody>
          <a:bodyPr/>
          <a:lstStyle/>
          <a:p>
            <a:r>
              <a:rPr lang="en-US" dirty="0"/>
              <a:t>Supply chains​</a:t>
            </a:r>
          </a:p>
        </p:txBody>
      </p:sp>
      <p:sp>
        <p:nvSpPr>
          <p:cNvPr id="27" name="Text Placeholder 26">
            <a:extLst>
              <a:ext uri="{FF2B5EF4-FFF2-40B4-BE49-F238E27FC236}">
                <a16:creationId xmlns:a16="http://schemas.microsoft.com/office/drawing/2014/main" id="{9533EAD8-15C8-4D9C-8F69-670982F52391}"/>
              </a:ext>
            </a:extLst>
          </p:cNvPr>
          <p:cNvSpPr>
            <a:spLocks noGrp="1"/>
          </p:cNvSpPr>
          <p:nvPr>
            <p:ph type="body" sz="quarter" idx="20"/>
          </p:nvPr>
        </p:nvSpPr>
        <p:spPr>
          <a:xfrm>
            <a:off x="8175666" y="2523933"/>
            <a:ext cx="3515346" cy="3325723"/>
          </a:xfrm>
        </p:spPr>
        <p:txBody>
          <a:bodyPr/>
          <a:lstStyle/>
          <a:p>
            <a:r>
              <a:rPr lang="en-US" dirty="0"/>
              <a:t>Cultivate one-to-one customer service with robust ideas​</a:t>
            </a:r>
          </a:p>
          <a:p>
            <a:r>
              <a:rPr lang="en-US" dirty="0"/>
              <a:t>Maximize timely deliverables for real-time schemas​</a:t>
            </a:r>
          </a:p>
        </p:txBody>
      </p:sp>
      <p:sp>
        <p:nvSpPr>
          <p:cNvPr id="2" name="Date Placeholder 1">
            <a:extLst>
              <a:ext uri="{FF2B5EF4-FFF2-40B4-BE49-F238E27FC236}">
                <a16:creationId xmlns:a16="http://schemas.microsoft.com/office/drawing/2014/main" id="{B22D5940-3155-4A42-AFCA-EDE4AE5319FA}"/>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022AE5A9-C9EE-4D23-9586-528203CA76D8}"/>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17F15162-EA7B-4AF6-9C08-B145E8FA8B98}"/>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12</a:t>
            </a:fld>
            <a:endParaRPr lang="en-US" dirty="0"/>
          </a:p>
        </p:txBody>
      </p:sp>
    </p:spTree>
    <p:extLst>
      <p:ext uri="{BB962C8B-B14F-4D97-AF65-F5344CB8AC3E}">
        <p14:creationId xmlns:p14="http://schemas.microsoft.com/office/powerpoint/2010/main" val="388407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DD48C8EC-56C5-4A2A-BB21-811BC510040A}"/>
              </a:ext>
            </a:extLst>
          </p:cNvPr>
          <p:cNvSpPr>
            <a:spLocks noGrp="1"/>
          </p:cNvSpPr>
          <p:nvPr>
            <p:ph type="title"/>
          </p:nvPr>
        </p:nvSpPr>
        <p:spPr>
          <a:xfrm>
            <a:off x="1574800" y="3429000"/>
            <a:ext cx="3097320" cy="978408"/>
          </a:xfrm>
        </p:spPr>
        <p:txBody>
          <a:bodyPr/>
          <a:lstStyle/>
          <a:p>
            <a:r>
              <a:rPr lang="en-US" dirty="0"/>
              <a:t>Example: Conclusion paragraph</a:t>
            </a:r>
          </a:p>
        </p:txBody>
      </p:sp>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2051050"/>
          </a:xfrm>
        </p:spPr>
      </p:pic>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16"/>
          </p:nvPr>
        </p:nvSpPr>
        <p:spPr>
          <a:xfrm>
            <a:off x="6235700" y="2854660"/>
            <a:ext cx="4749800" cy="2129971"/>
          </a:xfrm>
        </p:spPr>
        <p:txBody>
          <a:bodyPr/>
          <a:lstStyle/>
          <a:p>
            <a:r>
              <a:rPr lang="en-US" dirty="0"/>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p>
        </p:txBody>
      </p:sp>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id="{1F833371-4220-48C3-A3E1-5EA18D50C48F}"/>
              </a:ext>
            </a:extLst>
          </p:cNvPr>
          <p:cNvSpPr>
            <a:spLocks noGrp="1"/>
          </p:cNvSpPr>
          <p:nvPr>
            <p:ph type="dt" sz="half" idx="10"/>
          </p:nvPr>
        </p:nvSpPr>
        <p:spPr>
          <a:xfrm>
            <a:off x="838200" y="6356350"/>
            <a:ext cx="2743200" cy="365125"/>
          </a:xfrm>
        </p:spPr>
        <p:txBody>
          <a:bodyPr/>
          <a:lstStyle/>
          <a:p>
            <a:r>
              <a:rPr lang="en-US" dirty="0"/>
              <a:t>20XX</a:t>
            </a:r>
          </a:p>
        </p:txBody>
      </p:sp>
      <p:sp>
        <p:nvSpPr>
          <p:cNvPr id="3" name="Footer Placeholder 2">
            <a:extLst>
              <a:ext uri="{FF2B5EF4-FFF2-40B4-BE49-F238E27FC236}">
                <a16:creationId xmlns:a16="http://schemas.microsoft.com/office/drawing/2014/main" id="{43BCDDBD-4C85-4716-86C0-5D527FE8BBF0}"/>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13</a:t>
            </a:fld>
            <a:endParaRPr lang="en-US" dirty="0"/>
          </a:p>
        </p:txBody>
      </p:sp>
    </p:spTree>
    <p:extLst>
      <p:ext uri="{BB962C8B-B14F-4D97-AF65-F5344CB8AC3E}">
        <p14:creationId xmlns:p14="http://schemas.microsoft.com/office/powerpoint/2010/main" val="132179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4073236" y="507652"/>
            <a:ext cx="4045527" cy="1590790"/>
          </a:xfrm>
        </p:spPr>
        <p:txBody>
          <a:bodyPr/>
          <a:lstStyle/>
          <a:p>
            <a:r>
              <a:rPr lang="en-US" dirty="0"/>
              <a:t>Questions?</a:t>
            </a:r>
          </a:p>
        </p:txBody>
      </p:sp>
      <p:pic>
        <p:nvPicPr>
          <p:cNvPr id="13" name="Picture Placeholder 12" descr="Sand, sea, beach, grass">
            <a:extLst>
              <a:ext uri="{FF2B5EF4-FFF2-40B4-BE49-F238E27FC236}">
                <a16:creationId xmlns:a16="http://schemas.microsoft.com/office/drawing/2014/main" id="{681D276C-2EB5-4A5D-AD46-BA6748000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951274"/>
            <a:ext cx="2743201" cy="4747564"/>
          </a:xfrm>
        </p:spPr>
      </p:pic>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4073236" y="2098442"/>
            <a:ext cx="4011410" cy="2061261"/>
          </a:xfrm>
        </p:spPr>
        <p:txBody>
          <a:bodyPr/>
          <a:lstStyle/>
          <a:p>
            <a:r>
              <a:rPr lang="en-US" dirty="0"/>
              <a:t>Averi Azar</a:t>
            </a:r>
          </a:p>
          <a:p>
            <a:r>
              <a:rPr lang="en-US" dirty="0"/>
              <a:t>averi.a.azar@evergreen.edu​</a:t>
            </a:r>
          </a:p>
          <a:p>
            <a:r>
              <a:rPr lang="en-US" dirty="0"/>
              <a:t>360 742-8746</a:t>
            </a:r>
          </a:p>
          <a:p>
            <a:endParaRPr lang="en-US" dirty="0"/>
          </a:p>
          <a:p>
            <a:r>
              <a:rPr lang="en-US" dirty="0"/>
              <a:t>Kevin Francis</a:t>
            </a:r>
          </a:p>
          <a:p>
            <a:r>
              <a:rPr lang="en-US" dirty="0">
                <a:hlinkClick r:id="rId3"/>
              </a:rPr>
              <a:t>francisk@evergreen.edu</a:t>
            </a:r>
            <a:r>
              <a:rPr lang="en-US" dirty="0"/>
              <a:t> </a:t>
            </a:r>
          </a:p>
        </p:txBody>
      </p:sp>
      <p:pic>
        <p:nvPicPr>
          <p:cNvPr id="15" name="Picture Placeholder 14" descr="Close up of bird eye">
            <a:extLst>
              <a:ext uri="{FF2B5EF4-FFF2-40B4-BE49-F238E27FC236}">
                <a16:creationId xmlns:a16="http://schemas.microsoft.com/office/drawing/2014/main" id="{EDC61EE9-9548-4422-9A3B-8519063F0199}"/>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val="0"/>
              </a:ext>
            </a:extLst>
          </a:blip>
          <a:srcRect/>
          <a:stretch/>
        </p:blipFill>
        <p:spPr>
          <a:xfrm>
            <a:off x="9448800" y="951274"/>
            <a:ext cx="2743200" cy="4747564"/>
          </a:xfrm>
        </p:spPr>
      </p:pic>
      <p:sp>
        <p:nvSpPr>
          <p:cNvPr id="3" name="Footer Placeholder 2">
            <a:extLst>
              <a:ext uri="{FF2B5EF4-FFF2-40B4-BE49-F238E27FC236}">
                <a16:creationId xmlns:a16="http://schemas.microsoft.com/office/drawing/2014/main" id="{8B36962E-1AC0-4AE8-9E04-6FECBB97FBF5}"/>
              </a:ext>
            </a:extLst>
          </p:cNvPr>
          <p:cNvSpPr>
            <a:spLocks noGrp="1"/>
          </p:cNvSpPr>
          <p:nvPr>
            <p:ph type="ftr" sz="quarter" idx="11"/>
          </p:nvPr>
        </p:nvSpPr>
        <p:spPr>
          <a:xfrm>
            <a:off x="4038600" y="6356350"/>
            <a:ext cx="4114800" cy="365125"/>
          </a:xfrm>
        </p:spPr>
        <p:txBody>
          <a:bodyPr/>
          <a:lstStyle/>
          <a:p>
            <a:r>
              <a:rPr lang="en-US" dirty="0"/>
              <a:t>Thesis Workshop: cover letters</a:t>
            </a:r>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14</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F083B8-4B95-4C15-B710-4BC526A23973}"/>
              </a:ext>
            </a:extLst>
          </p:cNvPr>
          <p:cNvSpPr>
            <a:spLocks noGrp="1"/>
          </p:cNvSpPr>
          <p:nvPr>
            <p:ph type="title"/>
          </p:nvPr>
        </p:nvSpPr>
        <p:spPr>
          <a:xfrm>
            <a:off x="1401580" y="942423"/>
            <a:ext cx="4694420" cy="1124392"/>
          </a:xfrm>
        </p:spPr>
        <p:txBody>
          <a:bodyPr/>
          <a:lstStyle/>
          <a:p>
            <a:r>
              <a:rPr lang="en-US" dirty="0"/>
              <a:t>Agenda</a:t>
            </a:r>
          </a:p>
        </p:txBody>
      </p:sp>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1410586" y="2329867"/>
            <a:ext cx="4694419" cy="3156533"/>
          </a:xfrm>
        </p:spPr>
        <p:txBody>
          <a:bodyPr/>
          <a:lstStyle/>
          <a:p>
            <a:r>
              <a:rPr lang="en-US" dirty="0">
                <a:solidFill>
                  <a:schemeClr val="accent4">
                    <a:lumMod val="50000"/>
                  </a:schemeClr>
                </a:solidFill>
              </a:rPr>
              <a:t>Introduction​ to Cover Letters</a:t>
            </a:r>
          </a:p>
          <a:p>
            <a:r>
              <a:rPr lang="en-US" dirty="0">
                <a:solidFill>
                  <a:schemeClr val="accent4">
                    <a:lumMod val="50000"/>
                  </a:schemeClr>
                </a:solidFill>
              </a:rPr>
              <a:t>Resumes / Cover Letters / Application</a:t>
            </a:r>
          </a:p>
          <a:p>
            <a:r>
              <a:rPr lang="en-US" dirty="0">
                <a:solidFill>
                  <a:schemeClr val="accent4">
                    <a:lumMod val="50000"/>
                  </a:schemeClr>
                </a:solidFill>
              </a:rPr>
              <a:t>How to Cover Letter</a:t>
            </a:r>
          </a:p>
          <a:p>
            <a:r>
              <a:rPr lang="en-US" dirty="0">
                <a:solidFill>
                  <a:schemeClr val="accent4">
                    <a:lumMod val="50000"/>
                  </a:schemeClr>
                </a:solidFill>
              </a:rPr>
              <a:t>Primary goals​</a:t>
            </a:r>
          </a:p>
          <a:p>
            <a:r>
              <a:rPr lang="en-US" dirty="0">
                <a:solidFill>
                  <a:schemeClr val="accent4">
                    <a:lumMod val="50000"/>
                  </a:schemeClr>
                </a:solidFill>
              </a:rPr>
              <a:t>Summary​</a:t>
            </a:r>
          </a:p>
        </p:txBody>
      </p:sp>
      <p:sp>
        <p:nvSpPr>
          <p:cNvPr id="3" name="Footer Placeholder 2">
            <a:extLst>
              <a:ext uri="{FF2B5EF4-FFF2-40B4-BE49-F238E27FC236}">
                <a16:creationId xmlns:a16="http://schemas.microsoft.com/office/drawing/2014/main" id="{6CCBF0FB-0046-4D3C-AC29-2382CF05B6D1}"/>
              </a:ext>
            </a:extLst>
          </p:cNvPr>
          <p:cNvSpPr>
            <a:spLocks noGrp="1"/>
          </p:cNvSpPr>
          <p:nvPr>
            <p:ph type="ftr" sz="quarter" idx="11"/>
          </p:nvPr>
        </p:nvSpPr>
        <p:spPr>
          <a:xfrm>
            <a:off x="3581400" y="6356349"/>
            <a:ext cx="4114800" cy="365125"/>
          </a:xfrm>
        </p:spPr>
        <p:txBody>
          <a:bodyPr/>
          <a:lstStyle/>
          <a:p>
            <a:r>
              <a:rPr lang="en-US" dirty="0"/>
              <a:t>Thesis workshop: cover letters</a:t>
            </a:r>
          </a:p>
        </p:txBody>
      </p:sp>
      <p:pic>
        <p:nvPicPr>
          <p:cNvPr id="37" name="Picture Placeholder 36" descr="A picture containing outdoor, tall, plant, grass, beach">
            <a:extLst>
              <a:ext uri="{FF2B5EF4-FFF2-40B4-BE49-F238E27FC236}">
                <a16:creationId xmlns:a16="http://schemas.microsoft.com/office/drawing/2014/main" id="{1573DF6C-A3E4-4821-B550-4A14F71D3AA4}"/>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7183361" y="0"/>
            <a:ext cx="3598052" cy="3258105"/>
          </a:xfrm>
        </p:spPr>
      </p:pic>
      <p:pic>
        <p:nvPicPr>
          <p:cNvPr id="31" name="Picture Placeholder 30" descr="A close-up of an anemone">
            <a:extLst>
              <a:ext uri="{FF2B5EF4-FFF2-40B4-BE49-F238E27FC236}">
                <a16:creationId xmlns:a16="http://schemas.microsoft.com/office/drawing/2014/main" id="{8B396EA2-87A9-49C1-BCCC-F8C1867D92A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183361" y="3599895"/>
            <a:ext cx="3598052" cy="3258105"/>
          </a:xfrm>
        </p:spPr>
      </p:pic>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2</a:t>
            </a:fld>
            <a:endParaRPr lang="en-US" dirty="0"/>
          </a:p>
        </p:txBody>
      </p:sp>
    </p:spTree>
    <p:extLst>
      <p:ext uri="{BB962C8B-B14F-4D97-AF65-F5344CB8AC3E}">
        <p14:creationId xmlns:p14="http://schemas.microsoft.com/office/powerpoint/2010/main" val="20600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6197600" y="1035504"/>
            <a:ext cx="4749800" cy="527050"/>
          </a:xfrm>
        </p:spPr>
        <p:txBody>
          <a:bodyPr/>
          <a:lstStyle/>
          <a:p>
            <a:r>
              <a:rPr lang="en-US" dirty="0"/>
              <a:t>Primary goals for your cover letter</a:t>
            </a:r>
          </a:p>
        </p:txBody>
      </p:sp>
      <p:pic>
        <p:nvPicPr>
          <p:cNvPr id="9" name="Picture Placeholder 8" descr="Beach Branch Coral ">
            <a:extLst>
              <a:ext uri="{FF2B5EF4-FFF2-40B4-BE49-F238E27FC236}">
                <a16:creationId xmlns:a16="http://schemas.microsoft.com/office/drawing/2014/main" id="{22E34CE8-EDAD-4F1F-B483-DB47EDF53E6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38200" y="492125"/>
            <a:ext cx="4114800" cy="5372100"/>
          </a:xfrm>
        </p:spPr>
      </p:pic>
      <p:sp>
        <p:nvSpPr>
          <p:cNvPr id="7" name="Text Placeholder 6">
            <a:extLst>
              <a:ext uri="{FF2B5EF4-FFF2-40B4-BE49-F238E27FC236}">
                <a16:creationId xmlns:a16="http://schemas.microsoft.com/office/drawing/2014/main" id="{C558E8B1-0215-4BC8-AF46-4F9A87F2AEF8}"/>
              </a:ext>
            </a:extLst>
          </p:cNvPr>
          <p:cNvSpPr>
            <a:spLocks noGrp="1"/>
          </p:cNvSpPr>
          <p:nvPr>
            <p:ph type="body" sz="quarter" idx="15"/>
          </p:nvPr>
        </p:nvSpPr>
        <p:spPr>
          <a:xfrm>
            <a:off x="6197600" y="2041742"/>
            <a:ext cx="4988142" cy="3517229"/>
          </a:xfrm>
        </p:spPr>
        <p:txBody>
          <a:bodyPr/>
          <a:lstStyle/>
          <a:p>
            <a:pPr marL="285750" indent="-285750">
              <a:buBlip>
                <a:blip r:embed="rId3">
                  <a:extLst>
                    <a:ext uri="{96DAC541-7B7A-43D3-8B79-37D633B846F1}">
                      <asvg:svgBlip xmlns:asvg="http://schemas.microsoft.com/office/drawing/2016/SVG/main" r:embed="rId4"/>
                    </a:ext>
                  </a:extLst>
                </a:blip>
              </a:buBlip>
            </a:pPr>
            <a:r>
              <a:rPr lang="en-US" sz="2000" dirty="0"/>
              <a:t>Personalized and highly tailored to the job description</a:t>
            </a:r>
          </a:p>
          <a:p>
            <a:pPr marL="285750" indent="-285750">
              <a:buBlip>
                <a:blip r:embed="rId3">
                  <a:extLst>
                    <a:ext uri="{96DAC541-7B7A-43D3-8B79-37D633B846F1}">
                      <asvg:svgBlip xmlns:asvg="http://schemas.microsoft.com/office/drawing/2016/SVG/main" r:embed="rId4"/>
                    </a:ext>
                  </a:extLst>
                </a:blip>
              </a:buBlip>
            </a:pPr>
            <a:r>
              <a:rPr lang="en-US" sz="2000" dirty="0"/>
              <a:t>Argues for how your skills and experiences are relevant for a position</a:t>
            </a:r>
          </a:p>
          <a:p>
            <a:pPr marL="285750" indent="-285750">
              <a:buBlip>
                <a:blip r:embed="rId3">
                  <a:extLst>
                    <a:ext uri="{96DAC541-7B7A-43D3-8B79-37D633B846F1}">
                      <asvg:svgBlip xmlns:asvg="http://schemas.microsoft.com/office/drawing/2016/SVG/main" r:embed="rId4"/>
                    </a:ext>
                  </a:extLst>
                </a:blip>
              </a:buBlip>
            </a:pPr>
            <a:r>
              <a:rPr lang="en-US" sz="2000" dirty="0"/>
              <a:t>Expands on resume</a:t>
            </a:r>
          </a:p>
          <a:p>
            <a:pPr marL="285750" indent="-285750">
              <a:buBlip>
                <a:blip r:embed="rId3">
                  <a:extLst>
                    <a:ext uri="{96DAC541-7B7A-43D3-8B79-37D633B846F1}">
                      <asvg:svgBlip xmlns:asvg="http://schemas.microsoft.com/office/drawing/2016/SVG/main" r:embed="rId4"/>
                    </a:ext>
                  </a:extLst>
                </a:blip>
              </a:buBlip>
            </a:pPr>
            <a:r>
              <a:rPr lang="en-US" sz="2000" dirty="0"/>
              <a:t>Organized by skills, not chronological</a:t>
            </a:r>
          </a:p>
          <a:p>
            <a:pPr marL="285750" indent="-285750">
              <a:buBlip>
                <a:blip r:embed="rId3">
                  <a:extLst>
                    <a:ext uri="{96DAC541-7B7A-43D3-8B79-37D633B846F1}">
                      <asvg:svgBlip xmlns:asvg="http://schemas.microsoft.com/office/drawing/2016/SVG/main" r:embed="rId4"/>
                    </a:ext>
                  </a:extLst>
                </a:blip>
              </a:buBlip>
            </a:pPr>
            <a:r>
              <a:rPr lang="en-US" sz="2000" dirty="0"/>
              <a:t>Conveys enthusiasm and personality </a:t>
            </a:r>
          </a:p>
        </p:txBody>
      </p:sp>
      <p:sp>
        <p:nvSpPr>
          <p:cNvPr id="3" name="Footer Placeholder 2">
            <a:extLst>
              <a:ext uri="{FF2B5EF4-FFF2-40B4-BE49-F238E27FC236}">
                <a16:creationId xmlns:a16="http://schemas.microsoft.com/office/drawing/2014/main" id="{05035BF3-F379-4230-ADAD-0D67A84DAD9A}"/>
              </a:ext>
            </a:extLst>
          </p:cNvPr>
          <p:cNvSpPr>
            <a:spLocks noGrp="1"/>
          </p:cNvSpPr>
          <p:nvPr>
            <p:ph type="ftr" sz="quarter" idx="11"/>
          </p:nvPr>
        </p:nvSpPr>
        <p:spPr>
          <a:xfrm>
            <a:off x="4038600" y="6356350"/>
            <a:ext cx="4114800" cy="365125"/>
          </a:xfrm>
        </p:spPr>
        <p:txBody>
          <a:bodyPr/>
          <a:lstStyle/>
          <a:p>
            <a:r>
              <a:rPr lang="en-US" dirty="0"/>
              <a:t>Thesis workshop: cover letters</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3</a:t>
            </a:fld>
            <a:endParaRPr lang="en-US" dirty="0"/>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1720850" y="0"/>
            <a:ext cx="2349500" cy="99377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9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A5988A-CD1B-4E4A-9861-EE187D0B6E69}"/>
              </a:ext>
            </a:extLst>
          </p:cNvPr>
          <p:cNvSpPr>
            <a:spLocks noGrp="1"/>
          </p:cNvSpPr>
          <p:nvPr>
            <p:ph type="body" sz="quarter" idx="33"/>
          </p:nvPr>
        </p:nvSpPr>
        <p:spPr>
          <a:xfrm>
            <a:off x="1552101" y="2007674"/>
            <a:ext cx="1578446" cy="360000"/>
          </a:xfrm>
        </p:spPr>
        <p:txBody>
          <a:bodyPr/>
          <a:lstStyle/>
          <a:p>
            <a:r>
              <a:rPr lang="en-US" sz="2400" dirty="0"/>
              <a:t>Resume	</a:t>
            </a:r>
          </a:p>
        </p:txBody>
      </p:sp>
      <p:sp>
        <p:nvSpPr>
          <p:cNvPr id="30" name="Text Placeholder 29">
            <a:extLst>
              <a:ext uri="{FF2B5EF4-FFF2-40B4-BE49-F238E27FC236}">
                <a16:creationId xmlns:a16="http://schemas.microsoft.com/office/drawing/2014/main" id="{A36F47C5-F678-46A9-B786-B6A885C6DFC7}"/>
              </a:ext>
            </a:extLst>
          </p:cNvPr>
          <p:cNvSpPr>
            <a:spLocks noGrp="1"/>
          </p:cNvSpPr>
          <p:nvPr>
            <p:ph type="body" sz="quarter" idx="34"/>
          </p:nvPr>
        </p:nvSpPr>
        <p:spPr>
          <a:xfrm>
            <a:off x="488515" y="2539740"/>
            <a:ext cx="3550085" cy="3595356"/>
          </a:xfrm>
        </p:spPr>
        <p:txBody>
          <a:bodyPr>
            <a:normAutofit/>
          </a:bodyPr>
          <a:lstStyle/>
          <a:p>
            <a:pPr marL="285750" indent="-285750" algn="l">
              <a:buFont typeface="Wingdings" panose="05000000000000000000" pitchFamily="2" charset="2"/>
              <a:buChar char="ü"/>
            </a:pPr>
            <a:r>
              <a:rPr lang="en-ZA" sz="1600" noProof="1">
                <a:solidFill>
                  <a:schemeClr val="tx1"/>
                </a:solidFill>
              </a:rPr>
              <a:t>Drafted in first person, past tense, active voice</a:t>
            </a:r>
          </a:p>
          <a:p>
            <a:pPr marL="285750" indent="-285750" algn="l">
              <a:buFont typeface="Wingdings" panose="05000000000000000000" pitchFamily="2" charset="2"/>
              <a:buChar char="ü"/>
            </a:pPr>
            <a:r>
              <a:rPr lang="en-ZA" sz="1600" noProof="1">
                <a:solidFill>
                  <a:schemeClr val="tx1"/>
                </a:solidFill>
              </a:rPr>
              <a:t>Scannable</a:t>
            </a:r>
          </a:p>
          <a:p>
            <a:pPr marL="285750" indent="-285750" algn="l">
              <a:buFont typeface="Wingdings" panose="05000000000000000000" pitchFamily="2" charset="2"/>
              <a:buChar char="ü"/>
            </a:pPr>
            <a:r>
              <a:rPr lang="en-ZA" sz="1600" noProof="1">
                <a:solidFill>
                  <a:schemeClr val="tx1"/>
                </a:solidFill>
              </a:rPr>
              <a:t>Elevates hard skills with measurable outcomes</a:t>
            </a:r>
          </a:p>
          <a:p>
            <a:pPr marL="285750" indent="-285750" algn="l">
              <a:buFont typeface="Wingdings" panose="05000000000000000000" pitchFamily="2" charset="2"/>
              <a:buChar char="ü"/>
            </a:pPr>
            <a:r>
              <a:rPr lang="en-ZA" sz="1600" noProof="1">
                <a:solidFill>
                  <a:schemeClr val="tx1"/>
                </a:solidFill>
              </a:rPr>
              <a:t>Information is dense and easy to find</a:t>
            </a:r>
          </a:p>
          <a:p>
            <a:pPr marL="285750" indent="-285750" algn="l">
              <a:buFont typeface="Wingdings" panose="05000000000000000000" pitchFamily="2" charset="2"/>
              <a:buChar char="ü"/>
            </a:pPr>
            <a:r>
              <a:rPr lang="en-ZA" sz="1600" noProof="1">
                <a:solidFill>
                  <a:schemeClr val="tx1"/>
                </a:solidFill>
              </a:rPr>
              <a:t>Experience can be organized in reverse chronological order or by experience type</a:t>
            </a:r>
          </a:p>
          <a:p>
            <a:pPr marL="285750" indent="-285750">
              <a:buFont typeface="Wingdings" panose="05000000000000000000" pitchFamily="2" charset="2"/>
              <a:buChar char="ü"/>
            </a:pPr>
            <a:endParaRPr lang="en-ZA" noProof="1"/>
          </a:p>
        </p:txBody>
      </p:sp>
      <p:sp>
        <p:nvSpPr>
          <p:cNvPr id="31" name="Text Placeholder 30">
            <a:extLst>
              <a:ext uri="{FF2B5EF4-FFF2-40B4-BE49-F238E27FC236}">
                <a16:creationId xmlns:a16="http://schemas.microsoft.com/office/drawing/2014/main" id="{21C36C88-F184-4C07-A7C9-E06C46A4DFD2}"/>
              </a:ext>
            </a:extLst>
          </p:cNvPr>
          <p:cNvSpPr>
            <a:spLocks noGrp="1"/>
          </p:cNvSpPr>
          <p:nvPr>
            <p:ph type="body" sz="quarter" idx="35"/>
          </p:nvPr>
        </p:nvSpPr>
        <p:spPr>
          <a:xfrm>
            <a:off x="4953000" y="2040717"/>
            <a:ext cx="2286000" cy="360000"/>
          </a:xfrm>
        </p:spPr>
        <p:txBody>
          <a:bodyPr/>
          <a:lstStyle/>
          <a:p>
            <a:r>
              <a:rPr lang="en-US" sz="2400" dirty="0"/>
              <a:t>Cover Letter</a:t>
            </a:r>
          </a:p>
        </p:txBody>
      </p:sp>
      <p:sp>
        <p:nvSpPr>
          <p:cNvPr id="34" name="Text Placeholder 33">
            <a:extLst>
              <a:ext uri="{FF2B5EF4-FFF2-40B4-BE49-F238E27FC236}">
                <a16:creationId xmlns:a16="http://schemas.microsoft.com/office/drawing/2014/main" id="{5B55CC8A-7C02-4FA0-B265-E6C47B9EB532}"/>
              </a:ext>
            </a:extLst>
          </p:cNvPr>
          <p:cNvSpPr>
            <a:spLocks noGrp="1"/>
          </p:cNvSpPr>
          <p:nvPr>
            <p:ph type="body" sz="quarter" idx="38"/>
          </p:nvPr>
        </p:nvSpPr>
        <p:spPr>
          <a:xfrm>
            <a:off x="8305626" y="2539740"/>
            <a:ext cx="3707703" cy="4266108"/>
          </a:xfrm>
        </p:spPr>
        <p:txBody>
          <a:bodyPr>
            <a:normAutofit/>
          </a:bodyPr>
          <a:lstStyle/>
          <a:p>
            <a:pPr marL="285750" indent="-285750" algn="l">
              <a:buFont typeface="Wingdings" panose="05000000000000000000" pitchFamily="2" charset="2"/>
              <a:buChar char="ü"/>
            </a:pPr>
            <a:r>
              <a:rPr lang="en-ZA" sz="1600" noProof="1">
                <a:solidFill>
                  <a:schemeClr val="tx1"/>
                </a:solidFill>
              </a:rPr>
              <a:t>Is an application offered as part of the process?</a:t>
            </a:r>
          </a:p>
          <a:p>
            <a:pPr marL="285750" indent="-285750" algn="l">
              <a:buFont typeface="Wingdings" panose="05000000000000000000" pitchFamily="2" charset="2"/>
              <a:buChar char="ü"/>
            </a:pPr>
            <a:r>
              <a:rPr lang="en-ZA" sz="1600" noProof="1">
                <a:solidFill>
                  <a:schemeClr val="tx1"/>
                </a:solidFill>
              </a:rPr>
              <a:t>Information entered in reverse chronological order</a:t>
            </a:r>
          </a:p>
          <a:p>
            <a:pPr marL="285750" indent="-285750" algn="l">
              <a:buFont typeface="Wingdings" panose="05000000000000000000" pitchFamily="2" charset="2"/>
              <a:buChar char="ü"/>
            </a:pPr>
            <a:r>
              <a:rPr lang="en-ZA" sz="1600" noProof="1">
                <a:solidFill>
                  <a:schemeClr val="tx1"/>
                </a:solidFill>
              </a:rPr>
              <a:t>Information is provided to give Human Resources the information they need for their database in the order they need to present it to the hiring committee</a:t>
            </a:r>
          </a:p>
          <a:p>
            <a:pPr marL="285750" indent="-285750" algn="l">
              <a:buFont typeface="Wingdings" panose="05000000000000000000" pitchFamily="2" charset="2"/>
              <a:buChar char="ü"/>
            </a:pPr>
            <a:r>
              <a:rPr lang="en-ZA" sz="1600" noProof="1">
                <a:solidFill>
                  <a:schemeClr val="tx1"/>
                </a:solidFill>
              </a:rPr>
              <a:t>Include every piece of information from each job to meet the minimum qualifications so your application can be moved forward</a:t>
            </a:r>
          </a:p>
        </p:txBody>
      </p:sp>
      <p:sp>
        <p:nvSpPr>
          <p:cNvPr id="32" name="Text Placeholder 31">
            <a:extLst>
              <a:ext uri="{FF2B5EF4-FFF2-40B4-BE49-F238E27FC236}">
                <a16:creationId xmlns:a16="http://schemas.microsoft.com/office/drawing/2014/main" id="{D59803FB-DF8C-4F02-9B45-27AAE8E27755}"/>
              </a:ext>
            </a:extLst>
          </p:cNvPr>
          <p:cNvSpPr>
            <a:spLocks noGrp="1"/>
          </p:cNvSpPr>
          <p:nvPr>
            <p:ph type="body" sz="quarter" idx="36"/>
          </p:nvPr>
        </p:nvSpPr>
        <p:spPr>
          <a:xfrm>
            <a:off x="4229101" y="2539739"/>
            <a:ext cx="3924302" cy="4246460"/>
          </a:xfrm>
        </p:spPr>
        <p:txBody>
          <a:bodyPr>
            <a:normAutofit/>
          </a:bodyPr>
          <a:lstStyle/>
          <a:p>
            <a:pPr marL="342900" indent="-342900" algn="l">
              <a:buFont typeface="Wingdings" panose="05000000000000000000" pitchFamily="2" charset="2"/>
              <a:buChar char="ü"/>
            </a:pPr>
            <a:r>
              <a:rPr lang="en-US" sz="1600" dirty="0">
                <a:solidFill>
                  <a:schemeClr val="tx1"/>
                </a:solidFill>
              </a:rPr>
              <a:t>Drafted in first person, present tense, active voice</a:t>
            </a:r>
          </a:p>
          <a:p>
            <a:pPr marL="342900" indent="-342900" algn="l">
              <a:buFont typeface="Wingdings" panose="05000000000000000000" pitchFamily="2" charset="2"/>
              <a:buChar char="ü"/>
            </a:pPr>
            <a:r>
              <a:rPr lang="en-US" sz="1600" dirty="0">
                <a:solidFill>
                  <a:schemeClr val="tx1"/>
                </a:solidFill>
              </a:rPr>
              <a:t>Highlights your soft skills such as your values and accomplishments from a personal perspective</a:t>
            </a:r>
          </a:p>
          <a:p>
            <a:pPr marL="342900" indent="-342900" algn="l">
              <a:buFont typeface="Wingdings" panose="05000000000000000000" pitchFamily="2" charset="2"/>
              <a:buChar char="ü"/>
            </a:pPr>
            <a:r>
              <a:rPr lang="en-US" sz="1600" dirty="0">
                <a:solidFill>
                  <a:schemeClr val="tx1"/>
                </a:solidFill>
              </a:rPr>
              <a:t>No lists, information is presented in paragraphs</a:t>
            </a:r>
          </a:p>
          <a:p>
            <a:pPr marL="342900" indent="-342900" algn="l">
              <a:buFont typeface="Wingdings" panose="05000000000000000000" pitchFamily="2" charset="2"/>
              <a:buChar char="ü"/>
            </a:pPr>
            <a:r>
              <a:rPr lang="en-US" sz="1600" dirty="0">
                <a:solidFill>
                  <a:schemeClr val="tx1"/>
                </a:solidFill>
              </a:rPr>
              <a:t>Demonstrates your writing skills and interest in the position</a:t>
            </a:r>
          </a:p>
          <a:p>
            <a:pPr marL="342900" indent="-342900" algn="l">
              <a:buFont typeface="Wingdings" panose="05000000000000000000" pitchFamily="2" charset="2"/>
              <a:buChar char="ü"/>
            </a:pPr>
            <a:r>
              <a:rPr lang="en-US" sz="1600" dirty="0">
                <a:solidFill>
                  <a:schemeClr val="tx1"/>
                </a:solidFill>
              </a:rPr>
              <a:t>Clarifies any questions that you anticipate from the hiring committee</a:t>
            </a:r>
          </a:p>
          <a:p>
            <a:pPr marL="342900" indent="-342900" algn="l">
              <a:buFont typeface="Wingdings" panose="05000000000000000000" pitchFamily="2" charset="2"/>
              <a:buChar char="ü"/>
            </a:pPr>
            <a:r>
              <a:rPr lang="en-US" sz="1600" dirty="0">
                <a:solidFill>
                  <a:schemeClr val="tx1"/>
                </a:solidFill>
              </a:rPr>
              <a:t>Organized by skills instead of chronologically</a:t>
            </a:r>
          </a:p>
        </p:txBody>
      </p:sp>
      <p:sp>
        <p:nvSpPr>
          <p:cNvPr id="33" name="Text Placeholder 32">
            <a:extLst>
              <a:ext uri="{FF2B5EF4-FFF2-40B4-BE49-F238E27FC236}">
                <a16:creationId xmlns:a16="http://schemas.microsoft.com/office/drawing/2014/main" id="{550B1CB9-4A50-4420-AB99-79FC43148662}"/>
              </a:ext>
            </a:extLst>
          </p:cNvPr>
          <p:cNvSpPr>
            <a:spLocks noGrp="1"/>
          </p:cNvSpPr>
          <p:nvPr>
            <p:ph type="body" sz="quarter" idx="37"/>
          </p:nvPr>
        </p:nvSpPr>
        <p:spPr>
          <a:xfrm>
            <a:off x="9134856" y="2040717"/>
            <a:ext cx="2286000" cy="360000"/>
          </a:xfrm>
        </p:spPr>
        <p:txBody>
          <a:bodyPr/>
          <a:lstStyle/>
          <a:p>
            <a:r>
              <a:rPr lang="en-US" sz="2400" dirty="0"/>
              <a:t>Application</a:t>
            </a:r>
          </a:p>
        </p:txBody>
      </p:sp>
      <p:sp>
        <p:nvSpPr>
          <p:cNvPr id="85" name="Footer Placeholder 84">
            <a:extLst>
              <a:ext uri="{FF2B5EF4-FFF2-40B4-BE49-F238E27FC236}">
                <a16:creationId xmlns:a16="http://schemas.microsoft.com/office/drawing/2014/main" id="{6DE2BCA7-4090-47C3-9FBB-639DF1D9AA64}"/>
              </a:ext>
            </a:extLst>
          </p:cNvPr>
          <p:cNvSpPr>
            <a:spLocks noGrp="1"/>
          </p:cNvSpPr>
          <p:nvPr>
            <p:ph type="ftr" sz="quarter" idx="10"/>
          </p:nvPr>
        </p:nvSpPr>
        <p:spPr>
          <a:xfrm>
            <a:off x="4133852" y="6513149"/>
            <a:ext cx="4114800" cy="365125"/>
          </a:xfrm>
        </p:spPr>
        <p:txBody>
          <a:bodyPr/>
          <a:lstStyle/>
          <a:p>
            <a:r>
              <a:rPr lang="en-ZA" dirty="0"/>
              <a:t>Thesis Workshop: cover letters</a:t>
            </a:r>
          </a:p>
        </p:txBody>
      </p:sp>
      <p:sp>
        <p:nvSpPr>
          <p:cNvPr id="86" name="Slide Number Placeholder 85">
            <a:extLst>
              <a:ext uri="{FF2B5EF4-FFF2-40B4-BE49-F238E27FC236}">
                <a16:creationId xmlns:a16="http://schemas.microsoft.com/office/drawing/2014/main" id="{38FA7F94-C624-41F7-9020-8AA1485E2AC6}"/>
              </a:ext>
            </a:extLst>
          </p:cNvPr>
          <p:cNvSpPr>
            <a:spLocks noGrp="1"/>
          </p:cNvSpPr>
          <p:nvPr>
            <p:ph type="sldNum" sz="quarter" idx="11"/>
          </p:nvPr>
        </p:nvSpPr>
        <p:spPr>
          <a:xfrm>
            <a:off x="-2036523" y="6438506"/>
            <a:ext cx="2743200" cy="365125"/>
          </a:xfrm>
        </p:spPr>
        <p:txBody>
          <a:bodyPr/>
          <a:lstStyle/>
          <a:p>
            <a:fld id="{19B51A1E-902D-48AF-9020-955120F399B6}" type="slidenum">
              <a:rPr lang="en-ZA" smtClean="0"/>
              <a:pPr/>
              <a:t>4</a:t>
            </a:fld>
            <a:endParaRPr lang="en-ZA" dirty="0"/>
          </a:p>
        </p:txBody>
      </p:sp>
      <p:pic>
        <p:nvPicPr>
          <p:cNvPr id="5" name="Graphic 4" descr="Contract outline">
            <a:extLst>
              <a:ext uri="{FF2B5EF4-FFF2-40B4-BE49-F238E27FC236}">
                <a16:creationId xmlns:a16="http://schemas.microsoft.com/office/drawing/2014/main" id="{FC392E45-6370-201A-9FE6-7A24D71106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7967" y="185629"/>
            <a:ext cx="1716066" cy="1716066"/>
          </a:xfrm>
          <a:prstGeom prst="rect">
            <a:avLst/>
          </a:prstGeom>
        </p:spPr>
      </p:pic>
      <p:pic>
        <p:nvPicPr>
          <p:cNvPr id="11" name="Graphic 10" descr="Document outline">
            <a:extLst>
              <a:ext uri="{FF2B5EF4-FFF2-40B4-BE49-F238E27FC236}">
                <a16:creationId xmlns:a16="http://schemas.microsoft.com/office/drawing/2014/main" id="{2FB5272B-09A5-3BEB-9369-38394BDE39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3291" y="185629"/>
            <a:ext cx="1716066" cy="1716066"/>
          </a:xfrm>
          <a:prstGeom prst="rect">
            <a:avLst/>
          </a:prstGeom>
        </p:spPr>
      </p:pic>
      <p:pic>
        <p:nvPicPr>
          <p:cNvPr id="16" name="Graphic 15" descr="Typewriter outline">
            <a:extLst>
              <a:ext uri="{FF2B5EF4-FFF2-40B4-BE49-F238E27FC236}">
                <a16:creationId xmlns:a16="http://schemas.microsoft.com/office/drawing/2014/main" id="{44FE0ECF-FADB-4CA6-1742-FA4D634BA3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19823" y="185629"/>
            <a:ext cx="1716066" cy="1716066"/>
          </a:xfrm>
          <a:prstGeom prst="rect">
            <a:avLst/>
          </a:prstGeom>
        </p:spPr>
      </p:pic>
    </p:spTree>
    <p:extLst>
      <p:ext uri="{BB962C8B-B14F-4D97-AF65-F5344CB8AC3E}">
        <p14:creationId xmlns:p14="http://schemas.microsoft.com/office/powerpoint/2010/main" val="221645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an eye of a bird">
            <a:extLst>
              <a:ext uri="{FF2B5EF4-FFF2-40B4-BE49-F238E27FC236}">
                <a16:creationId xmlns:a16="http://schemas.microsoft.com/office/drawing/2014/main" id="{47DBE8E2-71E9-40A8-B25F-2D4F23E76688}"/>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598402" y="598401"/>
            <a:ext cx="9645056" cy="5661198"/>
          </a:xfrm>
        </p:spPr>
      </p:pic>
      <p:sp>
        <p:nvSpPr>
          <p:cNvPr id="16" name="Text Placeholder 15">
            <a:extLst>
              <a:ext uri="{FF2B5EF4-FFF2-40B4-BE49-F238E27FC236}">
                <a16:creationId xmlns:a16="http://schemas.microsoft.com/office/drawing/2014/main" id="{D7D3E7A5-4BD8-44AD-B116-D2CED7043DD7}"/>
              </a:ext>
            </a:extLst>
          </p:cNvPr>
          <p:cNvSpPr>
            <a:spLocks noGrp="1"/>
          </p:cNvSpPr>
          <p:nvPr>
            <p:ph type="body" sz="quarter" idx="16"/>
          </p:nvPr>
        </p:nvSpPr>
        <p:spPr>
          <a:xfrm>
            <a:off x="4922729" y="2580362"/>
            <a:ext cx="7269271" cy="2576519"/>
          </a:xfrm>
        </p:spPr>
        <p:txBody>
          <a:bodyPr/>
          <a:lstStyle/>
          <a:p>
            <a:r>
              <a:rPr lang="en-US" sz="3200" dirty="0"/>
              <a:t>YOUR COVER LETTER IS THE SPACE TO EXPLAIN WHERE YOU ENVISION YOUR FUTURE!</a:t>
            </a:r>
          </a:p>
        </p:txBody>
      </p:sp>
    </p:spTree>
    <p:extLst>
      <p:ext uri="{BB962C8B-B14F-4D97-AF65-F5344CB8AC3E}">
        <p14:creationId xmlns:p14="http://schemas.microsoft.com/office/powerpoint/2010/main" val="39931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8A8C424-B937-7E27-23EF-BBD60611B25E}"/>
              </a:ext>
            </a:extLst>
          </p:cNvPr>
          <p:cNvSpPr>
            <a:spLocks noGrp="1"/>
          </p:cNvSpPr>
          <p:nvPr>
            <p:ph type="title"/>
          </p:nvPr>
        </p:nvSpPr>
        <p:spPr>
          <a:xfrm>
            <a:off x="2264899" y="-652145"/>
            <a:ext cx="8847211" cy="1548912"/>
          </a:xfrm>
        </p:spPr>
        <p:txBody>
          <a:bodyPr/>
          <a:lstStyle/>
          <a:p>
            <a:r>
              <a:rPr lang="en-US" dirty="0"/>
              <a:t>How the Heck do you cover letter?</a:t>
            </a:r>
          </a:p>
        </p:txBody>
      </p:sp>
      <p:pic>
        <p:nvPicPr>
          <p:cNvPr id="11" name="Picture Placeholder 10" descr="Text, letter&#10;&#10;Description automatically generated">
            <a:extLst>
              <a:ext uri="{FF2B5EF4-FFF2-40B4-BE49-F238E27FC236}">
                <a16:creationId xmlns:a16="http://schemas.microsoft.com/office/drawing/2014/main" id="{F20C310A-A073-74D7-A748-3BEBE96CCBD2}"/>
              </a:ext>
            </a:extLst>
          </p:cNvPr>
          <p:cNvPicPr>
            <a:picLocks noGrp="1" noChangeAspect="1"/>
          </p:cNvPicPr>
          <p:nvPr>
            <p:ph type="pic" sz="quarter" idx="13"/>
          </p:nvPr>
        </p:nvPicPr>
        <p:blipFill rotWithShape="1">
          <a:blip r:embed="rId2"/>
          <a:srcRect l="2093" t="10320" b="38019"/>
          <a:stretch/>
        </p:blipFill>
        <p:spPr>
          <a:xfrm>
            <a:off x="126609" y="920848"/>
            <a:ext cx="5922628" cy="5040385"/>
          </a:xfrm>
          <a:noFill/>
        </p:spPr>
      </p:pic>
      <p:sp>
        <p:nvSpPr>
          <p:cNvPr id="6" name="Footer Placeholder 5">
            <a:extLst>
              <a:ext uri="{FF2B5EF4-FFF2-40B4-BE49-F238E27FC236}">
                <a16:creationId xmlns:a16="http://schemas.microsoft.com/office/drawing/2014/main" id="{6DF1C210-5B33-BEC5-A2A1-78FCAE019886}"/>
              </a:ext>
            </a:extLst>
          </p:cNvPr>
          <p:cNvSpPr>
            <a:spLocks noGrp="1"/>
          </p:cNvSpPr>
          <p:nvPr>
            <p:ph type="ftr" sz="quarter" idx="11"/>
          </p:nvPr>
        </p:nvSpPr>
        <p:spPr>
          <a:xfrm>
            <a:off x="207499" y="6375400"/>
            <a:ext cx="4114800" cy="365125"/>
          </a:xfrm>
        </p:spPr>
        <p:txBody>
          <a:bodyPr anchor="ctr">
            <a:normAutofit/>
          </a:bodyPr>
          <a:lstStyle/>
          <a:p>
            <a:pPr>
              <a:spcAft>
                <a:spcPts val="600"/>
              </a:spcAft>
            </a:pPr>
            <a:r>
              <a:rPr lang="en-US" dirty="0"/>
              <a:t>Thesis workshop: cover letters</a:t>
            </a:r>
          </a:p>
        </p:txBody>
      </p:sp>
      <p:sp>
        <p:nvSpPr>
          <p:cNvPr id="7" name="Slide Number Placeholder 6">
            <a:extLst>
              <a:ext uri="{FF2B5EF4-FFF2-40B4-BE49-F238E27FC236}">
                <a16:creationId xmlns:a16="http://schemas.microsoft.com/office/drawing/2014/main" id="{D4F7C56E-4A2D-E6E2-399A-F08DCBDA93D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6</a:t>
            </a:fld>
            <a:endParaRPr lang="en-US"/>
          </a:p>
        </p:txBody>
      </p:sp>
      <p:pic>
        <p:nvPicPr>
          <p:cNvPr id="14" name="Picture 13" descr="A person wearing a helmet&#10;&#10;Description automatically generated with low confidence">
            <a:extLst>
              <a:ext uri="{FF2B5EF4-FFF2-40B4-BE49-F238E27FC236}">
                <a16:creationId xmlns:a16="http://schemas.microsoft.com/office/drawing/2014/main" id="{89DE262A-35DF-D62C-906F-C8B8ED6270D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4087" t="23592" r="4111" b="3243"/>
          <a:stretch/>
        </p:blipFill>
        <p:spPr>
          <a:xfrm>
            <a:off x="5283671" y="415642"/>
            <a:ext cx="8657797" cy="6836927"/>
          </a:xfrm>
          <a:prstGeom prst="rect">
            <a:avLst/>
          </a:prstGeom>
          <a:effectLst>
            <a:softEdge rad="635000"/>
          </a:effectLst>
        </p:spPr>
      </p:pic>
      <p:pic>
        <p:nvPicPr>
          <p:cNvPr id="12" name="Picture Placeholder 10" descr="Text, letter&#10;&#10;Description automatically generated">
            <a:extLst>
              <a:ext uri="{FF2B5EF4-FFF2-40B4-BE49-F238E27FC236}">
                <a16:creationId xmlns:a16="http://schemas.microsoft.com/office/drawing/2014/main" id="{464D9A93-3B72-B990-9337-15744C8B19E1}"/>
              </a:ext>
            </a:extLst>
          </p:cNvPr>
          <p:cNvPicPr>
            <a:picLocks noChangeAspect="1"/>
          </p:cNvPicPr>
          <p:nvPr/>
        </p:nvPicPr>
        <p:blipFill rotWithShape="1">
          <a:blip r:embed="rId2"/>
          <a:srcRect l="1801" t="61715" b="8735"/>
          <a:stretch/>
        </p:blipFill>
        <p:spPr>
          <a:xfrm>
            <a:off x="6096000" y="3834105"/>
            <a:ext cx="6049238" cy="2936046"/>
          </a:xfrm>
          <a:prstGeom prst="rect">
            <a:avLst/>
          </a:prstGeom>
          <a:noFill/>
        </p:spPr>
      </p:pic>
    </p:spTree>
    <p:extLst>
      <p:ext uri="{BB962C8B-B14F-4D97-AF65-F5344CB8AC3E}">
        <p14:creationId xmlns:p14="http://schemas.microsoft.com/office/powerpoint/2010/main" val="16631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14"/>
                                        </p:tgtEl>
                                        <p:attrNameLst>
                                          <p:attrName>style.opacity</p:attrName>
                                        </p:attrNameLst>
                                      </p:cBhvr>
                                      <p:to>
                                        <p:strVal val="0.5"/>
                                      </p:to>
                                    </p:set>
                                    <p:animEffect filter="image" prLst="opacity: 0.5">
                                      <p:cBhvr rctx="IE">
                                        <p:cTn id="12" dur="indefinite"/>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lose up of sand">
            <a:extLst>
              <a:ext uri="{FF2B5EF4-FFF2-40B4-BE49-F238E27FC236}">
                <a16:creationId xmlns:a16="http://schemas.microsoft.com/office/drawing/2014/main" id="{B2BE730E-3A48-4CBD-8E48-B35F154D835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p:spPr>
      </p:pic>
      <p:sp>
        <p:nvSpPr>
          <p:cNvPr id="3" name="Footer Placeholder 2">
            <a:extLst>
              <a:ext uri="{FF2B5EF4-FFF2-40B4-BE49-F238E27FC236}">
                <a16:creationId xmlns:a16="http://schemas.microsoft.com/office/drawing/2014/main" id="{86EA67BE-8C4A-498B-BE79-A779F07A5E7B}"/>
              </a:ext>
            </a:extLst>
          </p:cNvPr>
          <p:cNvSpPr>
            <a:spLocks noGrp="1"/>
          </p:cNvSpPr>
          <p:nvPr>
            <p:ph type="ftr" sz="quarter" idx="11"/>
          </p:nvPr>
        </p:nvSpPr>
        <p:spPr>
          <a:xfrm>
            <a:off x="4038600" y="6356350"/>
            <a:ext cx="4114800" cy="365125"/>
          </a:xfrm>
        </p:spPr>
        <p:txBody>
          <a:bodyPr/>
          <a:lstStyle/>
          <a:p>
            <a:r>
              <a:rPr lang="en-US" dirty="0"/>
              <a:t> Thesis workshop: cover letters</a:t>
            </a:r>
          </a:p>
        </p:txBody>
      </p:sp>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7</a:t>
            </a:fld>
            <a:endParaRPr lang="en-US" dirty="0"/>
          </a:p>
        </p:txBody>
      </p:sp>
      <p:sp>
        <p:nvSpPr>
          <p:cNvPr id="7" name="Title 6">
            <a:extLst>
              <a:ext uri="{FF2B5EF4-FFF2-40B4-BE49-F238E27FC236}">
                <a16:creationId xmlns:a16="http://schemas.microsoft.com/office/drawing/2014/main" id="{F2E23E08-9451-D064-596A-18B3743ED817}"/>
              </a:ext>
            </a:extLst>
          </p:cNvPr>
          <p:cNvSpPr>
            <a:spLocks noGrp="1"/>
          </p:cNvSpPr>
          <p:nvPr>
            <p:ph type="title"/>
          </p:nvPr>
        </p:nvSpPr>
        <p:spPr>
          <a:xfrm>
            <a:off x="-1" y="1181910"/>
            <a:ext cx="12192000" cy="4442276"/>
          </a:xfrm>
        </p:spPr>
        <p:txBody>
          <a:bodyPr/>
          <a:lstStyle/>
          <a:p>
            <a:endParaRPr lang="en-US" cap="none" dirty="0"/>
          </a:p>
        </p:txBody>
      </p:sp>
    </p:spTree>
    <p:extLst>
      <p:ext uri="{BB962C8B-B14F-4D97-AF65-F5344CB8AC3E}">
        <p14:creationId xmlns:p14="http://schemas.microsoft.com/office/powerpoint/2010/main" val="138880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13">
            <a:extLst>
              <a:ext uri="{FF2B5EF4-FFF2-40B4-BE49-F238E27FC236}">
                <a16:creationId xmlns:a16="http://schemas.microsoft.com/office/drawing/2014/main" id="{6995B2A1-4F72-48EE-BA20-8B2BA762B9C2}"/>
              </a:ext>
            </a:extLst>
          </p:cNvPr>
          <p:cNvSpPr>
            <a:spLocks noGrp="1"/>
          </p:cNvSpPr>
          <p:nvPr>
            <p:ph type="title"/>
          </p:nvPr>
        </p:nvSpPr>
        <p:spPr>
          <a:xfrm>
            <a:off x="797538" y="93962"/>
            <a:ext cx="10894255" cy="1325563"/>
          </a:xfrm>
        </p:spPr>
        <p:txBody>
          <a:bodyPr>
            <a:normAutofit fontScale="90000"/>
          </a:bodyPr>
          <a:lstStyle/>
          <a:p>
            <a:pPr algn="l">
              <a:lnSpc>
                <a:spcPct val="100000"/>
              </a:lnSpc>
            </a:pPr>
            <a:r>
              <a:rPr lang="en-ZA" dirty="0"/>
              <a:t>Core themes and objectives</a:t>
            </a:r>
            <a:br>
              <a:rPr lang="en-ZA" dirty="0"/>
            </a:br>
            <a:r>
              <a:rPr lang="en-ZA" sz="2800" dirty="0">
                <a:latin typeface="+mn-lt"/>
              </a:rPr>
              <a:t>What do you want the hiring committee to know about you?</a:t>
            </a:r>
            <a:br>
              <a:rPr lang="en-ZA" sz="2800" dirty="0">
                <a:latin typeface="+mn-lt"/>
              </a:rPr>
            </a:br>
            <a:r>
              <a:rPr lang="en-ZA" sz="2000" dirty="0">
                <a:solidFill>
                  <a:schemeClr val="tx1"/>
                </a:solidFill>
                <a:latin typeface="+mn-lt"/>
              </a:rPr>
              <a:t>Strategy: use your core themes in your cover letter to organize your skills and tell a story about who you are as an employee and reflect qualities the committee is seeking in applicants.</a:t>
            </a:r>
            <a:br>
              <a:rPr lang="en-ZA" sz="2700" dirty="0">
                <a:latin typeface="+mn-lt"/>
              </a:rPr>
            </a:br>
            <a:r>
              <a:rPr lang="en-ZA" sz="2700" dirty="0">
                <a:latin typeface="+mn-lt"/>
              </a:rPr>
              <a:t>Examples:</a:t>
            </a:r>
            <a:endParaRPr lang="en-US" sz="3100" dirty="0">
              <a:latin typeface="+mn-lt"/>
            </a:endParaRPr>
          </a:p>
        </p:txBody>
      </p:sp>
      <p:sp>
        <p:nvSpPr>
          <p:cNvPr id="37" name="Text Placeholder 36">
            <a:extLst>
              <a:ext uri="{FF2B5EF4-FFF2-40B4-BE49-F238E27FC236}">
                <a16:creationId xmlns:a16="http://schemas.microsoft.com/office/drawing/2014/main" id="{DE5575D4-5623-4536-A1FD-88DC9E69B70B}"/>
              </a:ext>
            </a:extLst>
          </p:cNvPr>
          <p:cNvSpPr>
            <a:spLocks noGrp="1"/>
          </p:cNvSpPr>
          <p:nvPr>
            <p:ph type="body" sz="quarter" idx="30"/>
          </p:nvPr>
        </p:nvSpPr>
        <p:spPr>
          <a:xfrm>
            <a:off x="2466593" y="2207455"/>
            <a:ext cx="1351811" cy="1097280"/>
          </a:xfrm>
        </p:spPr>
        <p:txBody>
          <a:bodyPr>
            <a:normAutofit/>
          </a:bodyPr>
          <a:lstStyle/>
          <a:p>
            <a:r>
              <a:rPr lang="en-US" dirty="0">
                <a:solidFill>
                  <a:schemeClr val="accent3">
                    <a:lumMod val="50000"/>
                  </a:schemeClr>
                </a:solidFill>
              </a:rPr>
              <a:t>1</a:t>
            </a:r>
          </a:p>
        </p:txBody>
      </p:sp>
      <p:pic>
        <p:nvPicPr>
          <p:cNvPr id="18" name="Picture Placeholder 17" descr="photo of succulents in white pots&#10;">
            <a:extLst>
              <a:ext uri="{FF2B5EF4-FFF2-40B4-BE49-F238E27FC236}">
                <a16:creationId xmlns:a16="http://schemas.microsoft.com/office/drawing/2014/main" id="{02723B88-7DAA-44B0-BC66-1F112DBA6E5D}"/>
              </a:ext>
            </a:extLst>
          </p:cNvPr>
          <p:cNvPicPr>
            <a:picLocks noGrp="1" noChangeAspect="1"/>
          </p:cNvPicPr>
          <p:nvPr>
            <p:ph type="pic" sz="quarter" idx="36"/>
          </p:nvPr>
        </p:nvPicPr>
        <p:blipFill rotWithShape="1">
          <a:blip r:embed="rId2" cstate="screen">
            <a:extLst>
              <a:ext uri="{28A0092B-C50C-407E-A947-70E740481C1C}">
                <a14:useLocalDpi xmlns:a14="http://schemas.microsoft.com/office/drawing/2010/main" val="0"/>
              </a:ext>
            </a:extLst>
          </a:blip>
          <a:srcRect/>
          <a:stretch/>
        </p:blipFill>
        <p:spPr>
          <a:xfrm>
            <a:off x="1371600" y="2202883"/>
            <a:ext cx="1106424" cy="1106424"/>
          </a:xfrm>
        </p:spPr>
      </p:pic>
      <p:sp>
        <p:nvSpPr>
          <p:cNvPr id="2" name="Text Placeholder 1">
            <a:extLst>
              <a:ext uri="{FF2B5EF4-FFF2-40B4-BE49-F238E27FC236}">
                <a16:creationId xmlns:a16="http://schemas.microsoft.com/office/drawing/2014/main" id="{777BB92B-9C2F-4032-B64E-458859DF6B47}"/>
              </a:ext>
            </a:extLst>
          </p:cNvPr>
          <p:cNvSpPr>
            <a:spLocks noGrp="1"/>
          </p:cNvSpPr>
          <p:nvPr>
            <p:ph type="body" sz="quarter" idx="28"/>
          </p:nvPr>
        </p:nvSpPr>
        <p:spPr>
          <a:xfrm>
            <a:off x="3813048" y="2207455"/>
            <a:ext cx="7540752" cy="1097280"/>
          </a:xfrm>
          <a:solidFill>
            <a:schemeClr val="accent3">
              <a:lumMod val="20000"/>
              <a:lumOff val="80000"/>
            </a:schemeClr>
          </a:solidFill>
          <a:ln>
            <a:solidFill>
              <a:schemeClr val="accent2">
                <a:lumMod val="60000"/>
                <a:lumOff val="40000"/>
              </a:schemeClr>
            </a:solidFill>
          </a:ln>
        </p:spPr>
        <p:txBody>
          <a:bodyPr/>
          <a:lstStyle/>
          <a:p>
            <a:r>
              <a:rPr lang="en-ZA" sz="2000" dirty="0"/>
              <a:t>Great interpersonal communication skills, team-oriented, collaborative</a:t>
            </a:r>
          </a:p>
        </p:txBody>
      </p:sp>
      <p:sp>
        <p:nvSpPr>
          <p:cNvPr id="38" name="Text Placeholder 37">
            <a:extLst>
              <a:ext uri="{FF2B5EF4-FFF2-40B4-BE49-F238E27FC236}">
                <a16:creationId xmlns:a16="http://schemas.microsoft.com/office/drawing/2014/main" id="{9AB7232E-DE0F-4109-BB7B-0865DD7888EE}"/>
              </a:ext>
            </a:extLst>
          </p:cNvPr>
          <p:cNvSpPr>
            <a:spLocks noGrp="1"/>
          </p:cNvSpPr>
          <p:nvPr>
            <p:ph type="body" sz="quarter" idx="34"/>
          </p:nvPr>
        </p:nvSpPr>
        <p:spPr>
          <a:xfrm>
            <a:off x="2466592" y="3559605"/>
            <a:ext cx="1353313" cy="1097280"/>
          </a:xfrm>
        </p:spPr>
        <p:txBody>
          <a:bodyPr>
            <a:normAutofit/>
          </a:bodyPr>
          <a:lstStyle/>
          <a:p>
            <a:r>
              <a:rPr lang="en-US" dirty="0">
                <a:solidFill>
                  <a:schemeClr val="accent3">
                    <a:lumMod val="50000"/>
                  </a:schemeClr>
                </a:solidFill>
              </a:rPr>
              <a:t>2</a:t>
            </a:r>
          </a:p>
        </p:txBody>
      </p:sp>
      <p:pic>
        <p:nvPicPr>
          <p:cNvPr id="20" name="Picture Placeholder 19" descr="photo top view of  various succulents">
            <a:extLst>
              <a:ext uri="{FF2B5EF4-FFF2-40B4-BE49-F238E27FC236}">
                <a16:creationId xmlns:a16="http://schemas.microsoft.com/office/drawing/2014/main" id="{117F462D-33B3-4F83-A197-62750015DDDF}"/>
              </a:ext>
            </a:extLst>
          </p:cNvPr>
          <p:cNvPicPr>
            <a:picLocks noGrp="1" noChangeAspect="1"/>
          </p:cNvPicPr>
          <p:nvPr>
            <p:ph type="pic" sz="quarter" idx="39"/>
          </p:nvPr>
        </p:nvPicPr>
        <p:blipFill rotWithShape="1">
          <a:blip r:embed="rId3" cstate="screen">
            <a:extLst>
              <a:ext uri="{28A0092B-C50C-407E-A947-70E740481C1C}">
                <a14:useLocalDpi xmlns:a14="http://schemas.microsoft.com/office/drawing/2010/main" val="0"/>
              </a:ext>
            </a:extLst>
          </a:blip>
          <a:srcRect/>
          <a:stretch/>
        </p:blipFill>
        <p:spPr>
          <a:xfrm>
            <a:off x="1371600" y="3555033"/>
            <a:ext cx="1106424" cy="1106424"/>
          </a:xfrm>
        </p:spPr>
      </p:pic>
      <p:sp>
        <p:nvSpPr>
          <p:cNvPr id="11" name="Text Placeholder 10">
            <a:extLst>
              <a:ext uri="{FF2B5EF4-FFF2-40B4-BE49-F238E27FC236}">
                <a16:creationId xmlns:a16="http://schemas.microsoft.com/office/drawing/2014/main" id="{5F193562-19B1-4623-A459-077D94AB0310}"/>
              </a:ext>
            </a:extLst>
          </p:cNvPr>
          <p:cNvSpPr>
            <a:spLocks noGrp="1"/>
          </p:cNvSpPr>
          <p:nvPr>
            <p:ph type="body" sz="quarter" idx="37"/>
          </p:nvPr>
        </p:nvSpPr>
        <p:spPr>
          <a:xfrm>
            <a:off x="3813048" y="3559605"/>
            <a:ext cx="7540752" cy="1097280"/>
          </a:xfrm>
          <a:solidFill>
            <a:schemeClr val="accent3">
              <a:lumMod val="20000"/>
              <a:lumOff val="80000"/>
            </a:schemeClr>
          </a:solidFill>
        </p:spPr>
        <p:txBody>
          <a:bodyPr/>
          <a:lstStyle/>
          <a:p>
            <a:r>
              <a:rPr lang="en-ZA" sz="2000" dirty="0"/>
              <a:t>Problem solver, resourceful, can handle challenging circumstances</a:t>
            </a:r>
          </a:p>
        </p:txBody>
      </p:sp>
      <p:sp>
        <p:nvSpPr>
          <p:cNvPr id="39" name="Text Placeholder 38">
            <a:extLst>
              <a:ext uri="{FF2B5EF4-FFF2-40B4-BE49-F238E27FC236}">
                <a16:creationId xmlns:a16="http://schemas.microsoft.com/office/drawing/2014/main" id="{971325E6-8BA7-4684-9CAF-F9CC24E884DA}"/>
              </a:ext>
            </a:extLst>
          </p:cNvPr>
          <p:cNvSpPr>
            <a:spLocks noGrp="1"/>
          </p:cNvSpPr>
          <p:nvPr>
            <p:ph type="body" sz="quarter" idx="35"/>
          </p:nvPr>
        </p:nvSpPr>
        <p:spPr>
          <a:xfrm>
            <a:off x="2466592" y="4905756"/>
            <a:ext cx="1353314" cy="1097280"/>
          </a:xfrm>
        </p:spPr>
        <p:txBody>
          <a:bodyPr>
            <a:normAutofit/>
          </a:bodyPr>
          <a:lstStyle/>
          <a:p>
            <a:r>
              <a:rPr lang="en-US" dirty="0">
                <a:solidFill>
                  <a:schemeClr val="accent3">
                    <a:lumMod val="50000"/>
                  </a:schemeClr>
                </a:solidFill>
              </a:rPr>
              <a:t>3</a:t>
            </a:r>
          </a:p>
        </p:txBody>
      </p:sp>
      <p:sp>
        <p:nvSpPr>
          <p:cNvPr id="14" name="Text Placeholder 13">
            <a:extLst>
              <a:ext uri="{FF2B5EF4-FFF2-40B4-BE49-F238E27FC236}">
                <a16:creationId xmlns:a16="http://schemas.microsoft.com/office/drawing/2014/main" id="{180CE0EB-9AF8-4582-8833-ADF066F1F699}"/>
              </a:ext>
            </a:extLst>
          </p:cNvPr>
          <p:cNvSpPr>
            <a:spLocks noGrp="1"/>
          </p:cNvSpPr>
          <p:nvPr>
            <p:ph type="body" sz="quarter" idx="40"/>
          </p:nvPr>
        </p:nvSpPr>
        <p:spPr>
          <a:xfrm>
            <a:off x="3813048" y="4905756"/>
            <a:ext cx="7540752" cy="1097280"/>
          </a:xfrm>
          <a:solidFill>
            <a:schemeClr val="accent3">
              <a:lumMod val="20000"/>
              <a:lumOff val="80000"/>
            </a:schemeClr>
          </a:solidFill>
        </p:spPr>
        <p:txBody>
          <a:bodyPr/>
          <a:lstStyle/>
          <a:p>
            <a:r>
              <a:rPr lang="en-ZA" sz="2000" dirty="0"/>
              <a:t>Equity-minded approach to the workplace, works to create inclusive environments where everyone feels valued and experiences belonging</a:t>
            </a:r>
          </a:p>
        </p:txBody>
      </p:sp>
      <p:sp>
        <p:nvSpPr>
          <p:cNvPr id="4" name="Footer Placeholder 3">
            <a:extLst>
              <a:ext uri="{FF2B5EF4-FFF2-40B4-BE49-F238E27FC236}">
                <a16:creationId xmlns:a16="http://schemas.microsoft.com/office/drawing/2014/main" id="{AD1AE1DB-13CC-42B4-8C75-FA8B6C4C0944}"/>
              </a:ext>
            </a:extLst>
          </p:cNvPr>
          <p:cNvSpPr>
            <a:spLocks noGrp="1"/>
          </p:cNvSpPr>
          <p:nvPr>
            <p:ph type="ftr" sz="quarter" idx="10"/>
          </p:nvPr>
        </p:nvSpPr>
        <p:spPr>
          <a:xfrm>
            <a:off x="4038600" y="6356350"/>
            <a:ext cx="4114800" cy="365125"/>
          </a:xfrm>
        </p:spPr>
        <p:txBody>
          <a:bodyPr/>
          <a:lstStyle/>
          <a:p>
            <a:r>
              <a:rPr lang="en-ZA" dirty="0"/>
              <a:t>Thesis Workshop: cover letters</a:t>
            </a:r>
          </a:p>
        </p:txBody>
      </p:sp>
      <p:sp>
        <p:nvSpPr>
          <p:cNvPr id="5" name="Slide Number Placeholder 4">
            <a:extLst>
              <a:ext uri="{FF2B5EF4-FFF2-40B4-BE49-F238E27FC236}">
                <a16:creationId xmlns:a16="http://schemas.microsoft.com/office/drawing/2014/main" id="{0DAE2ADF-7F82-4651-9A28-7A902C9BD1F7}"/>
              </a:ext>
            </a:extLst>
          </p:cNvPr>
          <p:cNvSpPr>
            <a:spLocks noGrp="1"/>
          </p:cNvSpPr>
          <p:nvPr>
            <p:ph type="sldNum" sz="quarter" idx="11"/>
          </p:nvPr>
        </p:nvSpPr>
        <p:spPr>
          <a:xfrm>
            <a:off x="8610600" y="6356350"/>
            <a:ext cx="2743200" cy="365125"/>
          </a:xfrm>
        </p:spPr>
        <p:txBody>
          <a:bodyPr/>
          <a:lstStyle/>
          <a:p>
            <a:fld id="{19B51A1E-902D-48AF-9020-955120F399B6}" type="slidenum">
              <a:rPr lang="en-ZA" smtClean="0"/>
              <a:pPr/>
              <a:t>8</a:t>
            </a:fld>
            <a:endParaRPr lang="en-ZA" dirty="0"/>
          </a:p>
        </p:txBody>
      </p:sp>
      <p:pic>
        <p:nvPicPr>
          <p:cNvPr id="23" name="Picture Placeholder 22" descr="Succulent plant">
            <a:extLst>
              <a:ext uri="{FF2B5EF4-FFF2-40B4-BE49-F238E27FC236}">
                <a16:creationId xmlns:a16="http://schemas.microsoft.com/office/drawing/2014/main" id="{4D6DCB66-93A3-4A64-340B-208DAE5AF392}"/>
              </a:ext>
            </a:extLst>
          </p:cNvPr>
          <p:cNvPicPr>
            <a:picLocks noGrp="1" noChangeAspect="1"/>
          </p:cNvPicPr>
          <p:nvPr>
            <p:ph type="pic" sz="quarter" idx="42"/>
          </p:nvPr>
        </p:nvPicPr>
        <p:blipFill>
          <a:blip r:embed="rId4"/>
          <a:srcRect l="16667" r="16667"/>
          <a:stretch>
            <a:fillRect/>
          </a:stretch>
        </p:blipFill>
        <p:spPr/>
      </p:pic>
      <p:pic>
        <p:nvPicPr>
          <p:cNvPr id="3" name="Picture Placeholder 17" descr="photo of succulents in white pots&#10;">
            <a:extLst>
              <a:ext uri="{FF2B5EF4-FFF2-40B4-BE49-F238E27FC236}">
                <a16:creationId xmlns:a16="http://schemas.microsoft.com/office/drawing/2014/main" id="{C0E05E14-772C-75EE-5564-FAC1FC27BB4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26005" y="2196543"/>
            <a:ext cx="1106424" cy="1106424"/>
          </a:xfrm>
          <a:solidFill>
            <a:schemeClr val="accent6"/>
          </a:solidFill>
        </p:spPr>
      </p:pic>
      <p:pic>
        <p:nvPicPr>
          <p:cNvPr id="13" name="Picture 12">
            <a:extLst>
              <a:ext uri="{FF2B5EF4-FFF2-40B4-BE49-F238E27FC236}">
                <a16:creationId xmlns:a16="http://schemas.microsoft.com/office/drawing/2014/main" id="{12DB8B8A-517F-9779-2DA3-9E6EF3482428}"/>
              </a:ext>
            </a:extLst>
          </p:cNvPr>
          <p:cNvPicPr>
            <a:picLocks noChangeAspect="1"/>
          </p:cNvPicPr>
          <p:nvPr/>
        </p:nvPicPr>
        <p:blipFill>
          <a:blip r:embed="rId5"/>
          <a:stretch>
            <a:fillRect/>
          </a:stretch>
        </p:blipFill>
        <p:spPr>
          <a:xfrm>
            <a:off x="1356967" y="2207927"/>
            <a:ext cx="1109568" cy="1109568"/>
          </a:xfrm>
          <a:prstGeom prst="rect">
            <a:avLst/>
          </a:prstGeom>
        </p:spPr>
      </p:pic>
      <p:pic>
        <p:nvPicPr>
          <p:cNvPr id="15" name="Picture 14">
            <a:extLst>
              <a:ext uri="{FF2B5EF4-FFF2-40B4-BE49-F238E27FC236}">
                <a16:creationId xmlns:a16="http://schemas.microsoft.com/office/drawing/2014/main" id="{0E264A1C-3E78-9068-F545-035FF851DB6D}"/>
              </a:ext>
            </a:extLst>
          </p:cNvPr>
          <p:cNvPicPr>
            <a:picLocks noChangeAspect="1"/>
          </p:cNvPicPr>
          <p:nvPr/>
        </p:nvPicPr>
        <p:blipFill>
          <a:blip r:embed="rId6"/>
          <a:stretch>
            <a:fillRect/>
          </a:stretch>
        </p:blipFill>
        <p:spPr>
          <a:xfrm>
            <a:off x="1356967" y="3538182"/>
            <a:ext cx="1109568" cy="1109568"/>
          </a:xfrm>
          <a:prstGeom prst="rect">
            <a:avLst/>
          </a:prstGeom>
        </p:spPr>
      </p:pic>
      <p:pic>
        <p:nvPicPr>
          <p:cNvPr id="16" name="Picture 15">
            <a:extLst>
              <a:ext uri="{FF2B5EF4-FFF2-40B4-BE49-F238E27FC236}">
                <a16:creationId xmlns:a16="http://schemas.microsoft.com/office/drawing/2014/main" id="{CCBBDD46-38CC-D66F-62CD-65D6DB71A40D}"/>
              </a:ext>
            </a:extLst>
          </p:cNvPr>
          <p:cNvPicPr>
            <a:picLocks noChangeAspect="1"/>
          </p:cNvPicPr>
          <p:nvPr/>
        </p:nvPicPr>
        <p:blipFill>
          <a:blip r:embed="rId7"/>
          <a:stretch>
            <a:fillRect/>
          </a:stretch>
        </p:blipFill>
        <p:spPr>
          <a:xfrm>
            <a:off x="1356967" y="4916327"/>
            <a:ext cx="1109568" cy="1109568"/>
          </a:xfrm>
          <a:prstGeom prst="rect">
            <a:avLst/>
          </a:prstGeom>
        </p:spPr>
      </p:pic>
    </p:spTree>
    <p:extLst>
      <p:ext uri="{BB962C8B-B14F-4D97-AF65-F5344CB8AC3E}">
        <p14:creationId xmlns:p14="http://schemas.microsoft.com/office/powerpoint/2010/main" val="73841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a:xfrm>
            <a:off x="838200" y="498928"/>
            <a:ext cx="10515600" cy="567872"/>
          </a:xfrm>
        </p:spPr>
        <p:txBody>
          <a:bodyPr/>
          <a:lstStyle/>
          <a:p>
            <a:r>
              <a:rPr lang="en-US" dirty="0"/>
              <a:t>Argument structure to craft a compelling </a:t>
            </a:r>
            <a:br>
              <a:rPr lang="en-US" dirty="0"/>
            </a:br>
            <a:r>
              <a:rPr lang="en-US" dirty="0"/>
              <a:t>cover letter</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a:xfrm>
            <a:off x="727843" y="2434147"/>
            <a:ext cx="1826631" cy="776287"/>
          </a:xfrm>
        </p:spPr>
        <p:txBody>
          <a:bodyPr/>
          <a:lstStyle/>
          <a:p>
            <a:r>
              <a:rPr lang="en-US" dirty="0"/>
              <a:t>Claim</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a:xfrm>
            <a:off x="727843" y="3267049"/>
            <a:ext cx="1826631" cy="1527689"/>
          </a:xfrm>
        </p:spPr>
        <p:txBody>
          <a:bodyPr/>
          <a:lstStyle/>
          <a:p>
            <a:r>
              <a:rPr lang="en-US" dirty="0"/>
              <a:t>Synergize scalable </a:t>
            </a:r>
          </a:p>
          <a:p>
            <a:r>
              <a:rPr lang="en-US" dirty="0"/>
              <a:t>e-commerce</a:t>
            </a:r>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a:xfrm>
            <a:off x="2952111" y="2443870"/>
            <a:ext cx="1826631" cy="776287"/>
          </a:xfrm>
        </p:spPr>
        <p:txBody>
          <a:bodyPr/>
          <a:lstStyle/>
          <a:p>
            <a:r>
              <a:rPr lang="en-US" dirty="0"/>
              <a:t>evidence</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a:xfrm>
            <a:off x="2952111" y="3276772"/>
            <a:ext cx="1826631" cy="1527689"/>
          </a:xfrm>
        </p:spPr>
        <p:txBody>
          <a:bodyPr/>
          <a:lstStyle/>
          <a:p>
            <a:r>
              <a:rPr lang="en-US" dirty="0"/>
              <a:t>Disseminate standardized metrics</a:t>
            </a:r>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a:xfrm>
            <a:off x="5182684" y="2434147"/>
            <a:ext cx="1826631" cy="776287"/>
          </a:xfrm>
        </p:spPr>
        <p:txBody>
          <a:bodyPr/>
          <a:lstStyle/>
          <a:p>
            <a:r>
              <a:rPr lang="en-US" dirty="0"/>
              <a:t>Summary</a:t>
            </a:r>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a:xfrm>
            <a:off x="5182684" y="3267049"/>
            <a:ext cx="1826631" cy="1527689"/>
          </a:xfrm>
        </p:spPr>
        <p:txBody>
          <a:bodyPr/>
          <a:lstStyle/>
          <a:p>
            <a:r>
              <a:rPr lang="en-US" dirty="0"/>
              <a:t>Craft of research 117 argument structure claims evidence, </a:t>
            </a:r>
            <a:r>
              <a:rPr lang="en-US" dirty="0" err="1"/>
              <a:t>aknowledege</a:t>
            </a:r>
            <a:r>
              <a:rPr lang="en-US" dirty="0"/>
              <a:t> and response</a:t>
            </a:r>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a:xfrm>
            <a:off x="7413259" y="2443870"/>
            <a:ext cx="1826631" cy="776287"/>
          </a:xfrm>
        </p:spPr>
        <p:txBody>
          <a:bodyPr/>
          <a:lstStyle/>
          <a:p>
            <a:r>
              <a:rPr lang="en-US" dirty="0"/>
              <a:t>Strategy</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a:xfrm>
            <a:off x="7413259" y="3276772"/>
            <a:ext cx="1826631" cy="1527689"/>
          </a:xfrm>
        </p:spPr>
        <p:txBody>
          <a:bodyPr/>
          <a:lstStyle/>
          <a:p>
            <a:r>
              <a:rPr lang="en-US" dirty="0"/>
              <a:t>Foster holistically superior methodologies</a:t>
            </a:r>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a:xfrm>
            <a:off x="9630331" y="2434147"/>
            <a:ext cx="1826631" cy="776287"/>
          </a:xfrm>
        </p:spPr>
        <p:txBody>
          <a:bodyPr/>
          <a:lstStyle/>
          <a:p>
            <a:r>
              <a:rPr lang="en-US" dirty="0"/>
              <a:t>Launch</a:t>
            </a:r>
          </a:p>
        </p:txBody>
      </p:sp>
      <p:sp>
        <p:nvSpPr>
          <p:cNvPr id="72" name="Text Placeholder 71">
            <a:extLst>
              <a:ext uri="{FF2B5EF4-FFF2-40B4-BE49-F238E27FC236}">
                <a16:creationId xmlns:a16="http://schemas.microsoft.com/office/drawing/2014/main" id="{8A6E6F45-E685-4E7B-B715-B80B70922716}"/>
              </a:ext>
            </a:extLst>
          </p:cNvPr>
          <p:cNvSpPr>
            <a:spLocks noGrp="1"/>
          </p:cNvSpPr>
          <p:nvPr>
            <p:ph type="body" sz="quarter" idx="28"/>
          </p:nvPr>
        </p:nvSpPr>
        <p:spPr>
          <a:xfrm>
            <a:off x="9630331" y="3267049"/>
            <a:ext cx="1826631" cy="1527689"/>
          </a:xfrm>
        </p:spPr>
        <p:txBody>
          <a:bodyPr/>
          <a:lstStyle/>
          <a:p>
            <a:r>
              <a:rPr lang="en-US" dirty="0"/>
              <a:t>Deploy strategic networks with compelling </a:t>
            </a:r>
          </a:p>
          <a:p>
            <a:r>
              <a:rPr lang="en-US" dirty="0"/>
              <a:t>e-business needs</a:t>
            </a:r>
          </a:p>
        </p:txBody>
      </p:sp>
      <p:sp>
        <p:nvSpPr>
          <p:cNvPr id="3" name="Footer Placeholder 2">
            <a:extLst>
              <a:ext uri="{FF2B5EF4-FFF2-40B4-BE49-F238E27FC236}">
                <a16:creationId xmlns:a16="http://schemas.microsoft.com/office/drawing/2014/main" id="{FCEF50C5-235C-4A73-924A-E2EC97F71896}"/>
              </a:ext>
            </a:extLst>
          </p:cNvPr>
          <p:cNvSpPr>
            <a:spLocks noGrp="1"/>
          </p:cNvSpPr>
          <p:nvPr>
            <p:ph type="ftr" sz="quarter" idx="11"/>
          </p:nvPr>
        </p:nvSpPr>
        <p:spPr>
          <a:xfrm>
            <a:off x="4038600" y="6356350"/>
            <a:ext cx="4114800" cy="365125"/>
          </a:xfrm>
        </p:spPr>
        <p:txBody>
          <a:bodyPr/>
          <a:lstStyle/>
          <a:p>
            <a:r>
              <a:rPr lang="en-US" dirty="0"/>
              <a:t>Thesis Workshop: cover letter</a:t>
            </a:r>
          </a:p>
        </p:txBody>
      </p:sp>
      <p:sp>
        <p:nvSpPr>
          <p:cNvPr id="4" name="Slide Number Placeholder 3">
            <a:extLst>
              <a:ext uri="{FF2B5EF4-FFF2-40B4-BE49-F238E27FC236}">
                <a16:creationId xmlns:a16="http://schemas.microsoft.com/office/drawing/2014/main" id="{B3D139B0-AFDC-487D-BA64-66803D0D692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9</a:t>
            </a:fld>
            <a:endParaRPr lang="en-US" dirty="0"/>
          </a:p>
        </p:txBody>
      </p:sp>
    </p:spTree>
    <p:extLst>
      <p:ext uri="{BB962C8B-B14F-4D97-AF65-F5344CB8AC3E}">
        <p14:creationId xmlns:p14="http://schemas.microsoft.com/office/powerpoint/2010/main" val="1080013265"/>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2.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326</TotalTime>
  <Words>745</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Segoe UI</vt:lpstr>
      <vt:lpstr>Segoe UI Light</vt:lpstr>
      <vt:lpstr>Times New Roman</vt:lpstr>
      <vt:lpstr>Wingdings</vt:lpstr>
      <vt:lpstr>Office Theme</vt:lpstr>
      <vt:lpstr>Cover letters</vt:lpstr>
      <vt:lpstr>Agenda</vt:lpstr>
      <vt:lpstr>Primary goals for your cover letter</vt:lpstr>
      <vt:lpstr>PowerPoint Presentation</vt:lpstr>
      <vt:lpstr>PowerPoint Presentation</vt:lpstr>
      <vt:lpstr>How the Heck do you cover letter?</vt:lpstr>
      <vt:lpstr>PowerPoint Presentation</vt:lpstr>
      <vt:lpstr>Core themes and objectives What do you want the hiring committee to know about you? Strategy: use your core themes in your cover letter to organize your skills and tell a story about who you are as an employee and reflect qualities the committee is seeking in applicants. Examples:</vt:lpstr>
      <vt:lpstr>Argument structure to craft a compelling  cover letter</vt:lpstr>
      <vt:lpstr>Opening Paragraph Example</vt:lpstr>
      <vt:lpstr>Example: Showing your response to core responsibilities</vt:lpstr>
      <vt:lpstr>Example</vt:lpstr>
      <vt:lpstr>Example: Conclusion paragraph</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letters</dc:title>
  <dc:creator>Azar, Averi</dc:creator>
  <cp:lastModifiedBy>Azar, Averi</cp:lastModifiedBy>
  <cp:revision>1</cp:revision>
  <dcterms:created xsi:type="dcterms:W3CDTF">2023-02-13T17:44:30Z</dcterms:created>
  <dcterms:modified xsi:type="dcterms:W3CDTF">2023-02-14T20:06:43Z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